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98" r:id="rId3"/>
  </p:sldMasterIdLst>
  <p:notesMasterIdLst>
    <p:notesMasterId r:id="rId56"/>
  </p:notesMasterIdLst>
  <p:sldIdLst>
    <p:sldId id="256" r:id="rId4"/>
    <p:sldId id="291" r:id="rId5"/>
    <p:sldId id="293" r:id="rId6"/>
    <p:sldId id="381" r:id="rId7"/>
    <p:sldId id="378" r:id="rId8"/>
    <p:sldId id="292" r:id="rId9"/>
    <p:sldId id="294" r:id="rId10"/>
    <p:sldId id="305" r:id="rId11"/>
    <p:sldId id="304" r:id="rId12"/>
    <p:sldId id="303" r:id="rId13"/>
    <p:sldId id="319" r:id="rId14"/>
    <p:sldId id="301" r:id="rId15"/>
    <p:sldId id="297" r:id="rId16"/>
    <p:sldId id="302" r:id="rId17"/>
    <p:sldId id="298" r:id="rId18"/>
    <p:sldId id="372" r:id="rId19"/>
    <p:sldId id="324" r:id="rId20"/>
    <p:sldId id="373" r:id="rId21"/>
    <p:sldId id="310" r:id="rId22"/>
    <p:sldId id="369" r:id="rId23"/>
    <p:sldId id="374" r:id="rId24"/>
    <p:sldId id="355" r:id="rId25"/>
    <p:sldId id="356" r:id="rId26"/>
    <p:sldId id="357" r:id="rId27"/>
    <p:sldId id="329" r:id="rId28"/>
    <p:sldId id="330" r:id="rId29"/>
    <p:sldId id="375" r:id="rId30"/>
    <p:sldId id="366" r:id="rId31"/>
    <p:sldId id="376" r:id="rId32"/>
    <p:sldId id="377" r:id="rId33"/>
    <p:sldId id="371" r:id="rId34"/>
    <p:sldId id="354" r:id="rId35"/>
    <p:sldId id="332" r:id="rId36"/>
    <p:sldId id="358" r:id="rId37"/>
    <p:sldId id="333" r:id="rId38"/>
    <p:sldId id="334" r:id="rId39"/>
    <p:sldId id="335" r:id="rId40"/>
    <p:sldId id="365" r:id="rId41"/>
    <p:sldId id="336" r:id="rId42"/>
    <p:sldId id="359" r:id="rId43"/>
    <p:sldId id="338" r:id="rId44"/>
    <p:sldId id="339" r:id="rId45"/>
    <p:sldId id="360" r:id="rId46"/>
    <p:sldId id="361" r:id="rId47"/>
    <p:sldId id="342" r:id="rId48"/>
    <p:sldId id="379" r:id="rId49"/>
    <p:sldId id="380" r:id="rId50"/>
    <p:sldId id="344" r:id="rId51"/>
    <p:sldId id="367" r:id="rId52"/>
    <p:sldId id="349" r:id="rId53"/>
    <p:sldId id="350" r:id="rId54"/>
    <p:sldId id="351" r:id="rId55"/>
  </p:sldIdLst>
  <p:sldSz cx="9144000" cy="5143500" type="screen16x9"/>
  <p:notesSz cx="6858000" cy="9144000"/>
  <p:defaultTextStyle>
    <a:defPPr>
      <a:defRPr lang="en-US"/>
    </a:defPPr>
    <a:lvl1pPr marL="0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94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88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83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76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69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63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358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551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FFFF"/>
    <a:srgbClr val="48FF00"/>
    <a:srgbClr val="5887D4"/>
    <a:srgbClr val="FF00FF"/>
    <a:srgbClr val="00FFFF"/>
    <a:srgbClr val="FF3300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8" autoAdjust="0"/>
    <p:restoredTop sz="94245" autoAdjust="0"/>
  </p:normalViewPr>
  <p:slideViewPr>
    <p:cSldViewPr>
      <p:cViewPr varScale="1">
        <p:scale>
          <a:sx n="114" d="100"/>
          <a:sy n="114" d="100"/>
        </p:scale>
        <p:origin x="-904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7F221-655B-4F14-B22C-C7DA350F3012}" type="datetimeFigureOut">
              <a:rPr kumimoji="1" lang="ja-JP" altLang="en-US" smtClean="0"/>
              <a:t>7/22/13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B861-5C4E-4222-97FA-F586522FF1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23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878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possibly add </a:t>
            </a:r>
            <a:r>
              <a:rPr lang="en-US" dirty="0" err="1" smtClean="0"/>
              <a:t>multishot</a:t>
            </a:r>
            <a:r>
              <a:rPr lang="en-US" dirty="0" smtClean="0"/>
              <a:t> slide</a:t>
            </a:r>
            <a:r>
              <a:rPr lang="en-US" baseline="0" dirty="0" smtClean="0"/>
              <a:t> after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27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88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258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11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47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65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25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258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B861-5C4E-4222-97FA-F586522FF19E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25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file://localhost/Volumes/eGo/S2012/PowerPoint:Keynote/S2012%20PPT:KEY/PP_Files/PP_03_Footer.jpg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38258"/>
            <a:ext cx="6286500" cy="195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2683" y="810973"/>
            <a:ext cx="6131201" cy="450056"/>
          </a:xfrm>
          <a:prstGeom prst="rect">
            <a:avLst/>
          </a:prstGeom>
        </p:spPr>
        <p:txBody>
          <a:bodyPr lIns="91440" tIns="45720" rIns="91440" bIns="4572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7880" y="1288578"/>
            <a:ext cx="6143625" cy="330676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 algn="l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5" y="95255"/>
            <a:ext cx="6372225" cy="52387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09630"/>
            <a:ext cx="8229600" cy="395287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247655"/>
            <a:ext cx="3290888" cy="526613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44" y="247655"/>
            <a:ext cx="9723438" cy="526613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300" tIns="57150" rIns="114300" bIns="57150" rtlCol="0" anchor="ctr"/>
          <a:lstStyle/>
          <a:p>
            <a:pPr algn="ctr"/>
            <a:endParaRPr lang="en-US"/>
          </a:p>
        </p:txBody>
      </p:sp>
      <p:pic>
        <p:nvPicPr>
          <p:cNvPr id="5" name="PP_03_Footer.jpg" descr="/Volumes/eGo/S2012/PowerPoint:Keynote/S2012 PPT:KEY/PP_Files/PP_03_Foot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4286251"/>
            <a:ext cx="9144000" cy="7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6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300" tIns="57150" rIns="114300" bIns="5715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18"/>
            <a:ext cx="9144000" cy="736600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" y="952500"/>
            <a:ext cx="8509000" cy="3905250"/>
          </a:xfrm>
          <a:prstGeom prst="rect">
            <a:avLst/>
          </a:prstGeom>
        </p:spPr>
        <p:txBody>
          <a:bodyPr lIns="114300" tIns="57150" rIns="114300" bIns="57150"/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1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Sub bullets look like this</a:t>
            </a:r>
            <a:endParaRPr lang="en-US" sz="23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7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18"/>
            <a:ext cx="9144000" cy="736600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5595" y="931476"/>
            <a:ext cx="4129485" cy="3831828"/>
          </a:xfrm>
          <a:prstGeom prst="rect">
            <a:avLst/>
          </a:prstGeom>
        </p:spPr>
        <p:txBody>
          <a:bodyPr lIns="114300" tIns="57150" rIns="114300" bIns="57150">
            <a:normAutofit/>
          </a:bodyPr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charset="0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blue</a:t>
            </a:r>
            <a:endParaRPr lang="en-US" sz="26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54569" y="953306"/>
            <a:ext cx="4131469" cy="3802063"/>
          </a:xfrm>
          <a:prstGeom prst="rect">
            <a:avLst/>
          </a:prstGeom>
        </p:spPr>
        <p:txBody>
          <a:bodyPr lIns="114300" tIns="57150" rIns="114300" bIns="57150"/>
          <a:lstStyle/>
          <a:p>
            <a:pPr eaLnBrk="1" hangingPunct="1">
              <a:buFontTx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7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2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3"/>
          </a:xfrm>
          <a:prstGeom prst="rect">
            <a:avLst/>
          </a:prstGeom>
        </p:spPr>
        <p:txBody>
          <a:bodyPr lIns="114300" tIns="57150" rIns="114300" bIns="571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14300" tIns="57150" rIns="114300" bIns="57150"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114300" tIns="57150" rIns="114300" bIns="57150"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14300" tIns="57150" rIns="114300" bIns="57150"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72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596" y="1597422"/>
            <a:ext cx="7770813" cy="1103313"/>
          </a:xfrm>
          <a:prstGeom prst="rect">
            <a:avLst/>
          </a:prstGeom>
        </p:spPr>
        <p:txBody>
          <a:bodyPr lIns="114300" tIns="57150" rIns="114300" bIns="5715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4" y="2915048"/>
            <a:ext cx="6401594" cy="1313656"/>
          </a:xfrm>
          <a:prstGeom prst="rect">
            <a:avLst/>
          </a:prstGeom>
        </p:spPr>
        <p:txBody>
          <a:bodyPr lIns="114300" tIns="57150" rIns="114300" bIns="57150"/>
          <a:lstStyle>
            <a:lvl1pPr marL="0" indent="0" algn="ctr">
              <a:buNone/>
              <a:defRPr/>
            </a:lvl1pPr>
            <a:lvl2pPr marL="571500" indent="0" algn="ctr">
              <a:buNone/>
              <a:defRPr/>
            </a:lvl2pPr>
            <a:lvl3pPr marL="1143000" indent="0" algn="ctr">
              <a:buNone/>
              <a:defRPr/>
            </a:lvl3pPr>
            <a:lvl4pPr marL="1714500" indent="0" algn="ctr">
              <a:buNone/>
              <a:defRPr/>
            </a:lvl4pPr>
            <a:lvl5pPr marL="2286000" indent="0" algn="ctr">
              <a:buNone/>
              <a:defRPr/>
            </a:lvl5pPr>
            <a:lvl6pPr marL="2857500" indent="0" algn="ctr">
              <a:buNone/>
              <a:defRPr/>
            </a:lvl6pPr>
            <a:lvl7pPr marL="3429000" indent="0" algn="ctr">
              <a:buNone/>
              <a:defRPr/>
            </a:lvl7pPr>
            <a:lvl8pPr marL="4000500" indent="0" algn="ctr">
              <a:buNone/>
              <a:defRPr/>
            </a:lvl8pPr>
            <a:lvl9pPr marL="45720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7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5" y="95255"/>
            <a:ext cx="6372225" cy="52387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9630"/>
            <a:ext cx="8229600" cy="3952875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8587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34375" y="4767264"/>
            <a:ext cx="35242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5"/>
            <a:ext cx="8229600" cy="3476625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0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0" y="4767264"/>
            <a:ext cx="35242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5"/>
            <a:ext cx="8229600" cy="3476625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0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0" y="4767264"/>
            <a:ext cx="35242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5"/>
            <a:ext cx="8229600" cy="3476625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0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0" y="4767264"/>
            <a:ext cx="35242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5"/>
            <a:ext cx="8229600" cy="3476625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0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0" y="4767264"/>
            <a:ext cx="35242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23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" y="952500"/>
            <a:ext cx="8509000" cy="3905250"/>
          </a:xfrm>
          <a:prstGeom prst="rect">
            <a:avLst/>
          </a:prstGeom>
        </p:spPr>
        <p:txBody>
          <a:bodyPr lIns="114300" tIns="57150" rIns="114300" bIns="57150"/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1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Sub bullets look like this</a:t>
            </a:r>
            <a:endParaRPr lang="en-US" sz="23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103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5594" y="931476"/>
            <a:ext cx="4129485" cy="3831828"/>
          </a:xfrm>
          <a:prstGeom prst="rect">
            <a:avLst/>
          </a:prstGeom>
        </p:spPr>
        <p:txBody>
          <a:bodyPr lIns="114300" tIns="57150" rIns="114300" bIns="57150">
            <a:normAutofit/>
          </a:bodyPr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charset="0"/>
              <a:buChar char="§"/>
              <a:defRPr>
                <a:latin typeface="Helvetica"/>
                <a:cs typeface="Helvetica"/>
              </a:defRPr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blue</a:t>
            </a:r>
            <a:endParaRPr lang="en-US" sz="26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54563" y="953305"/>
            <a:ext cx="4131469" cy="3802063"/>
          </a:xfrm>
          <a:prstGeom prst="rect">
            <a:avLst/>
          </a:prstGeom>
        </p:spPr>
        <p:txBody>
          <a:bodyPr lIns="114300" tIns="57150" rIns="114300" bIns="57150"/>
          <a:lstStyle/>
          <a:p>
            <a:pPr eaLnBrk="1" hangingPunct="1">
              <a:buFontTx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1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005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114300" tIns="57150" rIns="114300" bIns="57150"/>
          <a:lstStyle>
            <a:lvl1pPr algn="ctr">
              <a:defRPr b="0" i="0"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3"/>
          </a:xfrm>
          <a:prstGeom prst="rect">
            <a:avLst/>
          </a:prstGeom>
        </p:spPr>
        <p:txBody>
          <a:bodyPr lIns="114300" tIns="57150" rIns="114300" bIns="571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14300" tIns="57150" rIns="114300" bIns="5715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3033A90-4C35-FF43-8C93-0392EFBFF655}" type="datetimeFigureOut">
              <a:rPr lang="en-US" sz="18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7/22/13</a:t>
            </a:fld>
            <a:endParaRPr lang="en-US" sz="1800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114300" tIns="57150" rIns="114300" bIns="5715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14300" tIns="57150" rIns="114300" bIns="5715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B6F73CC-5BCE-F64D-94A7-760829E3E70F}" type="slidenum">
              <a:rPr lang="en-US" sz="18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800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1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594" y="1597422"/>
            <a:ext cx="7770813" cy="1103313"/>
          </a:xfrm>
          <a:prstGeom prst="rect">
            <a:avLst/>
          </a:prstGeom>
        </p:spPr>
        <p:txBody>
          <a:bodyPr lIns="114300" tIns="57150" rIns="114300" bIns="5715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4" y="2915048"/>
            <a:ext cx="6401594" cy="1313656"/>
          </a:xfrm>
          <a:prstGeom prst="rect">
            <a:avLst/>
          </a:prstGeom>
        </p:spPr>
        <p:txBody>
          <a:bodyPr lIns="114300" tIns="57150" rIns="114300" bIns="57150"/>
          <a:lstStyle>
            <a:lvl1pPr marL="0" indent="0" algn="ctr">
              <a:buNone/>
              <a:defRPr/>
            </a:lvl1pPr>
            <a:lvl2pPr marL="571500" indent="0" algn="ctr">
              <a:buNone/>
              <a:defRPr/>
            </a:lvl2pPr>
            <a:lvl3pPr marL="1143000" indent="0" algn="ctr">
              <a:buNone/>
              <a:defRPr/>
            </a:lvl3pPr>
            <a:lvl4pPr marL="1714500" indent="0" algn="ctr">
              <a:buNone/>
              <a:defRPr/>
            </a:lvl4pPr>
            <a:lvl5pPr marL="2286000" indent="0" algn="ctr">
              <a:buNone/>
              <a:defRPr/>
            </a:lvl5pPr>
            <a:lvl6pPr marL="2857500" indent="0" algn="ctr">
              <a:buNone/>
              <a:defRPr/>
            </a:lvl6pPr>
            <a:lvl7pPr marL="3429000" indent="0" algn="ctr">
              <a:buNone/>
              <a:defRPr/>
            </a:lvl7pPr>
            <a:lvl8pPr marL="4000500" indent="0" algn="ctr">
              <a:buNone/>
              <a:defRPr/>
            </a:lvl8pPr>
            <a:lvl9pPr marL="45720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300" tIns="57150" rIns="114300" bIns="5715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78797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354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4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5" y="95255"/>
            <a:ext cx="6372225" cy="52387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7" y="1440663"/>
            <a:ext cx="6507163" cy="4073129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2" y="1440663"/>
            <a:ext cx="6507163" cy="4073129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42"/>
            <a:ext cx="4040188" cy="479821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3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8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42"/>
            <a:ext cx="4041775" cy="479821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3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8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5" y="95255"/>
            <a:ext cx="6372225" cy="52387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8298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3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8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2900"/>
            </a:lvl1pPr>
            <a:lvl2pPr marL="408194" indent="0">
              <a:buNone/>
              <a:defRPr sz="2500"/>
            </a:lvl2pPr>
            <a:lvl3pPr marL="816388" indent="0">
              <a:buNone/>
              <a:defRPr sz="2100"/>
            </a:lvl3pPr>
            <a:lvl4pPr marL="1224583" indent="0">
              <a:buNone/>
              <a:defRPr sz="1800"/>
            </a:lvl4pPr>
            <a:lvl5pPr marL="1632776" indent="0">
              <a:buNone/>
              <a:defRPr sz="1800"/>
            </a:lvl5pPr>
            <a:lvl6pPr marL="2040969" indent="0">
              <a:buNone/>
              <a:defRPr sz="1800"/>
            </a:lvl6pPr>
            <a:lvl7pPr marL="2449163" indent="0">
              <a:buNone/>
              <a:defRPr sz="1800"/>
            </a:lvl7pPr>
            <a:lvl8pPr marL="2857358" indent="0">
              <a:buNone/>
              <a:defRPr sz="1800"/>
            </a:lvl8pPr>
            <a:lvl9pPr marL="326555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3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8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78105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0D8422DD-A41A-4E5D-8029-9F7A4091C193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38255" y="4767264"/>
            <a:ext cx="70008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39130" y="4767264"/>
            <a:ext cx="447675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5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816388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06146" indent="-306146" algn="l" defTabSz="816388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63315" indent="-255121" algn="l" defTabSz="81638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20485" indent="-204098" algn="l" defTabSz="81638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28679" indent="-204098" algn="l" defTabSz="81638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36873" indent="-204098" algn="l" defTabSz="81638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245066" indent="-204098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8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8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8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3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8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95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7" r:id="rId9"/>
    <p:sldLayoutId id="2147483690" r:id="rId10"/>
    <p:sldLayoutId id="2147483707" r:id="rId11"/>
    <p:sldLayoutId id="2147483708" r:id="rId12"/>
    <p:sldLayoutId id="214748370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2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9pPr>
    </p:titleStyle>
    <p:bodyStyle>
      <a:lvl1pPr marL="341313" indent="-341313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31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742156" indent="-285750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6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1143000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599406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2055813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›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928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2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9pPr>
    </p:titleStyle>
    <p:bodyStyle>
      <a:lvl1pPr marL="341313" indent="-341313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31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742156" indent="-285750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6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1143000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599406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2055813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›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1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2.png"/><Relationship Id="rId7" Type="http://schemas.openxmlformats.org/officeDocument/2006/relationships/image" Target="../media/image49.png"/><Relationship Id="rId8" Type="http://schemas.openxmlformats.org/officeDocument/2006/relationships/image" Target="../media/image45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g"/><Relationship Id="rId4" Type="http://schemas.openxmlformats.org/officeDocument/2006/relationships/video" Target="../media/media5.mpg"/><Relationship Id="rId5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2.png"/><Relationship Id="rId7" Type="http://schemas.openxmlformats.org/officeDocument/2006/relationships/image" Target="../media/image61.png"/><Relationship Id="rId8" Type="http://schemas.openxmlformats.org/officeDocument/2006/relationships/image" Target="../media/image11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2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5" Type="http://schemas.openxmlformats.org/officeDocument/2006/relationships/image" Target="../media/image45.png"/><Relationship Id="rId6" Type="http://schemas.openxmlformats.org/officeDocument/2006/relationships/image" Target="../media/image62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5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45.png"/><Relationship Id="rId8" Type="http://schemas.openxmlformats.org/officeDocument/2006/relationships/image" Target="../media/image66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image" Target="../media/image74.png"/><Relationship Id="rId5" Type="http://schemas.microsoft.com/office/2007/relationships/hdphoto" Target="../media/hdphoto1.wdp"/><Relationship Id="rId6" Type="http://schemas.openxmlformats.org/officeDocument/2006/relationships/image" Target="../media/image75.png"/><Relationship Id="rId1" Type="http://schemas.microsoft.com/office/2007/relationships/media" Target="../media/media6.wmv"/><Relationship Id="rId2" Type="http://schemas.openxmlformats.org/officeDocument/2006/relationships/video" Target="../media/media6.wm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77.png"/><Relationship Id="rId1" Type="http://schemas.microsoft.com/office/2007/relationships/media" Target="../media/media7.wmv"/><Relationship Id="rId2" Type="http://schemas.openxmlformats.org/officeDocument/2006/relationships/video" Target="../media/media7.wmv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" Type="http://schemas.microsoft.com/office/2007/relationships/media" Target="../media/media3.mpg"/><Relationship Id="rId2" Type="http://schemas.openxmlformats.org/officeDocument/2006/relationships/video" Target="../media/media3.mpg"/><Relationship Id="rId3" Type="http://schemas.microsoft.com/office/2007/relationships/media" Target="../media/media8.wmv"/><Relationship Id="rId4" Type="http://schemas.openxmlformats.org/officeDocument/2006/relationships/video" Target="../media/media8.wmv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7" Type="http://schemas.openxmlformats.org/officeDocument/2006/relationships/image" Target="../media/image47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4.png"/><Relationship Id="rId5" Type="http://schemas.openxmlformats.org/officeDocument/2006/relationships/image" Target="../media/image88.png"/><Relationship Id="rId6" Type="http://schemas.openxmlformats.org/officeDocument/2006/relationships/image" Target="../media/image66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5000" cy="5143500"/>
          </a:xfrm>
          <a:prstGeom prst="rect">
            <a:avLst/>
          </a:prstGeom>
        </p:spPr>
      </p:pic>
      <p:pic>
        <p:nvPicPr>
          <p:cNvPr id="5" name="Picture 4" descr="refocus0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683"/>
            <a:ext cx="9144000" cy="5143500"/>
          </a:xfrm>
          <a:prstGeom prst="rect">
            <a:avLst/>
          </a:prstGeom>
          <a:solidFill>
            <a:schemeClr val="accent4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95648"/>
            <a:ext cx="9144000" cy="1799906"/>
          </a:xfrm>
          <a:ln>
            <a:noFill/>
          </a:ln>
          <a:effectLst>
            <a:outerShdw blurRad="63500" dir="13500000" kx="2700000" rotWithShape="0">
              <a:schemeClr val="accent4">
                <a:alpha val="15000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>
                <a:effectLst>
                  <a:outerShdw blurRad="76200" dist="76200" dir="2700000" algn="tl" rotWithShape="0">
                    <a:schemeClr val="accent4">
                      <a:alpha val="77000"/>
                    </a:schemeClr>
                  </a:outerShdw>
                </a:effectLst>
              </a:rPr>
              <a:t>Compressive Light Field Photography</a:t>
            </a:r>
            <a:br>
              <a:rPr lang="en-US" sz="3600" dirty="0">
                <a:effectLst>
                  <a:outerShdw blurRad="76200" dist="76200" dir="2700000" algn="tl" rotWithShape="0">
                    <a:schemeClr val="accent4">
                      <a:alpha val="77000"/>
                    </a:schemeClr>
                  </a:outerShdw>
                </a:effectLst>
              </a:rPr>
            </a:br>
            <a:r>
              <a:rPr lang="en-US" sz="2300" dirty="0">
                <a:effectLst>
                  <a:outerShdw blurRad="76200" dist="76200" dir="2700000" algn="tl" rotWithShape="0">
                    <a:schemeClr val="accent4">
                      <a:alpha val="77000"/>
                    </a:schemeClr>
                  </a:outerShdw>
                </a:effectLst>
              </a:rPr>
              <a:t>using </a:t>
            </a:r>
            <a:r>
              <a:rPr lang="en-US" sz="2300" dirty="0" err="1">
                <a:effectLst>
                  <a:outerShdw blurRad="76200" dist="76200" dir="2700000" algn="tl" rotWithShape="0">
                    <a:schemeClr val="accent4">
                      <a:alpha val="77000"/>
                    </a:schemeClr>
                  </a:outerShdw>
                </a:effectLst>
              </a:rPr>
              <a:t>Overcomplete</a:t>
            </a:r>
            <a:r>
              <a:rPr lang="en-US" sz="2300" dirty="0">
                <a:effectLst>
                  <a:outerShdw blurRad="76200" dist="76200" dir="2700000" algn="tl" rotWithShape="0">
                    <a:schemeClr val="accent4">
                      <a:alpha val="77000"/>
                    </a:schemeClr>
                  </a:outerShdw>
                </a:effectLst>
              </a:rPr>
              <a:t> Dictionaries and Optimized Projections</a:t>
            </a:r>
          </a:p>
        </p:txBody>
      </p:sp>
      <p:sp>
        <p:nvSpPr>
          <p:cNvPr id="7" name="サブタイトル 6"/>
          <p:cNvSpPr>
            <a:spLocks noGrp="1"/>
          </p:cNvSpPr>
          <p:nvPr>
            <p:ph type="subTitle" idx="1"/>
          </p:nvPr>
        </p:nvSpPr>
        <p:spPr>
          <a:xfrm>
            <a:off x="0" y="1983899"/>
            <a:ext cx="9144000" cy="1807051"/>
          </a:xfrm>
        </p:spPr>
        <p:txBody>
          <a:bodyPr/>
          <a:lstStyle/>
          <a:p>
            <a:pPr algn="ctr"/>
            <a:endParaRPr kumimoji="1" lang="en-US" altLang="ja-JP" dirty="0" smtClean="0">
              <a:solidFill>
                <a:srgbClr val="333333"/>
              </a:solidFill>
            </a:endParaRPr>
          </a:p>
          <a:p>
            <a:pPr algn="ctr"/>
            <a:r>
              <a:rPr kumimoji="1" lang="en-US" altLang="ja-JP" sz="2000" dirty="0" err="1">
                <a:solidFill>
                  <a:srgbClr val="333333"/>
                </a:solidFill>
              </a:rPr>
              <a:t>Kshitij</a:t>
            </a:r>
            <a:r>
              <a:rPr kumimoji="1" lang="en-US" altLang="ja-JP" sz="2000" dirty="0">
                <a:solidFill>
                  <a:srgbClr val="333333"/>
                </a:solidFill>
              </a:rPr>
              <a:t> Marwah</a:t>
            </a:r>
            <a:r>
              <a:rPr kumimoji="1" lang="en-US" altLang="ja-JP" sz="2000" baseline="30000" dirty="0">
                <a:solidFill>
                  <a:srgbClr val="333333"/>
                </a:solidFill>
              </a:rPr>
              <a:t>1</a:t>
            </a:r>
            <a:r>
              <a:rPr kumimoji="1" lang="en-US" altLang="ja-JP" sz="2000" dirty="0">
                <a:solidFill>
                  <a:srgbClr val="333333"/>
                </a:solidFill>
              </a:rPr>
              <a:t>    Gordon Wetzstein</a:t>
            </a:r>
            <a:r>
              <a:rPr kumimoji="1" lang="en-US" altLang="ja-JP" sz="2000" baseline="30000" dirty="0">
                <a:solidFill>
                  <a:srgbClr val="333333"/>
                </a:solidFill>
              </a:rPr>
              <a:t>1</a:t>
            </a:r>
            <a:r>
              <a:rPr kumimoji="1" lang="en-US" altLang="ja-JP" sz="2000" dirty="0">
                <a:solidFill>
                  <a:srgbClr val="333333"/>
                </a:solidFill>
              </a:rPr>
              <a:t>    Yosuke Bando</a:t>
            </a:r>
            <a:r>
              <a:rPr kumimoji="1" lang="en-US" altLang="ja-JP" sz="2000" baseline="30000" dirty="0">
                <a:solidFill>
                  <a:srgbClr val="333333"/>
                </a:solidFill>
              </a:rPr>
              <a:t>2,1</a:t>
            </a:r>
            <a:r>
              <a:rPr kumimoji="1" lang="en-US" altLang="ja-JP" sz="2000" dirty="0">
                <a:solidFill>
                  <a:srgbClr val="333333"/>
                </a:solidFill>
              </a:rPr>
              <a:t>    Ramesh Raskar</a:t>
            </a:r>
            <a:r>
              <a:rPr kumimoji="1" lang="en-US" altLang="ja-JP" sz="2000" baseline="30000" dirty="0">
                <a:solidFill>
                  <a:srgbClr val="333333"/>
                </a:solidFill>
              </a:rPr>
              <a:t>1</a:t>
            </a:r>
          </a:p>
          <a:p>
            <a:pPr algn="ctr"/>
            <a:endParaRPr kumimoji="1" lang="en-US" altLang="ja-JP" sz="300" dirty="0">
              <a:solidFill>
                <a:srgbClr val="333333"/>
              </a:solidFill>
            </a:endParaRPr>
          </a:p>
          <a:p>
            <a:pPr algn="ctr"/>
            <a:r>
              <a:rPr kumimoji="1" lang="en-US" altLang="ja-JP" sz="2000" baseline="30000" dirty="0">
                <a:solidFill>
                  <a:srgbClr val="333333"/>
                </a:solidFill>
              </a:rPr>
              <a:t>1</a:t>
            </a:r>
            <a:r>
              <a:rPr kumimoji="1" lang="en-US" altLang="ja-JP" sz="2000" dirty="0">
                <a:solidFill>
                  <a:srgbClr val="333333"/>
                </a:solidFill>
              </a:rPr>
              <a:t>MIT Media Lab                </a:t>
            </a:r>
            <a:r>
              <a:rPr kumimoji="1" lang="en-US" altLang="ja-JP" sz="2000" baseline="30000" dirty="0">
                <a:solidFill>
                  <a:srgbClr val="333333"/>
                </a:solidFill>
              </a:rPr>
              <a:t>2</a:t>
            </a:r>
            <a:r>
              <a:rPr kumimoji="1" lang="en-US" altLang="ja-JP" sz="2000" dirty="0">
                <a:solidFill>
                  <a:srgbClr val="333333"/>
                </a:solidFill>
              </a:rPr>
              <a:t>Toshiba </a:t>
            </a:r>
            <a:r>
              <a:rPr kumimoji="1" lang="en-US" altLang="ja-JP" sz="2000" dirty="0" smtClean="0">
                <a:solidFill>
                  <a:srgbClr val="333333"/>
                </a:solidFill>
              </a:rPr>
              <a:t>Corporation</a:t>
            </a:r>
          </a:p>
          <a:p>
            <a:pPr algn="ctr"/>
            <a:endParaRPr kumimoji="1" lang="en-US" altLang="ja-JP" sz="300" dirty="0">
              <a:solidFill>
                <a:srgbClr val="333333"/>
              </a:solidFill>
            </a:endParaRPr>
          </a:p>
        </p:txBody>
      </p:sp>
      <p:pic>
        <p:nvPicPr>
          <p:cNvPr id="9" name="Picture 8" descr="SIGGRAPH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4371815"/>
            <a:ext cx="2562813" cy="7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451" y="1962150"/>
            <a:ext cx="4048991" cy="3181350"/>
          </a:xfrm>
          <a:prstGeom prst="rect">
            <a:avLst/>
          </a:prstGeom>
        </p:spPr>
      </p:pic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-32416"/>
            <a:ext cx="5353774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2"/>
                </a:solidFill>
              </a:rPr>
              <a:t>Applications: Change Viewpoint &amp; 3D Display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6" name="animation_fu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941" y="590550"/>
            <a:ext cx="3715418" cy="2622648"/>
          </a:xfrm>
          <a:prstGeom prst="rect">
            <a:avLst/>
          </a:prstGeom>
        </p:spPr>
      </p:pic>
      <p:sp>
        <p:nvSpPr>
          <p:cNvPr id="3" name="Bent Arrow 2"/>
          <p:cNvSpPr/>
          <p:nvPr/>
        </p:nvSpPr>
        <p:spPr>
          <a:xfrm rot="5400000">
            <a:off x="5867400" y="1200150"/>
            <a:ext cx="685800" cy="990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5679"/>
            </a:avLst>
          </a:prstGeom>
          <a:solidFill>
            <a:srgbClr val="5887D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4324350"/>
            <a:ext cx="416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e.g., Tensor Displays [</a:t>
            </a:r>
            <a:r>
              <a:rPr lang="en-US" dirty="0" err="1" smtClean="0"/>
              <a:t>Wetzstein</a:t>
            </a:r>
            <a:r>
              <a:rPr lang="en-US" dirty="0" smtClean="0"/>
              <a:t> et al. 2012]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75842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5842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4535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4535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587878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87878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838200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38200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4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6806" y="4133547"/>
            <a:ext cx="297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Camera Arrays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e.g., [Wilburn et al. 2002,2005]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How is it done today?</a:t>
            </a:r>
            <a:endParaRPr kumimoji="1" lang="ja-JP" alt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923" y="2612845"/>
            <a:ext cx="2538118" cy="1561350"/>
          </a:xfrm>
          <a:prstGeom prst="rect">
            <a:avLst/>
          </a:prstGeom>
        </p:spPr>
      </p:pic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255588" y="1022558"/>
            <a:ext cx="4446587" cy="3133725"/>
            <a:chOff x="192585" y="600781"/>
            <a:chExt cx="4859895" cy="3423929"/>
          </a:xfrm>
        </p:grpSpPr>
        <p:pic>
          <p:nvPicPr>
            <p:cNvPr id="16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5" y="2308876"/>
              <a:ext cx="2556000" cy="171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array-closeup-cbale-ss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805" y="600781"/>
              <a:ext cx="2199675" cy="342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5" y="600781"/>
              <a:ext cx="2556000" cy="160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441" y="1022558"/>
            <a:ext cx="2504421" cy="15049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58074" y="4141118"/>
            <a:ext cx="32304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Sequential Acquisition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e.g., [</a:t>
            </a:r>
            <a:r>
              <a:rPr lang="en-US" dirty="0" err="1" smtClean="0">
                <a:solidFill>
                  <a:schemeClr val="bg2"/>
                </a:solidFill>
              </a:rPr>
              <a:t>Levoy</a:t>
            </a:r>
            <a:r>
              <a:rPr lang="en-US" dirty="0" smtClean="0">
                <a:solidFill>
                  <a:schemeClr val="bg2"/>
                </a:solidFill>
              </a:rPr>
              <a:t> and </a:t>
            </a:r>
            <a:r>
              <a:rPr lang="en-US" dirty="0" err="1" smtClean="0">
                <a:solidFill>
                  <a:schemeClr val="bg2"/>
                </a:solidFill>
              </a:rPr>
              <a:t>Hanrahan</a:t>
            </a:r>
            <a:r>
              <a:rPr lang="en-US" dirty="0" smtClean="0">
                <a:solidFill>
                  <a:schemeClr val="bg2"/>
                </a:solidFill>
              </a:rPr>
              <a:t> 1996]</a:t>
            </a:r>
            <a:r>
              <a:rPr lang="en-US" dirty="0">
                <a:solidFill>
                  <a:schemeClr val="bg2"/>
                </a:solidFill>
              </a:rPr>
              <a:t>,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[Liang et al. 2008]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4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14299" tIns="57149" rIns="114299" bIns="57149" rtlCol="0" anchor="ctr"/>
          <a:lstStyle/>
          <a:p>
            <a:pPr algn="ctr" defTabSz="457200"/>
            <a:endParaRPr lang="en-US" sz="23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 descr="Screen Shot 2012-01-25 at 1.2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268375"/>
            <a:ext cx="4013610" cy="1875125"/>
          </a:xfrm>
          <a:prstGeom prst="rect">
            <a:avLst/>
          </a:prstGeom>
        </p:spPr>
      </p:pic>
      <p:pic>
        <p:nvPicPr>
          <p:cNvPr id="7" name="Picture 6" descr="Screen Shot 2012-01-25 at 1.2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95249"/>
            <a:ext cx="4000500" cy="3034054"/>
          </a:xfrm>
          <a:prstGeom prst="rect">
            <a:avLst/>
          </a:prstGeom>
        </p:spPr>
      </p:pic>
      <p:pic>
        <p:nvPicPr>
          <p:cNvPr id="8" name="Picture 7" descr="Screen Shot 2012-01-25 at 1.25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" y="164750"/>
            <a:ext cx="5024381" cy="2407000"/>
          </a:xfrm>
          <a:prstGeom prst="rect">
            <a:avLst/>
          </a:prstGeom>
        </p:spPr>
      </p:pic>
      <p:pic>
        <p:nvPicPr>
          <p:cNvPr id="9" name="Picture 8" descr="Screen Shot 2012-01-25 at 8.55.1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" y="2667001"/>
            <a:ext cx="5040359" cy="209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36576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5733" y="1671015"/>
            <a:ext cx="8230862" cy="1738935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36576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+mn-ea"/>
                <a:cs typeface="+mn-cs"/>
              </a:rPr>
              <a:t>Most Popular Approach</a:t>
            </a:r>
          </a:p>
          <a:p>
            <a:pPr algn="ctr" defTabSz="365760" fontAlgn="auto">
              <a:spcBef>
                <a:spcPts val="0"/>
              </a:spcBef>
              <a:spcAft>
                <a:spcPts val="0"/>
              </a:spcAft>
            </a:pPr>
            <a:r>
              <a:rPr lang="en-US" sz="47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Integral Imaging - </a:t>
            </a:r>
            <a:r>
              <a:rPr lang="en-US" sz="4700" b="1" dirty="0" err="1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Lippman</a:t>
            </a:r>
            <a:r>
              <a:rPr lang="en-US" sz="47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1908</a:t>
            </a:r>
          </a:p>
        </p:txBody>
      </p:sp>
    </p:spTree>
    <p:extLst>
      <p:ext uri="{BB962C8B-B14F-4D97-AF65-F5344CB8AC3E}">
        <p14:creationId xmlns:p14="http://schemas.microsoft.com/office/powerpoint/2010/main" val="3930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886132"/>
            <a:ext cx="914400" cy="111318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11" idx="0"/>
          </p:cNvCxnSpPr>
          <p:nvPr/>
        </p:nvCxnSpPr>
        <p:spPr>
          <a:xfrm flipV="1">
            <a:off x="838200" y="4056848"/>
            <a:ext cx="398849" cy="829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0"/>
          </p:cNvCxnSpPr>
          <p:nvPr/>
        </p:nvCxnSpPr>
        <p:spPr>
          <a:xfrm flipH="1" flipV="1">
            <a:off x="440028" y="4056848"/>
            <a:ext cx="398172" cy="829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00" y="3238440"/>
            <a:ext cx="1685077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err="1" smtClean="0">
                <a:solidFill>
                  <a:srgbClr val="000000"/>
                </a:solidFill>
              </a:rPr>
              <a:t>Lenslet</a:t>
            </a:r>
            <a:r>
              <a:rPr lang="en-US" sz="2000" dirty="0" smtClean="0">
                <a:solidFill>
                  <a:srgbClr val="000000"/>
                </a:solidFill>
              </a:rPr>
              <a:t> Array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189180" y="3615460"/>
            <a:ext cx="1447800" cy="1219200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camera_bl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71550"/>
            <a:ext cx="4419600" cy="27622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91000" y="3028950"/>
            <a:ext cx="2057400" cy="304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89" y="3082466"/>
            <a:ext cx="1978679" cy="240882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4562318" y="1411621"/>
            <a:ext cx="889419" cy="20266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296449" y="1411621"/>
            <a:ext cx="730227" cy="20210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278021" y="1403881"/>
            <a:ext cx="101618" cy="2023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995867" y="4705350"/>
            <a:ext cx="6919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[</a:t>
            </a:r>
            <a:r>
              <a:rPr lang="en-US" sz="2000" dirty="0" err="1" smtClean="0">
                <a:solidFill>
                  <a:schemeClr val="bg2"/>
                </a:solidFill>
              </a:rPr>
              <a:t>Lippman</a:t>
            </a:r>
            <a:r>
              <a:rPr lang="en-US" sz="2000" dirty="0" smtClean="0">
                <a:solidFill>
                  <a:schemeClr val="bg2"/>
                </a:solidFill>
              </a:rPr>
              <a:t> 1908], [</a:t>
            </a:r>
            <a:r>
              <a:rPr lang="en-US" sz="2000" dirty="0" err="1" smtClean="0">
                <a:solidFill>
                  <a:schemeClr val="bg2"/>
                </a:solidFill>
              </a:rPr>
              <a:t>Adelson</a:t>
            </a:r>
            <a:r>
              <a:rPr lang="en-US" sz="2000" dirty="0" smtClean="0">
                <a:solidFill>
                  <a:schemeClr val="bg2"/>
                </a:solidFill>
              </a:rPr>
              <a:t> and Wang 1992], [Ng et al. 2005]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05000" y="-32416"/>
            <a:ext cx="2023861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Integral Imaging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  <a:p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027380" y="5007576"/>
            <a:ext cx="7086600" cy="3259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981201" y="343475"/>
            <a:ext cx="14243" cy="4643585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19600" y="4603964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# Sensor Pixels X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175845" y="2287216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# Sensor Pixels Y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1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46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8080" y="0"/>
            <a:ext cx="2915920" cy="5143500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50571" y="0"/>
            <a:ext cx="2930245" cy="5143500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64216" y="3085353"/>
            <a:ext cx="1469082" cy="2058148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71082" y="1"/>
            <a:ext cx="1455352" cy="2061883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75842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6992" y="4059980"/>
            <a:ext cx="3892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58761" y="4059980"/>
            <a:ext cx="3842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535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886132"/>
            <a:ext cx="914400" cy="111318"/>
          </a:xfrm>
          <a:prstGeom prst="rect">
            <a:avLst/>
          </a:prstGeom>
        </p:spPr>
      </p:pic>
      <p:cxnSp>
        <p:nvCxnSpPr>
          <p:cNvPr id="22" name="Straight Connector 21"/>
          <p:cNvCxnSpPr>
            <a:stCxn id="24" idx="0"/>
          </p:cNvCxnSpPr>
          <p:nvPr/>
        </p:nvCxnSpPr>
        <p:spPr>
          <a:xfrm flipH="1" flipV="1">
            <a:off x="758424" y="4053269"/>
            <a:ext cx="79776" cy="8328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4" idx="0"/>
          </p:cNvCxnSpPr>
          <p:nvPr/>
        </p:nvCxnSpPr>
        <p:spPr>
          <a:xfrm flipV="1">
            <a:off x="838200" y="4053270"/>
            <a:ext cx="86932" cy="8328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05000" y="-32416"/>
            <a:ext cx="2023861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Integral Imaging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4857750"/>
            <a:ext cx="1066800" cy="15591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3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8080" y="0"/>
            <a:ext cx="2915920" cy="51435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50571" y="0"/>
            <a:ext cx="2930245" cy="51435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0" y="3085353"/>
            <a:ext cx="2930245" cy="2058148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14800" y="1"/>
            <a:ext cx="2930245" cy="2061883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5842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6992" y="4059980"/>
            <a:ext cx="3892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8761" y="4059980"/>
            <a:ext cx="3842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ragonLowR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7" y="0"/>
            <a:ext cx="7261413" cy="51435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84535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886132"/>
            <a:ext cx="914400" cy="111318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758424" y="4053269"/>
            <a:ext cx="79776" cy="8328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38200" y="4053270"/>
            <a:ext cx="86932" cy="8328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27380" y="5007576"/>
            <a:ext cx="7086600" cy="3259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981201" y="343475"/>
            <a:ext cx="14243" cy="4643585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38600" y="4603964"/>
            <a:ext cx="3558486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# Sensor Pixels X / # Views X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02586" y="2287216"/>
            <a:ext cx="3557384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# Sensor Pixels Y / # Views Y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828800" y="0"/>
            <a:ext cx="7315200" cy="5143500"/>
          </a:xfrm>
          <a:prstGeom prst="rect">
            <a:avLst/>
          </a:prstGeom>
          <a:solidFill>
            <a:schemeClr val="accent4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643508" y="461248"/>
            <a:ext cx="55098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u="sng" dirty="0" smtClean="0">
                <a:solidFill>
                  <a:srgbClr val="141313"/>
                </a:solidFill>
              </a:rPr>
              <a:t>Example</a:t>
            </a:r>
          </a:p>
          <a:p>
            <a:pPr algn="ctr"/>
            <a:endParaRPr lang="en-US" sz="1000" dirty="0">
              <a:solidFill>
                <a:srgbClr val="141313"/>
              </a:solidFill>
            </a:endParaRPr>
          </a:p>
          <a:p>
            <a:pPr algn="ctr"/>
            <a:r>
              <a:rPr lang="en-US" sz="3000" dirty="0" smtClean="0">
                <a:solidFill>
                  <a:srgbClr val="141313"/>
                </a:solidFill>
              </a:rPr>
              <a:t>Sensor with 2000 x 1000 pixels</a:t>
            </a:r>
            <a:endParaRPr lang="en-US" sz="3000" dirty="0">
              <a:solidFill>
                <a:srgbClr val="141313"/>
              </a:solidFill>
            </a:endParaRPr>
          </a:p>
        </p:txBody>
      </p:sp>
      <p:sp>
        <p:nvSpPr>
          <p:cNvPr id="33" name="右矢印 9"/>
          <p:cNvSpPr/>
          <p:nvPr/>
        </p:nvSpPr>
        <p:spPr>
          <a:xfrm rot="5400000">
            <a:off x="5061044" y="1553279"/>
            <a:ext cx="676243" cy="960166"/>
          </a:xfrm>
          <a:prstGeom prst="rightArrow">
            <a:avLst/>
          </a:prstGeom>
          <a:solidFill>
            <a:srgbClr val="5887D4"/>
          </a:solidFill>
          <a:ln>
            <a:solidFill>
              <a:srgbClr val="14131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3044169" y="2240399"/>
            <a:ext cx="469724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000" dirty="0">
              <a:solidFill>
                <a:srgbClr val="141313"/>
              </a:solidFill>
            </a:endParaRPr>
          </a:p>
          <a:p>
            <a:pPr algn="ctr"/>
            <a:r>
              <a:rPr lang="en-US" sz="3000" dirty="0" smtClean="0">
                <a:solidFill>
                  <a:srgbClr val="141313"/>
                </a:solidFill>
              </a:rPr>
              <a:t>5 x 5 light field views, </a:t>
            </a:r>
          </a:p>
          <a:p>
            <a:pPr algn="ctr"/>
            <a:r>
              <a:rPr lang="en-US" sz="3000" dirty="0" smtClean="0">
                <a:solidFill>
                  <a:srgbClr val="141313"/>
                </a:solidFill>
              </a:rPr>
              <a:t>each with 400 x 200 pixels</a:t>
            </a:r>
            <a:endParaRPr lang="en-US" sz="3000" dirty="0">
              <a:solidFill>
                <a:srgbClr val="14131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69612" y="3562350"/>
            <a:ext cx="6676575" cy="1323437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3657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our approach: explore ways to</a:t>
            </a:r>
          </a:p>
          <a:p>
            <a:pPr algn="ctr" defTabSz="36576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overcome resolution tradeoff!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5000" y="-32416"/>
            <a:ext cx="6225107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accent4"/>
                </a:solidFill>
              </a:rPr>
              <a:t>Integral Imaging: </a:t>
            </a:r>
            <a:r>
              <a:rPr lang="en-US" sz="2000" dirty="0" err="1" smtClean="0">
                <a:solidFill>
                  <a:srgbClr val="FFFFFE"/>
                </a:solidFill>
              </a:rPr>
              <a:t>Spatio</a:t>
            </a:r>
            <a:r>
              <a:rPr lang="en-US" sz="2000" dirty="0" smtClean="0">
                <a:solidFill>
                  <a:srgbClr val="FFFFFE"/>
                </a:solidFill>
              </a:rPr>
              <a:t>-Angular Resolution Tradeoff!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68795" y="-29379"/>
            <a:ext cx="4243394" cy="646331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err="1" smtClean="0">
                <a:solidFill>
                  <a:srgbClr val="FF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Spatio</a:t>
            </a:r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-Angular Resolution Tradeoff!</a:t>
            </a:r>
          </a:p>
          <a:p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952500"/>
            <a:ext cx="3371850" cy="3371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304800" y="4857750"/>
            <a:ext cx="1066800" cy="15591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/>
      <p:bldP spid="33" grpId="0" animBg="1"/>
      <p:bldP spid="34" grpId="0"/>
      <p:bldP spid="35" grpId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05000" y="-32416"/>
            <a:ext cx="3021981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Light Field is Redundant!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75842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5842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4535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4535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587878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7878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38200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38200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32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975741" y="949461"/>
            <a:ext cx="1524776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Exploit</a:t>
            </a:r>
          </a:p>
          <a:p>
            <a:pPr algn="ctr"/>
            <a:r>
              <a:rPr kumimoji="1" lang="en-US" altLang="ja-JP" sz="2000" dirty="0"/>
              <a:t>r</a:t>
            </a:r>
            <a:r>
              <a:rPr kumimoji="1" lang="en-US" altLang="ja-JP" sz="2000" dirty="0" smtClean="0"/>
              <a:t>edundancy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852446" y="1733554"/>
            <a:ext cx="1884094" cy="3008527"/>
            <a:chOff x="6515096" y="1733550"/>
            <a:chExt cx="1884095" cy="3008527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515096" y="4095746"/>
              <a:ext cx="1724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Compressive</a:t>
              </a: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Reconstruction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 rot="5400000">
              <a:off x="7228584" y="2123187"/>
              <a:ext cx="345847" cy="491054"/>
            </a:xfrm>
            <a:prstGeom prst="rightArrow">
              <a:avLst/>
            </a:prstGeom>
            <a:solidFill>
              <a:srgbClr val="3366FF"/>
            </a:solidFill>
            <a:ln>
              <a:solidFill>
                <a:srgbClr val="14131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18" descr="C:\bandy\research12\mask\Siggraph_Fast_Forward\lightfiel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416" y="2724150"/>
              <a:ext cx="1656184" cy="1208567"/>
            </a:xfrm>
            <a:prstGeom prst="rect">
              <a:avLst/>
            </a:prstGeom>
            <a:noFill/>
            <a:ln w="9525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9" descr="C:\bandy\research12\mask\Siggraph_Fast_Forward\optimized_adjust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490" y="1733550"/>
              <a:ext cx="334036" cy="24226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C:\Users\bandy\AppData\Local\Microsoft\Windows\Temporary Internet Files\Content.IE5\FYLEZIHU\MC900431564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860" y="1975818"/>
              <a:ext cx="769331" cy="77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十字形 6"/>
          <p:cNvSpPr/>
          <p:nvPr/>
        </p:nvSpPr>
        <p:spPr>
          <a:xfrm>
            <a:off x="2999097" y="2687961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十字形 12"/>
          <p:cNvSpPr/>
          <p:nvPr/>
        </p:nvSpPr>
        <p:spPr>
          <a:xfrm>
            <a:off x="5681876" y="2672938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rgbClr val="141313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Key Insights</a:t>
            </a:r>
            <a:endParaRPr kumimoji="1" lang="ja-JP" altLang="en-US" dirty="0"/>
          </a:p>
        </p:txBody>
      </p:sp>
      <p:grpSp>
        <p:nvGrpSpPr>
          <p:cNvPr id="28" name="グループ化 27"/>
          <p:cNvGrpSpPr/>
          <p:nvPr/>
        </p:nvGrpSpPr>
        <p:grpSpPr>
          <a:xfrm>
            <a:off x="3581400" y="1748836"/>
            <a:ext cx="1955245" cy="2716246"/>
            <a:chOff x="760039" y="1748830"/>
            <a:chExt cx="1955245" cy="2716246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760039" y="4095744"/>
              <a:ext cx="1955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</a:t>
              </a:r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Field Atoms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6" name="Picture 4" descr="C:\bandy\research12\mask\paper\sig2013\talk\dictionar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14359" y="2113993"/>
              <a:ext cx="2265404" cy="153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4012846" y="1047750"/>
            <a:ext cx="1111152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err="1" smtClean="0"/>
              <a:t>Sparsify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20102" y="949464"/>
            <a:ext cx="1452642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Preserve</a:t>
            </a:r>
          </a:p>
          <a:p>
            <a:pPr algn="ctr"/>
            <a:r>
              <a:rPr kumimoji="1" lang="en-US" altLang="ja-JP" sz="2000" dirty="0"/>
              <a:t>i</a:t>
            </a:r>
            <a:r>
              <a:rPr kumimoji="1" lang="en-US" altLang="ja-JP" sz="2000" dirty="0" smtClean="0"/>
              <a:t>nformation</a:t>
            </a:r>
            <a:endParaRPr kumimoji="1" lang="ja-JP" altLang="en-US" sz="2000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6412899" y="1711140"/>
            <a:ext cx="2045301" cy="3030941"/>
            <a:chOff x="3521631" y="1711133"/>
            <a:chExt cx="2045301" cy="303094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521631" y="4095743"/>
              <a:ext cx="2045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Mask-based</a:t>
              </a:r>
              <a:endParaRPr kumimoji="1" lang="en-US" altLang="ja-JP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Field Coding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190" y="3526676"/>
              <a:ext cx="805461" cy="48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C:\bandy\research12\mask\paper\sig2013\talk\camer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17" y="1711133"/>
              <a:ext cx="1466484" cy="173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直線コネクタ 18"/>
            <p:cNvCxnSpPr/>
            <p:nvPr/>
          </p:nvCxnSpPr>
          <p:spPr>
            <a:xfrm flipH="1">
              <a:off x="4163190" y="3251200"/>
              <a:ext cx="72260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870450" y="3251200"/>
              <a:ext cx="98201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bandy\AppData\Local\Microsoft\Windows\Temporary Internet Files\Content.IE5\4IOLKPGM\MC900441498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73" y="2191806"/>
            <a:ext cx="1446751" cy="14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bandy\AppData\Local\Microsoft\Windows\Temporary Internet Files\Content.IE5\4IOLKPGM\MC900441498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75" y="2190757"/>
            <a:ext cx="1446751" cy="14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bandy\AppData\Local\Microsoft\Windows\Temporary Internet Files\Content.IE5\4IOLKPGM\MC900441498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71" y="2189708"/>
            <a:ext cx="1446751" cy="14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975741" y="949461"/>
            <a:ext cx="1524776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Exploit</a:t>
            </a:r>
          </a:p>
          <a:p>
            <a:pPr algn="ctr"/>
            <a:r>
              <a:rPr kumimoji="1" lang="en-US" altLang="ja-JP" sz="2000" dirty="0"/>
              <a:t>r</a:t>
            </a:r>
            <a:r>
              <a:rPr kumimoji="1" lang="en-US" altLang="ja-JP" sz="2000" dirty="0" smtClean="0"/>
              <a:t>edundancy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852446" y="1733554"/>
            <a:ext cx="1884094" cy="3008527"/>
            <a:chOff x="6515096" y="1733550"/>
            <a:chExt cx="1884095" cy="3008527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515096" y="4095746"/>
              <a:ext cx="1724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Compressive</a:t>
              </a: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Reconstruction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 rot="5400000">
              <a:off x="7228584" y="2123187"/>
              <a:ext cx="345847" cy="491054"/>
            </a:xfrm>
            <a:prstGeom prst="rightArrow">
              <a:avLst/>
            </a:prstGeom>
            <a:solidFill>
              <a:srgbClr val="3366FF"/>
            </a:solidFill>
            <a:ln>
              <a:solidFill>
                <a:srgbClr val="14131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18" descr="C:\bandy\research12\mask\Siggraph_Fast_Forward\lightfiel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416" y="2724150"/>
              <a:ext cx="1656184" cy="1208567"/>
            </a:xfrm>
            <a:prstGeom prst="rect">
              <a:avLst/>
            </a:prstGeom>
            <a:noFill/>
            <a:ln w="9525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9" descr="C:\bandy\research12\mask\Siggraph_Fast_Forward\optimized_adjust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490" y="1733550"/>
              <a:ext cx="334036" cy="24226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C:\Users\bandy\AppData\Local\Microsoft\Windows\Temporary Internet Files\Content.IE5\FYLEZIHU\MC900431564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860" y="1975818"/>
              <a:ext cx="769331" cy="77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十字形 6"/>
          <p:cNvSpPr/>
          <p:nvPr/>
        </p:nvSpPr>
        <p:spPr>
          <a:xfrm>
            <a:off x="2999097" y="2687961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十字形 12"/>
          <p:cNvSpPr/>
          <p:nvPr/>
        </p:nvSpPr>
        <p:spPr>
          <a:xfrm>
            <a:off x="5681876" y="2672938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rgbClr val="141313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/>
          <p:cNvGrpSpPr/>
          <p:nvPr/>
        </p:nvGrpSpPr>
        <p:grpSpPr>
          <a:xfrm>
            <a:off x="3581400" y="1748836"/>
            <a:ext cx="1955245" cy="2716246"/>
            <a:chOff x="760039" y="1748830"/>
            <a:chExt cx="1955245" cy="2716246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760039" y="4095744"/>
              <a:ext cx="1955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</a:t>
              </a:r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Field Atoms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6" name="Picture 4" descr="C:\bandy\research12\mask\paper\sig2013\talk\dictionar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14359" y="2113993"/>
              <a:ext cx="2265404" cy="153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4012846" y="1047750"/>
            <a:ext cx="1111152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err="1" smtClean="0"/>
              <a:t>Sparsify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05675" y="949464"/>
            <a:ext cx="1481495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Preserve</a:t>
            </a:r>
          </a:p>
          <a:p>
            <a:pPr algn="ctr"/>
            <a:r>
              <a:rPr kumimoji="1" lang="en-US" altLang="ja-JP" sz="2000" dirty="0"/>
              <a:t>i</a:t>
            </a:r>
            <a:r>
              <a:rPr kumimoji="1" lang="en-US" altLang="ja-JP" sz="2000" dirty="0" smtClean="0"/>
              <a:t>nformation</a:t>
            </a:r>
            <a:endParaRPr kumimoji="1" lang="ja-JP" altLang="en-US" sz="2000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6412899" y="1711140"/>
            <a:ext cx="2045301" cy="3030941"/>
            <a:chOff x="3521631" y="1711133"/>
            <a:chExt cx="2045301" cy="303094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521631" y="4095743"/>
              <a:ext cx="2045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Mask-based</a:t>
              </a:r>
              <a:endParaRPr kumimoji="1" lang="en-US" altLang="ja-JP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Field Coding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190" y="3526676"/>
              <a:ext cx="805461" cy="48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C:\bandy\research12\mask\paper\sig2013\talk\camer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17" y="1711133"/>
              <a:ext cx="1466484" cy="173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直線コネクタ 18"/>
            <p:cNvCxnSpPr/>
            <p:nvPr/>
          </p:nvCxnSpPr>
          <p:spPr>
            <a:xfrm flipH="1">
              <a:off x="4163190" y="3251200"/>
              <a:ext cx="72260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870450" y="3251200"/>
              <a:ext cx="98201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正方形/長方形 4"/>
          <p:cNvSpPr/>
          <p:nvPr/>
        </p:nvSpPr>
        <p:spPr>
          <a:xfrm>
            <a:off x="2971800" y="819147"/>
            <a:ext cx="6019800" cy="41148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48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/>
          <a:stretch/>
        </p:blipFill>
        <p:spPr bwMode="auto">
          <a:xfrm>
            <a:off x="8400069" y="895350"/>
            <a:ext cx="483695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5" r="11831"/>
          <a:stretch/>
        </p:blipFill>
        <p:spPr bwMode="auto">
          <a:xfrm>
            <a:off x="6705600" y="895350"/>
            <a:ext cx="560218" cy="75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3" r="62940"/>
          <a:stretch/>
        </p:blipFill>
        <p:spPr bwMode="auto">
          <a:xfrm>
            <a:off x="3137630" y="884111"/>
            <a:ext cx="454911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25"/>
          <a:stretch/>
        </p:blipFill>
        <p:spPr bwMode="auto">
          <a:xfrm>
            <a:off x="425564" y="903064"/>
            <a:ext cx="349300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Compressive Sensing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504950"/>
            <a:ext cx="8547100" cy="350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2049" y="2059876"/>
            <a:ext cx="48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</a:rPr>
              <a:t>=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6686" y="895350"/>
            <a:ext cx="48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</a:rPr>
              <a:t>=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274463"/>
            <a:ext cx="45644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2"/>
                </a:solidFill>
              </a:rPr>
              <a:t>Sparse Bases: DCT, Wavelets, etc.</a:t>
            </a:r>
            <a:endParaRPr lang="en-US" sz="22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504950"/>
            <a:ext cx="4572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76" y="1581150"/>
            <a:ext cx="249885" cy="1690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58200" y="1504950"/>
            <a:ext cx="457200" cy="3429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角丸四角形 41"/>
          <p:cNvSpPr/>
          <p:nvPr/>
        </p:nvSpPr>
        <p:spPr>
          <a:xfrm>
            <a:off x="8507555" y="1569435"/>
            <a:ext cx="234950" cy="3343099"/>
          </a:xfrm>
          <a:prstGeom prst="roundRect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62"/>
          <p:cNvGrpSpPr/>
          <p:nvPr/>
        </p:nvGrpSpPr>
        <p:grpSpPr>
          <a:xfrm>
            <a:off x="8533860" y="1592080"/>
            <a:ext cx="161719" cy="3276902"/>
            <a:chOff x="4577714" y="2362111"/>
            <a:chExt cx="113785" cy="2305617"/>
          </a:xfrm>
        </p:grpSpPr>
        <p:sp>
          <p:nvSpPr>
            <p:cNvPr id="41" name="角丸四角形 15"/>
            <p:cNvSpPr/>
            <p:nvPr/>
          </p:nvSpPr>
          <p:spPr>
            <a:xfrm>
              <a:off x="4579503" y="2553385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角丸四角形 17"/>
            <p:cNvSpPr/>
            <p:nvPr/>
          </p:nvSpPr>
          <p:spPr>
            <a:xfrm>
              <a:off x="4579503" y="2735947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角丸四角形 18"/>
            <p:cNvSpPr/>
            <p:nvPr/>
          </p:nvSpPr>
          <p:spPr>
            <a:xfrm>
              <a:off x="4579503" y="2828320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角丸四角形 19"/>
            <p:cNvSpPr/>
            <p:nvPr/>
          </p:nvSpPr>
          <p:spPr>
            <a:xfrm>
              <a:off x="4579503" y="2920693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角丸四角形 20"/>
            <p:cNvSpPr/>
            <p:nvPr/>
          </p:nvSpPr>
          <p:spPr>
            <a:xfrm>
              <a:off x="4579503" y="3013066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角丸四角形 21"/>
            <p:cNvSpPr/>
            <p:nvPr/>
          </p:nvSpPr>
          <p:spPr>
            <a:xfrm>
              <a:off x="4579503" y="3105439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角丸四角形 22"/>
            <p:cNvSpPr/>
            <p:nvPr/>
          </p:nvSpPr>
          <p:spPr>
            <a:xfrm>
              <a:off x="4579503" y="3197812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角丸四角形 23"/>
            <p:cNvSpPr/>
            <p:nvPr/>
          </p:nvSpPr>
          <p:spPr>
            <a:xfrm>
              <a:off x="4579503" y="3290185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25"/>
            <p:cNvSpPr/>
            <p:nvPr/>
          </p:nvSpPr>
          <p:spPr>
            <a:xfrm>
              <a:off x="4579503" y="3474931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26"/>
            <p:cNvSpPr/>
            <p:nvPr/>
          </p:nvSpPr>
          <p:spPr>
            <a:xfrm>
              <a:off x="4579503" y="3567304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角丸四角形 27"/>
            <p:cNvSpPr/>
            <p:nvPr/>
          </p:nvSpPr>
          <p:spPr>
            <a:xfrm>
              <a:off x="4579503" y="3659677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角丸四角形 28"/>
            <p:cNvSpPr/>
            <p:nvPr/>
          </p:nvSpPr>
          <p:spPr>
            <a:xfrm>
              <a:off x="4579503" y="3752050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角丸四角形 29"/>
            <p:cNvSpPr/>
            <p:nvPr/>
          </p:nvSpPr>
          <p:spPr>
            <a:xfrm>
              <a:off x="4579503" y="3844423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角丸四角形 30"/>
            <p:cNvSpPr/>
            <p:nvPr/>
          </p:nvSpPr>
          <p:spPr>
            <a:xfrm>
              <a:off x="4579503" y="3936796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角丸四角形 32"/>
            <p:cNvSpPr/>
            <p:nvPr/>
          </p:nvSpPr>
          <p:spPr>
            <a:xfrm>
              <a:off x="4579503" y="4121542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角丸四角形 34"/>
            <p:cNvSpPr/>
            <p:nvPr/>
          </p:nvSpPr>
          <p:spPr>
            <a:xfrm>
              <a:off x="4579503" y="4306288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角丸四角形 35"/>
            <p:cNvSpPr/>
            <p:nvPr/>
          </p:nvSpPr>
          <p:spPr>
            <a:xfrm>
              <a:off x="4579503" y="4398661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角丸四角形 36"/>
            <p:cNvSpPr/>
            <p:nvPr/>
          </p:nvSpPr>
          <p:spPr>
            <a:xfrm>
              <a:off x="4579503" y="4491034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角丸四角形 37"/>
            <p:cNvSpPr/>
            <p:nvPr/>
          </p:nvSpPr>
          <p:spPr>
            <a:xfrm>
              <a:off x="4579503" y="4587450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角丸四角形 38"/>
            <p:cNvSpPr/>
            <p:nvPr/>
          </p:nvSpPr>
          <p:spPr>
            <a:xfrm>
              <a:off x="4579503" y="2457748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角丸四角形 39"/>
            <p:cNvSpPr/>
            <p:nvPr/>
          </p:nvSpPr>
          <p:spPr>
            <a:xfrm>
              <a:off x="4579503" y="2362111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角丸四角形 73"/>
            <p:cNvSpPr/>
            <p:nvPr/>
          </p:nvSpPr>
          <p:spPr>
            <a:xfrm>
              <a:off x="4580033" y="2648057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角丸四角形 74"/>
            <p:cNvSpPr/>
            <p:nvPr/>
          </p:nvSpPr>
          <p:spPr>
            <a:xfrm>
              <a:off x="4577714" y="3381384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角丸四角形 75"/>
            <p:cNvSpPr/>
            <p:nvPr/>
          </p:nvSpPr>
          <p:spPr>
            <a:xfrm>
              <a:off x="4581526" y="4029088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角丸四角形 76"/>
            <p:cNvSpPr/>
            <p:nvPr/>
          </p:nvSpPr>
          <p:spPr>
            <a:xfrm>
              <a:off x="4583549" y="4210743"/>
              <a:ext cx="107950" cy="80278"/>
            </a:xfrm>
            <a:prstGeom prst="roundRect">
              <a:avLst>
                <a:gd name="adj" fmla="val 28532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292929"/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2"/>
          <p:cNvGrpSpPr/>
          <p:nvPr/>
        </p:nvGrpSpPr>
        <p:grpSpPr>
          <a:xfrm>
            <a:off x="8530376" y="1989826"/>
            <a:ext cx="163578" cy="2332437"/>
            <a:chOff x="4724760" y="2681663"/>
            <a:chExt cx="115093" cy="1641095"/>
          </a:xfrm>
        </p:grpSpPr>
        <p:sp>
          <p:nvSpPr>
            <p:cNvPr id="33" name="角丸四角形 69"/>
            <p:cNvSpPr/>
            <p:nvPr/>
          </p:nvSpPr>
          <p:spPr>
            <a:xfrm>
              <a:off x="4727141" y="2681663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角丸四角形 70"/>
            <p:cNvSpPr/>
            <p:nvPr/>
          </p:nvSpPr>
          <p:spPr>
            <a:xfrm>
              <a:off x="4724760" y="3415885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C0C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角丸四角形 71"/>
            <p:cNvSpPr/>
            <p:nvPr/>
          </p:nvSpPr>
          <p:spPr>
            <a:xfrm>
              <a:off x="4729522" y="4064877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DDDDD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角丸四角形 72"/>
            <p:cNvSpPr/>
            <p:nvPr/>
          </p:nvSpPr>
          <p:spPr>
            <a:xfrm>
              <a:off x="4731903" y="4242480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105400" y="895350"/>
            <a:ext cx="3810000" cy="411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3567024" y="3132261"/>
            <a:ext cx="3378166" cy="225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929" y="1002523"/>
            <a:ext cx="226635" cy="4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1" name="Picture 30" descr="refocus0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1" y="-32416"/>
            <a:ext cx="4405323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Conventional Photo – Large Aperture</a:t>
            </a: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6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eas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714" y="2970410"/>
            <a:ext cx="3803891" cy="2092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Compressive Light Field Reconstruction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80" y="796060"/>
            <a:ext cx="38100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05554" y="1672249"/>
            <a:ext cx="2199152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1800" dirty="0" smtClean="0">
                <a:solidFill>
                  <a:schemeClr val="bg2"/>
                </a:solidFill>
              </a:rPr>
              <a:t>Captured 2D Image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632210" y="3850093"/>
            <a:ext cx="208351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1800" dirty="0" smtClean="0">
                <a:solidFill>
                  <a:schemeClr val="bg2"/>
                </a:solidFill>
              </a:rPr>
              <a:t>4D Reconstruction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609600" y="2647950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50800">
              <a:schemeClr val="accent4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90" y="2270807"/>
            <a:ext cx="1968000" cy="37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95750"/>
            <a:ext cx="3733800" cy="105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7194658" y="2343150"/>
            <a:ext cx="2286000" cy="152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V="1">
            <a:off x="4910460" y="1575053"/>
            <a:ext cx="754099" cy="156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3059" y="1276350"/>
            <a:ext cx="2281437" cy="76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86419" y="1380332"/>
            <a:ext cx="409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=</a:t>
            </a:r>
            <a:endParaRPr lang="en-US" sz="3000" dirty="0"/>
          </a:p>
        </p:txBody>
      </p:sp>
      <p:sp>
        <p:nvSpPr>
          <p:cNvPr id="17" name="Rectangle 16"/>
          <p:cNvSpPr/>
          <p:nvPr/>
        </p:nvSpPr>
        <p:spPr>
          <a:xfrm>
            <a:off x="6204059" y="2190750"/>
            <a:ext cx="1219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822949" y="937796"/>
            <a:ext cx="2317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Mask-Coded Projection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7834537" y="2237891"/>
            <a:ext cx="145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4D Light Field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95800" y="1047750"/>
            <a:ext cx="609600" cy="381000"/>
          </a:xfrm>
          <a:prstGeom prst="straightConnector1">
            <a:avLst/>
          </a:prstGeom>
          <a:ln w="50800">
            <a:solidFill>
              <a:srgbClr val="5887D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00600" y="3714750"/>
            <a:ext cx="2764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41313"/>
                </a:solidFill>
              </a:rPr>
              <a:t>Basis Pursuit </a:t>
            </a:r>
            <a:r>
              <a:rPr lang="en-US" sz="2000" dirty="0" err="1" smtClean="0">
                <a:solidFill>
                  <a:srgbClr val="141313"/>
                </a:solidFill>
              </a:rPr>
              <a:t>Denoise</a:t>
            </a:r>
            <a:r>
              <a:rPr lang="en-US" sz="2000" dirty="0" smtClean="0">
                <a:solidFill>
                  <a:srgbClr val="141313"/>
                </a:solidFill>
              </a:rPr>
              <a:t>:</a:t>
            </a:r>
            <a:endParaRPr lang="en-US" sz="2000" dirty="0">
              <a:solidFill>
                <a:srgbClr val="14131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67400" y="2952750"/>
            <a:ext cx="2017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Sparse Coefficients!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118349" y="2626784"/>
            <a:ext cx="0" cy="304800"/>
          </a:xfrm>
          <a:prstGeom prst="straightConnector1">
            <a:avLst/>
          </a:prstGeom>
          <a:ln w="50800">
            <a:solidFill>
              <a:srgbClr val="5887D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9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4587E-6 L 0.38646 -0.002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46 -0.00246 L 3.33333E-6 -0.354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7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5419 L 0.38489 -0.354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16" grpId="0"/>
      <p:bldP spid="17" grpId="0" animBg="1"/>
      <p:bldP spid="20" grpId="0"/>
      <p:bldP spid="21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975741" y="949461"/>
            <a:ext cx="1524776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Exploit</a:t>
            </a:r>
          </a:p>
          <a:p>
            <a:pPr algn="ctr"/>
            <a:r>
              <a:rPr kumimoji="1" lang="en-US" altLang="ja-JP" sz="2000" dirty="0"/>
              <a:t>r</a:t>
            </a:r>
            <a:r>
              <a:rPr kumimoji="1" lang="en-US" altLang="ja-JP" sz="2000" dirty="0" smtClean="0"/>
              <a:t>edundancy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852446" y="1733554"/>
            <a:ext cx="1884094" cy="3008527"/>
            <a:chOff x="6515096" y="1733550"/>
            <a:chExt cx="1884095" cy="3008527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515096" y="4095746"/>
              <a:ext cx="1724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Compressive</a:t>
              </a: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Reconstruction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 rot="5400000">
              <a:off x="7228584" y="2123187"/>
              <a:ext cx="345847" cy="491054"/>
            </a:xfrm>
            <a:prstGeom prst="rightArrow">
              <a:avLst/>
            </a:prstGeom>
            <a:solidFill>
              <a:srgbClr val="3366FF"/>
            </a:solidFill>
            <a:ln>
              <a:solidFill>
                <a:srgbClr val="14131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18" descr="C:\bandy\research12\mask\Siggraph_Fast_Forward\lightfiel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416" y="2724150"/>
              <a:ext cx="1656184" cy="1208567"/>
            </a:xfrm>
            <a:prstGeom prst="rect">
              <a:avLst/>
            </a:prstGeom>
            <a:noFill/>
            <a:ln w="9525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9" descr="C:\bandy\research12\mask\Siggraph_Fast_Forward\optimized_adjust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490" y="1733550"/>
              <a:ext cx="334036" cy="24226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C:\Users\bandy\AppData\Local\Microsoft\Windows\Temporary Internet Files\Content.IE5\FYLEZIHU\MC900431564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860" y="1975818"/>
              <a:ext cx="769331" cy="77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十字形 6"/>
          <p:cNvSpPr/>
          <p:nvPr/>
        </p:nvSpPr>
        <p:spPr>
          <a:xfrm>
            <a:off x="2999097" y="2687961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十字形 12"/>
          <p:cNvSpPr/>
          <p:nvPr/>
        </p:nvSpPr>
        <p:spPr>
          <a:xfrm>
            <a:off x="5681876" y="2672938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rgbClr val="141313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/>
          <p:cNvGrpSpPr/>
          <p:nvPr/>
        </p:nvGrpSpPr>
        <p:grpSpPr>
          <a:xfrm>
            <a:off x="3581400" y="1748836"/>
            <a:ext cx="1955245" cy="2716246"/>
            <a:chOff x="760039" y="1748830"/>
            <a:chExt cx="1955245" cy="2716246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760039" y="4095744"/>
              <a:ext cx="1955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</a:t>
              </a:r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Field Atoms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6" name="Picture 4" descr="C:\bandy\research12\mask\paper\sig2013\talk\dictionar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14359" y="2113993"/>
              <a:ext cx="2265404" cy="153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4012846" y="1047750"/>
            <a:ext cx="1111152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err="1" smtClean="0"/>
              <a:t>Sparsify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05675" y="949464"/>
            <a:ext cx="1481495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Preserve</a:t>
            </a:r>
          </a:p>
          <a:p>
            <a:pPr algn="ctr"/>
            <a:r>
              <a:rPr kumimoji="1" lang="en-US" altLang="ja-JP" sz="2000" dirty="0"/>
              <a:t>i</a:t>
            </a:r>
            <a:r>
              <a:rPr kumimoji="1" lang="en-US" altLang="ja-JP" sz="2000" dirty="0" smtClean="0"/>
              <a:t>nformation</a:t>
            </a:r>
            <a:endParaRPr kumimoji="1" lang="ja-JP" altLang="en-US" sz="2000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6412899" y="1711140"/>
            <a:ext cx="2045301" cy="3030941"/>
            <a:chOff x="3521631" y="1711133"/>
            <a:chExt cx="2045301" cy="303094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521631" y="4095743"/>
              <a:ext cx="2045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Mask-based</a:t>
              </a:r>
              <a:endParaRPr kumimoji="1" lang="en-US" altLang="ja-JP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Field Coding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190" y="3526676"/>
              <a:ext cx="805461" cy="48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C:\bandy\research12\mask\paper\sig2013\talk\camer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17" y="1711133"/>
              <a:ext cx="1466484" cy="173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直線コネクタ 18"/>
            <p:cNvCxnSpPr/>
            <p:nvPr/>
          </p:nvCxnSpPr>
          <p:spPr>
            <a:xfrm flipH="1">
              <a:off x="4163190" y="3251200"/>
              <a:ext cx="72260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870450" y="3251200"/>
              <a:ext cx="98201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正方形/長方形 4"/>
          <p:cNvSpPr/>
          <p:nvPr/>
        </p:nvSpPr>
        <p:spPr>
          <a:xfrm>
            <a:off x="5562600" y="819147"/>
            <a:ext cx="3429000" cy="41148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4"/>
          <p:cNvSpPr/>
          <p:nvPr/>
        </p:nvSpPr>
        <p:spPr>
          <a:xfrm>
            <a:off x="152400" y="819150"/>
            <a:ext cx="3429000" cy="41148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7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Compressive Light Field Representation</a:t>
            </a:r>
            <a:endParaRPr kumimoji="1" lang="ja-JP" altLang="en-US" sz="3200" dirty="0"/>
          </a:p>
        </p:txBody>
      </p:sp>
      <p:pic>
        <p:nvPicPr>
          <p:cNvPr id="4" name="Pictur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-171989" y="3291361"/>
            <a:ext cx="2286000" cy="152400"/>
          </a:xfrm>
          <a:prstGeom prst="rect">
            <a:avLst/>
          </a:prstGeom>
        </p:spPr>
      </p:pic>
      <p:grpSp>
        <p:nvGrpSpPr>
          <p:cNvPr id="64" name="グループ化 63"/>
          <p:cNvGrpSpPr/>
          <p:nvPr/>
        </p:nvGrpSpPr>
        <p:grpSpPr>
          <a:xfrm>
            <a:off x="1265471" y="2224560"/>
            <a:ext cx="3458929" cy="2352193"/>
            <a:chOff x="1265471" y="2353157"/>
            <a:chExt cx="3458929" cy="2352193"/>
          </a:xfrm>
        </p:grpSpPr>
        <p:sp>
          <p:nvSpPr>
            <p:cNvPr id="42" name="角丸四角形 41"/>
            <p:cNvSpPr/>
            <p:nvPr/>
          </p:nvSpPr>
          <p:spPr>
            <a:xfrm>
              <a:off x="4559090" y="2353157"/>
              <a:ext cx="165310" cy="235219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2037809" y="2353157"/>
              <a:ext cx="2286001" cy="2286001"/>
            </a:xfrm>
            <a:prstGeom prst="roundRect">
              <a:avLst>
                <a:gd name="adj" fmla="val 410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200" dirty="0" smtClean="0">
                  <a:solidFill>
                    <a:srgbClr val="000000"/>
                  </a:solidFill>
                </a:rPr>
                <a:t>Basis</a:t>
              </a:r>
            </a:p>
            <a:p>
              <a:pPr algn="ctr"/>
              <a:r>
                <a:rPr kumimoji="1" lang="en-US" altLang="ja-JP" sz="3200" dirty="0" smtClean="0">
                  <a:solidFill>
                    <a:srgbClr val="000000"/>
                  </a:solidFill>
                </a:rPr>
                <a:t>matrix</a:t>
              </a: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265471" y="3080658"/>
              <a:ext cx="543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800" dirty="0" smtClean="0">
                  <a:solidFill>
                    <a:srgbClr val="000000"/>
                  </a:solidFill>
                </a:rPr>
                <a:t>=</a:t>
              </a:r>
              <a:endParaRPr kumimoji="1" lang="ja-JP" altLang="en-US" sz="4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152400" y="1604953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</a:rPr>
              <a:t>L</a:t>
            </a:r>
            <a:r>
              <a:rPr kumimoji="1" lang="en-US" altLang="ja-JP" dirty="0" smtClean="0">
                <a:solidFill>
                  <a:srgbClr val="000000"/>
                </a:solidFill>
              </a:rPr>
              <a:t>ight field vector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1" r="54880"/>
          <a:stretch/>
        </p:blipFill>
        <p:spPr bwMode="auto">
          <a:xfrm>
            <a:off x="844019" y="957217"/>
            <a:ext cx="330191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グループ化 60"/>
          <p:cNvGrpSpPr/>
          <p:nvPr/>
        </p:nvGrpSpPr>
        <p:grpSpPr>
          <a:xfrm>
            <a:off x="1722671" y="895350"/>
            <a:ext cx="4138856" cy="1048157"/>
            <a:chOff x="1722671" y="1023947"/>
            <a:chExt cx="4138856" cy="1048157"/>
          </a:xfrm>
        </p:grpSpPr>
        <p:pic>
          <p:nvPicPr>
            <p:cNvPr id="48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5" r="11831"/>
            <a:stretch/>
          </p:blipFill>
          <p:spPr bwMode="auto">
            <a:xfrm>
              <a:off x="2952210" y="1103500"/>
              <a:ext cx="560218" cy="75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1"/>
            <a:stretch/>
          </p:blipFill>
          <p:spPr bwMode="auto">
            <a:xfrm>
              <a:off x="4449715" y="1047714"/>
              <a:ext cx="483695" cy="754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1722671" y="1023947"/>
              <a:ext cx="543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800" dirty="0" smtClean="0">
                  <a:solidFill>
                    <a:srgbClr val="000000"/>
                  </a:solidFill>
                </a:rPr>
                <a:t>=</a:t>
              </a:r>
              <a:endParaRPr kumimoji="1" lang="ja-JP" altLang="en-US" sz="4800" dirty="0">
                <a:solidFill>
                  <a:srgbClr val="000000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2584241" y="1733550"/>
              <a:ext cx="13019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Basis matrix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4095210" y="1733550"/>
              <a:ext cx="17663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00"/>
                  </a:solidFill>
                </a:rPr>
                <a:t>C</a:t>
              </a:r>
              <a:r>
                <a:rPr kumimoji="1" lang="en-US" altLang="ja-JP" dirty="0" smtClean="0">
                  <a:solidFill>
                    <a:srgbClr val="000000"/>
                  </a:solidFill>
                </a:rPr>
                <a:t>oefficient vector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2" name="グループ化 61"/>
          <p:cNvGrpSpPr/>
          <p:nvPr/>
        </p:nvGrpSpPr>
        <p:grpSpPr>
          <a:xfrm>
            <a:off x="5803900" y="919153"/>
            <a:ext cx="3000296" cy="754286"/>
            <a:chOff x="5803900" y="1047750"/>
            <a:chExt cx="3000296" cy="754286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5803900" y="1249918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000000"/>
                  </a:solidFill>
                </a:rPr>
                <a:t>such that</a:t>
              </a:r>
              <a:endParaRPr kumimoji="1" lang="ja-JP" alt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55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1"/>
            <a:stretch/>
          </p:blipFill>
          <p:spPr bwMode="auto">
            <a:xfrm>
              <a:off x="7086600" y="1047750"/>
              <a:ext cx="483695" cy="754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7696200" y="125627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000000"/>
                  </a:solidFill>
                </a:rPr>
                <a:t>is </a:t>
              </a:r>
              <a:r>
                <a:rPr kumimoji="1" lang="en-US" altLang="ja-JP" sz="1800" i="1" dirty="0" smtClean="0">
                  <a:solidFill>
                    <a:srgbClr val="000000"/>
                  </a:solidFill>
                </a:rPr>
                <a:t>sparse</a:t>
              </a:r>
              <a:endParaRPr kumimoji="1" lang="ja-JP" altLang="en-US" sz="18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4577714" y="2224560"/>
            <a:ext cx="4032886" cy="2352193"/>
            <a:chOff x="4577714" y="2353157"/>
            <a:chExt cx="4032886" cy="2352193"/>
          </a:xfrm>
        </p:grpSpPr>
        <p:grpSp>
          <p:nvGrpSpPr>
            <p:cNvPr id="63" name="グループ化 62"/>
            <p:cNvGrpSpPr/>
            <p:nvPr/>
          </p:nvGrpSpPr>
          <p:grpSpPr>
            <a:xfrm>
              <a:off x="4577714" y="2362111"/>
              <a:ext cx="113785" cy="2305617"/>
              <a:chOff x="4577714" y="2362111"/>
              <a:chExt cx="113785" cy="2305617"/>
            </a:xfrm>
          </p:grpSpPr>
          <p:sp>
            <p:nvSpPr>
              <p:cNvPr id="16" name="角丸四角形 15"/>
              <p:cNvSpPr/>
              <p:nvPr/>
            </p:nvSpPr>
            <p:spPr>
              <a:xfrm>
                <a:off x="4579503" y="255338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角丸四角形 17"/>
              <p:cNvSpPr/>
              <p:nvPr/>
            </p:nvSpPr>
            <p:spPr>
              <a:xfrm>
                <a:off x="4579503" y="2735947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角丸四角形 18"/>
              <p:cNvSpPr/>
              <p:nvPr/>
            </p:nvSpPr>
            <p:spPr>
              <a:xfrm>
                <a:off x="4579503" y="2828320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角丸四角形 19"/>
              <p:cNvSpPr/>
              <p:nvPr/>
            </p:nvSpPr>
            <p:spPr>
              <a:xfrm>
                <a:off x="4579503" y="292069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角丸四角形 20"/>
              <p:cNvSpPr/>
              <p:nvPr/>
            </p:nvSpPr>
            <p:spPr>
              <a:xfrm>
                <a:off x="4579503" y="3013066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角丸四角形 21"/>
              <p:cNvSpPr/>
              <p:nvPr/>
            </p:nvSpPr>
            <p:spPr>
              <a:xfrm>
                <a:off x="4579503" y="3105439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角丸四角形 22"/>
              <p:cNvSpPr/>
              <p:nvPr/>
            </p:nvSpPr>
            <p:spPr>
              <a:xfrm>
                <a:off x="4579503" y="3197812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角丸四角形 23"/>
              <p:cNvSpPr/>
              <p:nvPr/>
            </p:nvSpPr>
            <p:spPr>
              <a:xfrm>
                <a:off x="4579503" y="329018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角丸四角形 25"/>
              <p:cNvSpPr/>
              <p:nvPr/>
            </p:nvSpPr>
            <p:spPr>
              <a:xfrm>
                <a:off x="4579503" y="3474931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角丸四角形 26"/>
              <p:cNvSpPr/>
              <p:nvPr/>
            </p:nvSpPr>
            <p:spPr>
              <a:xfrm>
                <a:off x="4579503" y="356730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角丸四角形 27"/>
              <p:cNvSpPr/>
              <p:nvPr/>
            </p:nvSpPr>
            <p:spPr>
              <a:xfrm>
                <a:off x="4579503" y="3659677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角丸四角形 28"/>
              <p:cNvSpPr/>
              <p:nvPr/>
            </p:nvSpPr>
            <p:spPr>
              <a:xfrm>
                <a:off x="4579503" y="3752050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角丸四角形 29"/>
              <p:cNvSpPr/>
              <p:nvPr/>
            </p:nvSpPr>
            <p:spPr>
              <a:xfrm>
                <a:off x="4579503" y="384442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角丸四角形 30"/>
              <p:cNvSpPr/>
              <p:nvPr/>
            </p:nvSpPr>
            <p:spPr>
              <a:xfrm>
                <a:off x="4579503" y="3936796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角丸四角形 32"/>
              <p:cNvSpPr/>
              <p:nvPr/>
            </p:nvSpPr>
            <p:spPr>
              <a:xfrm>
                <a:off x="4579503" y="4121542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角丸四角形 34"/>
              <p:cNvSpPr/>
              <p:nvPr/>
            </p:nvSpPr>
            <p:spPr>
              <a:xfrm>
                <a:off x="4579503" y="4306288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角丸四角形 35"/>
              <p:cNvSpPr/>
              <p:nvPr/>
            </p:nvSpPr>
            <p:spPr>
              <a:xfrm>
                <a:off x="4579503" y="4398661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角丸四角形 36"/>
              <p:cNvSpPr/>
              <p:nvPr/>
            </p:nvSpPr>
            <p:spPr>
              <a:xfrm>
                <a:off x="4579503" y="449103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角丸四角形 37"/>
              <p:cNvSpPr/>
              <p:nvPr/>
            </p:nvSpPr>
            <p:spPr>
              <a:xfrm>
                <a:off x="4579503" y="4587450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角丸四角形 38"/>
              <p:cNvSpPr/>
              <p:nvPr/>
            </p:nvSpPr>
            <p:spPr>
              <a:xfrm>
                <a:off x="4579503" y="2457748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角丸四角形 39"/>
              <p:cNvSpPr/>
              <p:nvPr/>
            </p:nvSpPr>
            <p:spPr>
              <a:xfrm>
                <a:off x="4579503" y="2362111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角丸四角形 73"/>
              <p:cNvSpPr/>
              <p:nvPr/>
            </p:nvSpPr>
            <p:spPr>
              <a:xfrm>
                <a:off x="4580033" y="2648057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角丸四角形 74"/>
              <p:cNvSpPr/>
              <p:nvPr/>
            </p:nvSpPr>
            <p:spPr>
              <a:xfrm>
                <a:off x="4577714" y="338138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角丸四角形 75"/>
              <p:cNvSpPr/>
              <p:nvPr/>
            </p:nvSpPr>
            <p:spPr>
              <a:xfrm>
                <a:off x="4581526" y="4029088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角丸四角形 76"/>
              <p:cNvSpPr/>
              <p:nvPr/>
            </p:nvSpPr>
            <p:spPr>
              <a:xfrm>
                <a:off x="4583549" y="42107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7" name="右中かっこ 56"/>
            <p:cNvSpPr/>
            <p:nvPr/>
          </p:nvSpPr>
          <p:spPr>
            <a:xfrm>
              <a:off x="4955926" y="2353157"/>
              <a:ext cx="378074" cy="2352193"/>
            </a:xfrm>
            <a:prstGeom prst="rightBrace">
              <a:avLst>
                <a:gd name="adj1" fmla="val 8333"/>
                <a:gd name="adj2" fmla="val 2192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5508982" y="2724150"/>
              <a:ext cx="31016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Only a few non-zero coefficients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5511800" y="3268990"/>
            <a:ext cx="286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Similar to DCT in JPEG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506255" y="3643243"/>
            <a:ext cx="3246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But DCT is not enough</a:t>
            </a:r>
          </a:p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for light field reconstruction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4575147" y="2520346"/>
            <a:ext cx="115093" cy="1641095"/>
            <a:chOff x="4724760" y="2681663"/>
            <a:chExt cx="115093" cy="1641095"/>
          </a:xfrm>
        </p:grpSpPr>
        <p:sp>
          <p:nvSpPr>
            <p:cNvPr id="70" name="角丸四角形 69"/>
            <p:cNvSpPr/>
            <p:nvPr/>
          </p:nvSpPr>
          <p:spPr>
            <a:xfrm>
              <a:off x="4727141" y="2681663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角丸四角形 70"/>
            <p:cNvSpPr/>
            <p:nvPr/>
          </p:nvSpPr>
          <p:spPr>
            <a:xfrm>
              <a:off x="4724760" y="3415885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C0C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角丸四角形 71"/>
            <p:cNvSpPr/>
            <p:nvPr/>
          </p:nvSpPr>
          <p:spPr>
            <a:xfrm>
              <a:off x="4729522" y="4064877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DDDDD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角丸四角形 72"/>
            <p:cNvSpPr/>
            <p:nvPr/>
          </p:nvSpPr>
          <p:spPr>
            <a:xfrm>
              <a:off x="4731903" y="4242480"/>
              <a:ext cx="107950" cy="80278"/>
            </a:xfrm>
            <a:prstGeom prst="roundRect">
              <a:avLst>
                <a:gd name="adj" fmla="val 28532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3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Compressive Light Field Representation</a:t>
            </a:r>
            <a:endParaRPr kumimoji="1" lang="ja-JP" altLang="en-US" sz="3200" dirty="0"/>
          </a:p>
        </p:txBody>
      </p:sp>
      <p:pic>
        <p:nvPicPr>
          <p:cNvPr id="4" name="Pictur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-171989" y="3291361"/>
            <a:ext cx="2286000" cy="152400"/>
          </a:xfrm>
          <a:prstGeom prst="rect">
            <a:avLst/>
          </a:prstGeom>
        </p:spPr>
      </p:pic>
      <p:sp>
        <p:nvSpPr>
          <p:cNvPr id="42" name="角丸四角形 41"/>
          <p:cNvSpPr/>
          <p:nvPr/>
        </p:nvSpPr>
        <p:spPr>
          <a:xfrm>
            <a:off x="5632450" y="2224560"/>
            <a:ext cx="165100" cy="279034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037809" y="2224560"/>
            <a:ext cx="3372391" cy="2286001"/>
          </a:xfrm>
          <a:prstGeom prst="roundRect">
            <a:avLst>
              <a:gd name="adj" fmla="val 41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err="1" smtClean="0">
                <a:solidFill>
                  <a:srgbClr val="000000"/>
                </a:solidFill>
              </a:rPr>
              <a:t>Overcomplete</a:t>
            </a:r>
            <a:endParaRPr kumimoji="1" lang="en-US" altLang="ja-JP" sz="3200" dirty="0" smtClean="0">
              <a:solidFill>
                <a:srgbClr val="000000"/>
              </a:solidFill>
            </a:endParaRPr>
          </a:p>
          <a:p>
            <a:pPr algn="ctr"/>
            <a:r>
              <a:rPr kumimoji="1" lang="en-US" altLang="ja-JP" sz="3200" dirty="0">
                <a:solidFill>
                  <a:srgbClr val="000000"/>
                </a:solidFill>
              </a:rPr>
              <a:t>d</a:t>
            </a:r>
            <a:r>
              <a:rPr kumimoji="1" lang="en-US" altLang="ja-JP" sz="3200" dirty="0" smtClean="0">
                <a:solidFill>
                  <a:srgbClr val="000000"/>
                </a:solidFill>
              </a:rPr>
              <a:t>ictionary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65471" y="2952061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000000"/>
                </a:solidFill>
              </a:rPr>
              <a:t>=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52400" y="1604953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</a:rPr>
              <a:t>L</a:t>
            </a:r>
            <a:r>
              <a:rPr kumimoji="1" lang="en-US" altLang="ja-JP" dirty="0" smtClean="0">
                <a:solidFill>
                  <a:srgbClr val="000000"/>
                </a:solidFill>
              </a:rPr>
              <a:t>ight field vector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1" r="54880"/>
          <a:stretch/>
        </p:blipFill>
        <p:spPr bwMode="auto">
          <a:xfrm>
            <a:off x="844019" y="957217"/>
            <a:ext cx="330191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/>
          <a:stretch/>
        </p:blipFill>
        <p:spPr bwMode="auto">
          <a:xfrm>
            <a:off x="5491072" y="919117"/>
            <a:ext cx="483695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1722671" y="895350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000000"/>
                </a:solidFill>
              </a:rPr>
              <a:t>=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863083" y="1604953"/>
            <a:ext cx="1766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</a:rPr>
              <a:t>C</a:t>
            </a:r>
            <a:r>
              <a:rPr kumimoji="1" lang="en-US" altLang="ja-JP" dirty="0" smtClean="0">
                <a:solidFill>
                  <a:srgbClr val="000000"/>
                </a:solidFill>
              </a:rPr>
              <a:t>oefficient vector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289357" y="11213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 smtClean="0">
                <a:solidFill>
                  <a:srgbClr val="000000"/>
                </a:solidFill>
              </a:rPr>
              <a:t>s.t.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pic>
        <p:nvPicPr>
          <p:cNvPr id="5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/>
          <a:stretch/>
        </p:blipFill>
        <p:spPr bwMode="auto">
          <a:xfrm>
            <a:off x="7086600" y="919153"/>
            <a:ext cx="483695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テキスト ボックス 55"/>
          <p:cNvSpPr txBox="1"/>
          <p:nvPr/>
        </p:nvSpPr>
        <p:spPr>
          <a:xfrm>
            <a:off x="7696200" y="11276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00"/>
                </a:solidFill>
              </a:rPr>
              <a:t>is </a:t>
            </a:r>
            <a:r>
              <a:rPr kumimoji="1" lang="en-US" altLang="ja-JP" sz="1800" i="1" dirty="0" smtClean="0">
                <a:solidFill>
                  <a:srgbClr val="000000"/>
                </a:solidFill>
              </a:rPr>
              <a:t>sparse</a:t>
            </a:r>
            <a:endParaRPr kumimoji="1" lang="ja-JP" altLang="en-US" sz="1800" i="1" dirty="0">
              <a:solidFill>
                <a:srgbClr val="000000"/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5659213" y="2424788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5659213" y="2514977"/>
            <a:ext cx="107950" cy="80278"/>
          </a:xfrm>
          <a:prstGeom prst="roundRect">
            <a:avLst>
              <a:gd name="adj" fmla="val 2853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>
            <a:off x="5659213" y="2607350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5659213" y="2699723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5659213" y="2792096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5659213" y="2884469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5659213" y="2976842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659213" y="3069215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5659213" y="3161588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5659213" y="3346334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5659213" y="3438707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5659213" y="3531080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>
            <a:off x="5659213" y="3623453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5659213" y="3715826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5659213" y="3808199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1"/>
          <p:cNvSpPr/>
          <p:nvPr/>
        </p:nvSpPr>
        <p:spPr>
          <a:xfrm>
            <a:off x="5659213" y="3900572"/>
            <a:ext cx="107950" cy="80278"/>
          </a:xfrm>
          <a:prstGeom prst="roundRect">
            <a:avLst>
              <a:gd name="adj" fmla="val 28532"/>
            </a:avLst>
          </a:prstGeom>
          <a:solidFill>
            <a:srgbClr val="DDDD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5659213" y="3992945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5659213" y="4716379"/>
            <a:ext cx="107950" cy="80278"/>
          </a:xfrm>
          <a:prstGeom prst="roundRect">
            <a:avLst>
              <a:gd name="adj" fmla="val 2853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5659213" y="4177691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5659213" y="4270064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5659213" y="4362437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5659213" y="4458853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5659213" y="2329151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5659213" y="2233514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右中かっこ 56"/>
          <p:cNvSpPr/>
          <p:nvPr/>
        </p:nvSpPr>
        <p:spPr>
          <a:xfrm>
            <a:off x="6035636" y="2224560"/>
            <a:ext cx="378074" cy="2790343"/>
          </a:xfrm>
          <a:prstGeom prst="rightBrace">
            <a:avLst>
              <a:gd name="adj1" fmla="val 8333"/>
              <a:gd name="adj2" fmla="val 2192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529913" y="2519353"/>
            <a:ext cx="2309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</a:rPr>
              <a:t>Can lead to fewer</a:t>
            </a:r>
          </a:p>
          <a:p>
            <a:r>
              <a:rPr kumimoji="1" lang="en-US" altLang="ja-JP" sz="1800" dirty="0" smtClean="0">
                <a:solidFill>
                  <a:srgbClr val="0000FF"/>
                </a:solidFill>
              </a:rPr>
              <a:t>non-zero coefficients</a:t>
            </a:r>
            <a:endParaRPr kumimoji="1" lang="ja-JP" altLang="en-US" sz="1800" dirty="0">
              <a:solidFill>
                <a:srgbClr val="0000FF"/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979478"/>
            <a:ext cx="5619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テキスト ボックス 66"/>
          <p:cNvSpPr txBox="1"/>
          <p:nvPr/>
        </p:nvSpPr>
        <p:spPr>
          <a:xfrm>
            <a:off x="3172028" y="1604953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Dictionary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8" name="角丸四角形 67"/>
          <p:cNvSpPr/>
          <p:nvPr/>
        </p:nvSpPr>
        <p:spPr>
          <a:xfrm>
            <a:off x="5657850" y="4545003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角丸四角形 68"/>
          <p:cNvSpPr/>
          <p:nvPr/>
        </p:nvSpPr>
        <p:spPr>
          <a:xfrm>
            <a:off x="5656487" y="4631153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角丸四角形 69"/>
          <p:cNvSpPr/>
          <p:nvPr/>
        </p:nvSpPr>
        <p:spPr>
          <a:xfrm>
            <a:off x="5655124" y="3249895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角丸四角形 70"/>
          <p:cNvSpPr/>
          <p:nvPr/>
        </p:nvSpPr>
        <p:spPr>
          <a:xfrm>
            <a:off x="5660111" y="4803453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/>
          <p:cNvSpPr/>
          <p:nvPr/>
        </p:nvSpPr>
        <p:spPr>
          <a:xfrm>
            <a:off x="5658748" y="4889603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角丸四角形 72"/>
          <p:cNvSpPr/>
          <p:nvPr/>
        </p:nvSpPr>
        <p:spPr>
          <a:xfrm>
            <a:off x="5657850" y="4083725"/>
            <a:ext cx="107950" cy="80278"/>
          </a:xfrm>
          <a:prstGeom prst="roundRect">
            <a:avLst>
              <a:gd name="adj" fmla="val 28532"/>
            </a:avLst>
          </a:prstGeom>
          <a:gradFill flip="none" rotWithShape="1">
            <a:gsLst>
              <a:gs pos="0">
                <a:srgbClr val="000000"/>
              </a:gs>
              <a:gs pos="100000">
                <a:srgbClr val="292929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690084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Learning</a:t>
            </a:r>
            <a:endParaRPr lang="en-US" dirty="0"/>
          </a:p>
        </p:txBody>
      </p:sp>
      <p:pic>
        <p:nvPicPr>
          <p:cNvPr id="4" name="Picture 3" descr="Supplement_TrainingSetsR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3622"/>
            <a:ext cx="9144000" cy="210493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7356" y="3010297"/>
            <a:ext cx="1496644" cy="883925"/>
            <a:chOff x="27356" y="2373625"/>
            <a:chExt cx="1496644" cy="883925"/>
          </a:xfrm>
        </p:grpSpPr>
        <p:sp>
          <p:nvSpPr>
            <p:cNvPr id="6" name="Rectangle 5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84756" y="2919254"/>
            <a:ext cx="1496644" cy="883925"/>
            <a:chOff x="27356" y="2373625"/>
            <a:chExt cx="1496644" cy="883925"/>
          </a:xfrm>
        </p:grpSpPr>
        <p:sp>
          <p:nvSpPr>
            <p:cNvPr id="33" name="Rectangle 32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684956" y="2979822"/>
            <a:ext cx="1496644" cy="883925"/>
            <a:chOff x="27356" y="2373625"/>
            <a:chExt cx="1496644" cy="883925"/>
          </a:xfrm>
        </p:grpSpPr>
        <p:sp>
          <p:nvSpPr>
            <p:cNvPr id="59" name="Rectangle 58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742356" y="3010297"/>
            <a:ext cx="1496644" cy="883925"/>
            <a:chOff x="27356" y="2373625"/>
            <a:chExt cx="1496644" cy="883925"/>
          </a:xfrm>
        </p:grpSpPr>
        <p:sp>
          <p:nvSpPr>
            <p:cNvPr id="85" name="Rectangle 84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418756" y="2979822"/>
            <a:ext cx="1496644" cy="883925"/>
            <a:chOff x="27356" y="2373625"/>
            <a:chExt cx="1496644" cy="883925"/>
          </a:xfrm>
        </p:grpSpPr>
        <p:sp>
          <p:nvSpPr>
            <p:cNvPr id="111" name="Rectangle 110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7571156" y="2915346"/>
            <a:ext cx="1496644" cy="883925"/>
            <a:chOff x="27356" y="2373625"/>
            <a:chExt cx="1496644" cy="883925"/>
          </a:xfrm>
        </p:grpSpPr>
        <p:sp>
          <p:nvSpPr>
            <p:cNvPr id="137" name="Rectangle 136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627076" y="2915346"/>
            <a:ext cx="1496644" cy="883925"/>
            <a:chOff x="27356" y="2373625"/>
            <a:chExt cx="1496644" cy="883925"/>
          </a:xfrm>
        </p:grpSpPr>
        <p:sp>
          <p:nvSpPr>
            <p:cNvPr id="163" name="Rectangle 162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913556" y="3010297"/>
            <a:ext cx="1496644" cy="883925"/>
            <a:chOff x="27356" y="2373625"/>
            <a:chExt cx="1496644" cy="883925"/>
          </a:xfrm>
        </p:grpSpPr>
        <p:sp>
          <p:nvSpPr>
            <p:cNvPr id="189" name="Rectangle 188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1981200" y="3036482"/>
            <a:ext cx="1496644" cy="883925"/>
            <a:chOff x="27356" y="2373625"/>
            <a:chExt cx="1496644" cy="883925"/>
          </a:xfrm>
        </p:grpSpPr>
        <p:sp>
          <p:nvSpPr>
            <p:cNvPr id="215" name="Rectangle 214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187572" y="2968098"/>
            <a:ext cx="1496644" cy="883925"/>
            <a:chOff x="27356" y="2373625"/>
            <a:chExt cx="1496644" cy="883925"/>
          </a:xfrm>
        </p:grpSpPr>
        <p:sp>
          <p:nvSpPr>
            <p:cNvPr id="241" name="Rectangle 240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6" name="テキスト ボックス 265"/>
          <p:cNvSpPr txBox="1"/>
          <p:nvPr/>
        </p:nvSpPr>
        <p:spPr>
          <a:xfrm>
            <a:off x="152400" y="1604953"/>
            <a:ext cx="1839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Training</a:t>
            </a:r>
            <a:r>
              <a:rPr kumimoji="1" lang="en-US" altLang="ja-JP" dirty="0" smtClean="0">
                <a:solidFill>
                  <a:srgbClr val="000000"/>
                </a:solidFill>
              </a:rPr>
              <a:t> light field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267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1" r="54880"/>
          <a:stretch/>
        </p:blipFill>
        <p:spPr bwMode="auto">
          <a:xfrm>
            <a:off x="844019" y="957217"/>
            <a:ext cx="330191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" name="テキスト ボックス 270"/>
          <p:cNvSpPr txBox="1"/>
          <p:nvPr/>
        </p:nvSpPr>
        <p:spPr>
          <a:xfrm>
            <a:off x="1722671" y="895350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000000"/>
                </a:solidFill>
              </a:rPr>
              <a:t>=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  <p:pic>
        <p:nvPicPr>
          <p:cNvPr id="27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/>
          <a:stretch/>
        </p:blipFill>
        <p:spPr bwMode="auto">
          <a:xfrm>
            <a:off x="7086600" y="919153"/>
            <a:ext cx="483695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" name="テキスト ボックス 276"/>
          <p:cNvSpPr txBox="1"/>
          <p:nvPr/>
        </p:nvSpPr>
        <p:spPr>
          <a:xfrm>
            <a:off x="7696200" y="11276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00"/>
                </a:solidFill>
              </a:rPr>
              <a:t>is </a:t>
            </a:r>
            <a:r>
              <a:rPr kumimoji="1" lang="en-US" altLang="ja-JP" sz="1800" i="1" dirty="0" smtClean="0">
                <a:solidFill>
                  <a:srgbClr val="000000"/>
                </a:solidFill>
              </a:rPr>
              <a:t>sparse</a:t>
            </a:r>
            <a:endParaRPr kumimoji="1" lang="ja-JP" altLang="en-US" sz="1800" i="1" dirty="0">
              <a:solidFill>
                <a:srgbClr val="000000"/>
              </a:solidFill>
            </a:endParaRPr>
          </a:p>
        </p:txBody>
      </p:sp>
      <p:grpSp>
        <p:nvGrpSpPr>
          <p:cNvPr id="2049" name="グループ化 2048"/>
          <p:cNvGrpSpPr/>
          <p:nvPr/>
        </p:nvGrpSpPr>
        <p:grpSpPr>
          <a:xfrm>
            <a:off x="39274" y="2028399"/>
            <a:ext cx="9028526" cy="795753"/>
            <a:chOff x="39274" y="2156996"/>
            <a:chExt cx="9028526" cy="795753"/>
          </a:xfrm>
        </p:grpSpPr>
        <p:sp>
          <p:nvSpPr>
            <p:cNvPr id="2" name="右中かっこ 1"/>
            <p:cNvSpPr/>
            <p:nvPr/>
          </p:nvSpPr>
          <p:spPr>
            <a:xfrm rot="16200000">
              <a:off x="4155660" y="-1959390"/>
              <a:ext cx="795753" cy="9028526"/>
            </a:xfrm>
            <a:prstGeom prst="rightBrace">
              <a:avLst>
                <a:gd name="adj1" fmla="val 8333"/>
                <a:gd name="adj2" fmla="val 10051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8" name="正方形/長方形 2047"/>
            <p:cNvSpPr/>
            <p:nvPr/>
          </p:nvSpPr>
          <p:spPr>
            <a:xfrm>
              <a:off x="609600" y="2571750"/>
              <a:ext cx="5864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bg2"/>
                  </a:solidFill>
                </a:rPr>
                <a:t>Sample 1,000,000 </a:t>
              </a:r>
              <a:r>
                <a:rPr lang="en-US" altLang="ja-JP" dirty="0">
                  <a:solidFill>
                    <a:schemeClr val="bg2"/>
                  </a:solidFill>
                </a:rPr>
                <a:t>random 4D </a:t>
              </a:r>
              <a:r>
                <a:rPr lang="en-US" altLang="ja-JP" dirty="0" smtClean="0">
                  <a:solidFill>
                    <a:schemeClr val="bg2"/>
                  </a:solidFill>
                </a:rPr>
                <a:t>patches from training light fields</a:t>
              </a:r>
              <a:endParaRPr lang="ja-JP" altLang="en-US" dirty="0"/>
            </a:p>
          </p:txBody>
        </p:sp>
      </p:grpSp>
      <p:grpSp>
        <p:nvGrpSpPr>
          <p:cNvPr id="2052" name="グループ化 2051"/>
          <p:cNvGrpSpPr/>
          <p:nvPr/>
        </p:nvGrpSpPr>
        <p:grpSpPr>
          <a:xfrm>
            <a:off x="1016000" y="1181388"/>
            <a:ext cx="7981069" cy="885230"/>
            <a:chOff x="1016000" y="1309985"/>
            <a:chExt cx="7981069" cy="88523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016000" y="1309985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1" lang="ja-JP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9" name="テキスト ボックス 278"/>
            <p:cNvSpPr txBox="1"/>
            <p:nvPr/>
          </p:nvSpPr>
          <p:spPr>
            <a:xfrm>
              <a:off x="5867400" y="1314450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1" lang="ja-JP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0" name="テキスト ボックス 279"/>
            <p:cNvSpPr txBox="1"/>
            <p:nvPr/>
          </p:nvSpPr>
          <p:spPr>
            <a:xfrm>
              <a:off x="7467600" y="1318915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1" lang="ja-JP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1" name="テキスト ボックス 2050"/>
            <p:cNvSpPr txBox="1"/>
            <p:nvPr/>
          </p:nvSpPr>
          <p:spPr>
            <a:xfrm>
              <a:off x="8001000" y="1782405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</a:rPr>
                <a:t>for all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82" name="テキスト ボックス 281"/>
            <p:cNvSpPr txBox="1"/>
            <p:nvPr/>
          </p:nvSpPr>
          <p:spPr>
            <a:xfrm>
              <a:off x="8727443" y="1733550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1" lang="ja-JP" alt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/>
          <a:stretch/>
        </p:blipFill>
        <p:spPr bwMode="auto">
          <a:xfrm>
            <a:off x="5491072" y="919117"/>
            <a:ext cx="483695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" name="テキスト ボックス 284"/>
          <p:cNvSpPr txBox="1"/>
          <p:nvPr/>
        </p:nvSpPr>
        <p:spPr>
          <a:xfrm>
            <a:off x="4863083" y="1604953"/>
            <a:ext cx="1766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</a:rPr>
              <a:t>C</a:t>
            </a:r>
            <a:r>
              <a:rPr kumimoji="1" lang="en-US" altLang="ja-JP" dirty="0" smtClean="0">
                <a:solidFill>
                  <a:srgbClr val="000000"/>
                </a:solidFill>
              </a:rPr>
              <a:t>oefficient vector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2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979478"/>
            <a:ext cx="5619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" name="テキスト ボックス 286"/>
          <p:cNvSpPr txBox="1"/>
          <p:nvPr/>
        </p:nvSpPr>
        <p:spPr>
          <a:xfrm>
            <a:off x="3172028" y="1604953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Dictionary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88" name="テキスト ボックス 287"/>
          <p:cNvSpPr txBox="1"/>
          <p:nvPr/>
        </p:nvSpPr>
        <p:spPr>
          <a:xfrm>
            <a:off x="6289357" y="11213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 smtClean="0">
                <a:solidFill>
                  <a:srgbClr val="000000"/>
                </a:solidFill>
              </a:rPr>
              <a:t>s.t.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Field “Atoms” in Dictionary</a:t>
            </a:r>
            <a:endParaRPr lang="en-US" dirty="0"/>
          </a:p>
        </p:txBody>
      </p:sp>
      <p:pic>
        <p:nvPicPr>
          <p:cNvPr id="4" name="Picture 3" descr="dictionar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" y="1504950"/>
            <a:ext cx="5418666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741" y="4565650"/>
            <a:ext cx="519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5,000 atoms, each 9x9 pixels and 5x5 views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293397" y="1485900"/>
            <a:ext cx="5301262" cy="3030499"/>
            <a:chOff x="457200" y="903114"/>
            <a:chExt cx="6626578" cy="3788124"/>
          </a:xfrm>
        </p:grpSpPr>
        <p:cxnSp>
          <p:nvCxnSpPr>
            <p:cNvPr id="12" name="Straight Connector 11"/>
            <p:cNvCxnSpPr>
              <a:stCxn id="9" idx="0"/>
            </p:cNvCxnSpPr>
            <p:nvPr/>
          </p:nvCxnSpPr>
          <p:spPr>
            <a:xfrm flipV="1">
              <a:off x="533400" y="903114"/>
              <a:ext cx="6536267" cy="396972"/>
            </a:xfrm>
            <a:prstGeom prst="line">
              <a:avLst/>
            </a:prstGeom>
            <a:ln>
              <a:solidFill>
                <a:srgbClr val="FFFFF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8184" y="1445430"/>
              <a:ext cx="6468538" cy="1278014"/>
            </a:xfrm>
            <a:prstGeom prst="line">
              <a:avLst/>
            </a:prstGeom>
            <a:ln>
              <a:solidFill>
                <a:srgbClr val="FFFFF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57200" y="1300086"/>
              <a:ext cx="152400" cy="15240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  <a:effectLst>
              <a:glow rad="50800">
                <a:schemeClr val="bg2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0" idx="0"/>
            </p:cNvCxnSpPr>
            <p:nvPr/>
          </p:nvCxnSpPr>
          <p:spPr>
            <a:xfrm>
              <a:off x="4864930" y="2419350"/>
              <a:ext cx="2211793" cy="451558"/>
            </a:xfrm>
            <a:prstGeom prst="line">
              <a:avLst/>
            </a:prstGeom>
            <a:ln>
              <a:solidFill>
                <a:srgbClr val="FFFFF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53000" y="2571750"/>
              <a:ext cx="2130778" cy="2119488"/>
            </a:xfrm>
            <a:prstGeom prst="line">
              <a:avLst/>
            </a:prstGeom>
            <a:ln>
              <a:solidFill>
                <a:srgbClr val="FFFFF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788730" y="2419350"/>
              <a:ext cx="152400" cy="15240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  <a:effectLst>
              <a:glow rad="50800">
                <a:schemeClr val="bg2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atch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4184" y="1504950"/>
            <a:ext cx="1473016" cy="1473016"/>
          </a:xfrm>
          <a:prstGeom prst="rect">
            <a:avLst/>
          </a:prstGeom>
        </p:spPr>
      </p:pic>
      <p:pic>
        <p:nvPicPr>
          <p:cNvPr id="6" name="patch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4184" y="3069686"/>
            <a:ext cx="1473016" cy="147301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63241" y="952440"/>
            <a:ext cx="701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FF"/>
                </a:solidFill>
              </a:rPr>
              <a:t>Light fields can be represented by only a few of these atoms 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/>
          <a:stretch/>
        </p:blipFill>
        <p:spPr bwMode="auto">
          <a:xfrm>
            <a:off x="0" y="2571750"/>
            <a:ext cx="8968191" cy="252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Compressibility Evaluation</a:t>
            </a:r>
            <a:endParaRPr lang="en-US" dirty="0"/>
          </a:p>
        </p:txBody>
      </p:sp>
      <p:pic>
        <p:nvPicPr>
          <p:cNvPr id="10" name="Picture 4" descr="C:\Users\gordonw\Desktop\MIT\projects\CompressiveLightFields\SVNCopy\data\DragonAndBunnies\DragonsAndBunnies\dragons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10113"/>
            <a:ext cx="2465622" cy="154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gordonw\Desktop\MIT\projects\CompressiveLightFields\SVNCopy\data\AllScenes\4DTrainingSet_5x5\DragonsAndBunnies_5x5_ap6.6\LightFiel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910113"/>
            <a:ext cx="2180811" cy="15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リーフォーム 1"/>
          <p:cNvSpPr/>
          <p:nvPr/>
        </p:nvSpPr>
        <p:spPr>
          <a:xfrm>
            <a:off x="469901" y="2730500"/>
            <a:ext cx="8318500" cy="1028700"/>
          </a:xfrm>
          <a:custGeom>
            <a:avLst/>
            <a:gdLst>
              <a:gd name="connsiteX0" fmla="*/ 75502 w 8394002"/>
              <a:gd name="connsiteY0" fmla="*/ 1028700 h 1028700"/>
              <a:gd name="connsiteX1" fmla="*/ 431102 w 8394002"/>
              <a:gd name="connsiteY1" fmla="*/ 546100 h 1028700"/>
              <a:gd name="connsiteX2" fmla="*/ 3377502 w 8394002"/>
              <a:gd name="connsiteY2" fmla="*/ 165100 h 1028700"/>
              <a:gd name="connsiteX3" fmla="*/ 8394002 w 8394002"/>
              <a:gd name="connsiteY3" fmla="*/ 0 h 1028700"/>
              <a:gd name="connsiteX0" fmla="*/ 46751 w 8365251"/>
              <a:gd name="connsiteY0" fmla="*/ 1028700 h 1028700"/>
              <a:gd name="connsiteX1" fmla="*/ 402351 w 8365251"/>
              <a:gd name="connsiteY1" fmla="*/ 546100 h 1028700"/>
              <a:gd name="connsiteX2" fmla="*/ 3348751 w 8365251"/>
              <a:gd name="connsiteY2" fmla="*/ 165100 h 1028700"/>
              <a:gd name="connsiteX3" fmla="*/ 8365251 w 8365251"/>
              <a:gd name="connsiteY3" fmla="*/ 0 h 1028700"/>
              <a:gd name="connsiteX0" fmla="*/ 0 w 8318500"/>
              <a:gd name="connsiteY0" fmla="*/ 1028700 h 1028700"/>
              <a:gd name="connsiteX1" fmla="*/ 355600 w 8318500"/>
              <a:gd name="connsiteY1" fmla="*/ 546100 h 1028700"/>
              <a:gd name="connsiteX2" fmla="*/ 3302000 w 8318500"/>
              <a:gd name="connsiteY2" fmla="*/ 165100 h 1028700"/>
              <a:gd name="connsiteX3" fmla="*/ 8318500 w 8318500"/>
              <a:gd name="connsiteY3" fmla="*/ 0 h 1028700"/>
              <a:gd name="connsiteX0" fmla="*/ 0 w 8318500"/>
              <a:gd name="connsiteY0" fmla="*/ 1028700 h 1028700"/>
              <a:gd name="connsiteX1" fmla="*/ 488950 w 8318500"/>
              <a:gd name="connsiteY1" fmla="*/ 508000 h 1028700"/>
              <a:gd name="connsiteX2" fmla="*/ 3302000 w 8318500"/>
              <a:gd name="connsiteY2" fmla="*/ 165100 h 1028700"/>
              <a:gd name="connsiteX3" fmla="*/ 8318500 w 8318500"/>
              <a:gd name="connsiteY3" fmla="*/ 0 h 1028700"/>
              <a:gd name="connsiteX0" fmla="*/ 0 w 8318500"/>
              <a:gd name="connsiteY0" fmla="*/ 1028700 h 1028700"/>
              <a:gd name="connsiteX1" fmla="*/ 488950 w 8318500"/>
              <a:gd name="connsiteY1" fmla="*/ 508000 h 1028700"/>
              <a:gd name="connsiteX2" fmla="*/ 3302000 w 8318500"/>
              <a:gd name="connsiteY2" fmla="*/ 165100 h 1028700"/>
              <a:gd name="connsiteX3" fmla="*/ 8318500 w 8318500"/>
              <a:gd name="connsiteY3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8500" h="1028700">
                <a:moveTo>
                  <a:pt x="0" y="1028700"/>
                </a:moveTo>
                <a:cubicBezTo>
                  <a:pt x="131233" y="735541"/>
                  <a:pt x="62442" y="709083"/>
                  <a:pt x="488950" y="508000"/>
                </a:cubicBezTo>
                <a:cubicBezTo>
                  <a:pt x="915458" y="306917"/>
                  <a:pt x="1997075" y="249767"/>
                  <a:pt x="3302000" y="165100"/>
                </a:cubicBezTo>
                <a:cubicBezTo>
                  <a:pt x="4606925" y="80433"/>
                  <a:pt x="6473825" y="37041"/>
                  <a:pt x="8318500" y="0"/>
                </a:cubicBezTo>
              </a:path>
            </a:pathLst>
          </a:custGeom>
          <a:noFill/>
          <a:ln w="57150">
            <a:solidFill>
              <a:srgbClr val="FF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37307" y="1200150"/>
            <a:ext cx="3401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Light field atoms have better</a:t>
            </a:r>
          </a:p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compression performance</a:t>
            </a:r>
          </a:p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than other standard bases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975741" y="949461"/>
            <a:ext cx="1524776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Exploit</a:t>
            </a:r>
          </a:p>
          <a:p>
            <a:pPr algn="ctr"/>
            <a:r>
              <a:rPr kumimoji="1" lang="en-US" altLang="ja-JP" sz="2000" dirty="0"/>
              <a:t>r</a:t>
            </a:r>
            <a:r>
              <a:rPr kumimoji="1" lang="en-US" altLang="ja-JP" sz="2000" dirty="0" smtClean="0"/>
              <a:t>edundancy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852446" y="1733554"/>
            <a:ext cx="1884094" cy="3008527"/>
            <a:chOff x="6515096" y="1733550"/>
            <a:chExt cx="1884095" cy="3008527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515096" y="4095746"/>
              <a:ext cx="1724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Compressive</a:t>
              </a: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Reconstruction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 rot="5400000">
              <a:off x="7228584" y="2123187"/>
              <a:ext cx="345847" cy="491054"/>
            </a:xfrm>
            <a:prstGeom prst="rightArrow">
              <a:avLst/>
            </a:prstGeom>
            <a:solidFill>
              <a:srgbClr val="3366FF"/>
            </a:solidFill>
            <a:ln>
              <a:solidFill>
                <a:srgbClr val="14131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18" descr="C:\bandy\research12\mask\Siggraph_Fast_Forward\lightfiel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416" y="2724150"/>
              <a:ext cx="1656184" cy="1208567"/>
            </a:xfrm>
            <a:prstGeom prst="rect">
              <a:avLst/>
            </a:prstGeom>
            <a:noFill/>
            <a:ln w="9525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9" descr="C:\bandy\research12\mask\Siggraph_Fast_Forward\optimized_adjust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490" y="1733550"/>
              <a:ext cx="334036" cy="242268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C:\Users\bandy\AppData\Local\Microsoft\Windows\Temporary Internet Files\Content.IE5\FYLEZIHU\MC900431564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860" y="1975818"/>
              <a:ext cx="769331" cy="77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十字形 6"/>
          <p:cNvSpPr/>
          <p:nvPr/>
        </p:nvSpPr>
        <p:spPr>
          <a:xfrm>
            <a:off x="2999097" y="2687961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十字形 12"/>
          <p:cNvSpPr/>
          <p:nvPr/>
        </p:nvSpPr>
        <p:spPr>
          <a:xfrm>
            <a:off x="5681876" y="2672938"/>
            <a:ext cx="429903" cy="417190"/>
          </a:xfrm>
          <a:prstGeom prst="plus">
            <a:avLst>
              <a:gd name="adj" fmla="val 40442"/>
            </a:avLst>
          </a:prstGeom>
          <a:solidFill>
            <a:srgbClr val="3366FF"/>
          </a:solidFill>
          <a:ln>
            <a:solidFill>
              <a:srgbClr val="141313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/>
          <p:cNvGrpSpPr/>
          <p:nvPr/>
        </p:nvGrpSpPr>
        <p:grpSpPr>
          <a:xfrm>
            <a:off x="3581400" y="1748836"/>
            <a:ext cx="1955245" cy="2716246"/>
            <a:chOff x="760039" y="1748830"/>
            <a:chExt cx="1955245" cy="2716246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760039" y="4095744"/>
              <a:ext cx="1955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</a:t>
              </a:r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Field Atoms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6" name="Picture 4" descr="C:\bandy\research12\mask\paper\sig2013\talk\dictionar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14359" y="2113993"/>
              <a:ext cx="2265404" cy="153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4012821" y="1047750"/>
            <a:ext cx="1111202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err="1" smtClean="0"/>
              <a:t>Sparsify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20102" y="949464"/>
            <a:ext cx="1452642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/>
              <a:t>Preserve</a:t>
            </a:r>
          </a:p>
          <a:p>
            <a:pPr algn="ctr"/>
            <a:r>
              <a:rPr kumimoji="1" lang="en-US" altLang="ja-JP" sz="2000" dirty="0"/>
              <a:t>i</a:t>
            </a:r>
            <a:r>
              <a:rPr kumimoji="1" lang="en-US" altLang="ja-JP" sz="2000" dirty="0" smtClean="0"/>
              <a:t>nformation</a:t>
            </a:r>
            <a:endParaRPr kumimoji="1" lang="ja-JP" altLang="en-US" sz="2000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6412899" y="1711140"/>
            <a:ext cx="2045301" cy="3030941"/>
            <a:chOff x="3521631" y="1711133"/>
            <a:chExt cx="2045301" cy="303094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521631" y="4095743"/>
              <a:ext cx="20453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Mask-based</a:t>
              </a:r>
              <a:endParaRPr kumimoji="1" lang="en-US" altLang="ja-JP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Field Coding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190" y="3526676"/>
              <a:ext cx="805461" cy="48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C:\bandy\research12\mask\paper\sig2013\talk\camer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17" y="1711133"/>
              <a:ext cx="1466484" cy="173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直線コネクタ 18"/>
            <p:cNvCxnSpPr/>
            <p:nvPr/>
          </p:nvCxnSpPr>
          <p:spPr>
            <a:xfrm flipH="1">
              <a:off x="4163190" y="3251200"/>
              <a:ext cx="72260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870450" y="3251200"/>
              <a:ext cx="98201" cy="2754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正方形/長方形 4"/>
          <p:cNvSpPr/>
          <p:nvPr/>
        </p:nvSpPr>
        <p:spPr>
          <a:xfrm>
            <a:off x="457200" y="819150"/>
            <a:ext cx="5791200" cy="41148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0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Optical Preservation of Light Field Info</a:t>
            </a:r>
            <a:endParaRPr kumimoji="1" lang="ja-JP" altLang="en-US" dirty="0"/>
          </a:p>
        </p:txBody>
      </p:sp>
      <p:pic>
        <p:nvPicPr>
          <p:cNvPr id="6" name="Picture 7" descr="C:\bandy\research12\mask\paper\sig2013\talk\came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83" y="2809377"/>
            <a:ext cx="1169949" cy="13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601982" y="2208469"/>
            <a:ext cx="754099" cy="156696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581" y="1909766"/>
            <a:ext cx="2281437" cy="762000"/>
          </a:xfrm>
          <a:prstGeom prst="rect">
            <a:avLst/>
          </a:prstGeom>
        </p:spPr>
      </p:pic>
      <p:sp>
        <p:nvSpPr>
          <p:cNvPr id="14" name="TextBox 15"/>
          <p:cNvSpPr txBox="1"/>
          <p:nvPr/>
        </p:nvSpPr>
        <p:spPr>
          <a:xfrm>
            <a:off x="1077941" y="2013748"/>
            <a:ext cx="409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=</a:t>
            </a:r>
            <a:endParaRPr lang="en-US" sz="3000" dirty="0"/>
          </a:p>
        </p:txBody>
      </p:sp>
      <p:sp>
        <p:nvSpPr>
          <p:cNvPr id="16" name="TextBox 19"/>
          <p:cNvSpPr txBox="1"/>
          <p:nvPr/>
        </p:nvSpPr>
        <p:spPr>
          <a:xfrm>
            <a:off x="1772033" y="1495012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oded projection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25"/>
          <a:stretch/>
        </p:blipFill>
        <p:spPr bwMode="auto">
          <a:xfrm>
            <a:off x="848013" y="847410"/>
            <a:ext cx="349300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3" r="62940"/>
          <a:stretch/>
        </p:blipFill>
        <p:spPr bwMode="auto">
          <a:xfrm>
            <a:off x="2427843" y="828457"/>
            <a:ext cx="454911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1129283" y="88243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000000"/>
                </a:solidFill>
              </a:rPr>
              <a:t>=</a:t>
            </a:r>
            <a:endParaRPr kumimoji="1" lang="ja-JP" altLang="en-US" sz="3600" dirty="0">
              <a:solidFill>
                <a:srgbClr val="000000"/>
              </a:solidFill>
            </a:endParaRPr>
          </a:p>
        </p:txBody>
      </p:sp>
      <p:grpSp>
        <p:nvGrpSpPr>
          <p:cNvPr id="70" name="グループ化 69"/>
          <p:cNvGrpSpPr/>
          <p:nvPr/>
        </p:nvGrpSpPr>
        <p:grpSpPr>
          <a:xfrm>
            <a:off x="3948683" y="819150"/>
            <a:ext cx="4585717" cy="3880959"/>
            <a:chOff x="3948683" y="819150"/>
            <a:chExt cx="4585717" cy="3880959"/>
          </a:xfrm>
        </p:grpSpPr>
        <p:grpSp>
          <p:nvGrpSpPr>
            <p:cNvPr id="57" name="グループ化 56"/>
            <p:cNvGrpSpPr/>
            <p:nvPr/>
          </p:nvGrpSpPr>
          <p:grpSpPr>
            <a:xfrm>
              <a:off x="3948683" y="1909766"/>
              <a:ext cx="3759741" cy="2790343"/>
              <a:chOff x="3429000" y="2114550"/>
              <a:chExt cx="3759741" cy="2790343"/>
            </a:xfrm>
          </p:grpSpPr>
          <p:sp>
            <p:nvSpPr>
              <p:cNvPr id="25" name="角丸四角形 24"/>
              <p:cNvSpPr/>
              <p:nvPr/>
            </p:nvSpPr>
            <p:spPr>
              <a:xfrm>
                <a:off x="7023641" y="2114550"/>
                <a:ext cx="165100" cy="279034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角丸四角形 25"/>
              <p:cNvSpPr/>
              <p:nvPr/>
            </p:nvSpPr>
            <p:spPr>
              <a:xfrm>
                <a:off x="3429000" y="2114550"/>
                <a:ext cx="3372391" cy="2286001"/>
              </a:xfrm>
              <a:prstGeom prst="roundRect">
                <a:avLst>
                  <a:gd name="adj" fmla="val 4109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3200" dirty="0" err="1" smtClean="0">
                    <a:solidFill>
                      <a:srgbClr val="000000"/>
                    </a:solidFill>
                  </a:rPr>
                  <a:t>Overcomplete</a:t>
                </a:r>
                <a:endParaRPr kumimoji="1" lang="en-US" altLang="ja-JP" sz="3200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kumimoji="1" lang="en-US" altLang="ja-JP" sz="3200" dirty="0">
                    <a:solidFill>
                      <a:srgbClr val="000000"/>
                    </a:solidFill>
                  </a:rPr>
                  <a:t>d</a:t>
                </a:r>
                <a:r>
                  <a:rPr kumimoji="1" lang="en-US" altLang="ja-JP" sz="3200" dirty="0" smtClean="0">
                    <a:solidFill>
                      <a:srgbClr val="000000"/>
                    </a:solidFill>
                  </a:rPr>
                  <a:t>ictionary</a:t>
                </a:r>
              </a:p>
            </p:txBody>
          </p:sp>
          <p:sp>
            <p:nvSpPr>
              <p:cNvPr id="27" name="角丸四角形 26"/>
              <p:cNvSpPr/>
              <p:nvPr/>
            </p:nvSpPr>
            <p:spPr>
              <a:xfrm>
                <a:off x="7050404" y="2314778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角丸四角形 27"/>
              <p:cNvSpPr/>
              <p:nvPr/>
            </p:nvSpPr>
            <p:spPr>
              <a:xfrm>
                <a:off x="7050404" y="2404967"/>
                <a:ext cx="107950" cy="80278"/>
              </a:xfrm>
              <a:prstGeom prst="roundRect">
                <a:avLst>
                  <a:gd name="adj" fmla="val 28532"/>
                </a:avLst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角丸四角形 28"/>
              <p:cNvSpPr/>
              <p:nvPr/>
            </p:nvSpPr>
            <p:spPr>
              <a:xfrm>
                <a:off x="7050404" y="2497340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角丸四角形 29"/>
              <p:cNvSpPr/>
              <p:nvPr/>
            </p:nvSpPr>
            <p:spPr>
              <a:xfrm>
                <a:off x="7050404" y="258971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角丸四角形 30"/>
              <p:cNvSpPr/>
              <p:nvPr/>
            </p:nvSpPr>
            <p:spPr>
              <a:xfrm>
                <a:off x="7050404" y="2682086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角丸四角形 31"/>
              <p:cNvSpPr/>
              <p:nvPr/>
            </p:nvSpPr>
            <p:spPr>
              <a:xfrm>
                <a:off x="7050404" y="2774459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角丸四角形 32"/>
              <p:cNvSpPr/>
              <p:nvPr/>
            </p:nvSpPr>
            <p:spPr>
              <a:xfrm>
                <a:off x="7050404" y="2866832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角丸四角形 33"/>
              <p:cNvSpPr/>
              <p:nvPr/>
            </p:nvSpPr>
            <p:spPr>
              <a:xfrm>
                <a:off x="7050404" y="295920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角丸四角形 34"/>
              <p:cNvSpPr/>
              <p:nvPr/>
            </p:nvSpPr>
            <p:spPr>
              <a:xfrm>
                <a:off x="7050404" y="3051578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角丸四角形 35"/>
              <p:cNvSpPr/>
              <p:nvPr/>
            </p:nvSpPr>
            <p:spPr>
              <a:xfrm>
                <a:off x="7050404" y="323632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角丸四角形 36"/>
              <p:cNvSpPr/>
              <p:nvPr/>
            </p:nvSpPr>
            <p:spPr>
              <a:xfrm>
                <a:off x="7050404" y="3328697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角丸四角形 37"/>
              <p:cNvSpPr/>
              <p:nvPr/>
            </p:nvSpPr>
            <p:spPr>
              <a:xfrm>
                <a:off x="7050404" y="3421070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角丸四角形 38"/>
              <p:cNvSpPr/>
              <p:nvPr/>
            </p:nvSpPr>
            <p:spPr>
              <a:xfrm>
                <a:off x="7050404" y="35134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角丸四角形 39"/>
              <p:cNvSpPr/>
              <p:nvPr/>
            </p:nvSpPr>
            <p:spPr>
              <a:xfrm>
                <a:off x="7050404" y="3605816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角丸四角形 40"/>
              <p:cNvSpPr/>
              <p:nvPr/>
            </p:nvSpPr>
            <p:spPr>
              <a:xfrm>
                <a:off x="7050404" y="3698189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角丸四角形 41"/>
              <p:cNvSpPr/>
              <p:nvPr/>
            </p:nvSpPr>
            <p:spPr>
              <a:xfrm>
                <a:off x="7050404" y="3790562"/>
                <a:ext cx="107950" cy="80278"/>
              </a:xfrm>
              <a:prstGeom prst="roundRect">
                <a:avLst>
                  <a:gd name="adj" fmla="val 28532"/>
                </a:avLst>
              </a:prstGeom>
              <a:solidFill>
                <a:srgbClr val="DDDD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角丸四角形 42"/>
              <p:cNvSpPr/>
              <p:nvPr/>
            </p:nvSpPr>
            <p:spPr>
              <a:xfrm>
                <a:off x="7050404" y="388293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角丸四角形 43"/>
              <p:cNvSpPr/>
              <p:nvPr/>
            </p:nvSpPr>
            <p:spPr>
              <a:xfrm>
                <a:off x="7050404" y="4606369"/>
                <a:ext cx="107950" cy="80278"/>
              </a:xfrm>
              <a:prstGeom prst="roundRect">
                <a:avLst>
                  <a:gd name="adj" fmla="val 28532"/>
                </a:avLst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角丸四角形 44"/>
              <p:cNvSpPr/>
              <p:nvPr/>
            </p:nvSpPr>
            <p:spPr>
              <a:xfrm>
                <a:off x="7050404" y="4067681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角丸四角形 45"/>
              <p:cNvSpPr/>
              <p:nvPr/>
            </p:nvSpPr>
            <p:spPr>
              <a:xfrm>
                <a:off x="7050404" y="416005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角丸四角形 46"/>
              <p:cNvSpPr/>
              <p:nvPr/>
            </p:nvSpPr>
            <p:spPr>
              <a:xfrm>
                <a:off x="7050404" y="4252427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角丸四角形 47"/>
              <p:cNvSpPr/>
              <p:nvPr/>
            </p:nvSpPr>
            <p:spPr>
              <a:xfrm>
                <a:off x="7050404" y="43488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角丸四角形 48"/>
              <p:cNvSpPr/>
              <p:nvPr/>
            </p:nvSpPr>
            <p:spPr>
              <a:xfrm>
                <a:off x="7050404" y="2219141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角丸四角形 49"/>
              <p:cNvSpPr/>
              <p:nvPr/>
            </p:nvSpPr>
            <p:spPr>
              <a:xfrm>
                <a:off x="7050404" y="212350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角丸四角形 50"/>
              <p:cNvSpPr/>
              <p:nvPr/>
            </p:nvSpPr>
            <p:spPr>
              <a:xfrm>
                <a:off x="7049041" y="443499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角丸四角形 51"/>
              <p:cNvSpPr/>
              <p:nvPr/>
            </p:nvSpPr>
            <p:spPr>
              <a:xfrm>
                <a:off x="7047678" y="45211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角丸四角形 52"/>
              <p:cNvSpPr/>
              <p:nvPr/>
            </p:nvSpPr>
            <p:spPr>
              <a:xfrm>
                <a:off x="7046315" y="313988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角丸四角形 53"/>
              <p:cNvSpPr/>
              <p:nvPr/>
            </p:nvSpPr>
            <p:spPr>
              <a:xfrm>
                <a:off x="7051302" y="46934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角丸四角形 54"/>
              <p:cNvSpPr/>
              <p:nvPr/>
            </p:nvSpPr>
            <p:spPr>
              <a:xfrm>
                <a:off x="7049939" y="477959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角丸四角形 55"/>
              <p:cNvSpPr/>
              <p:nvPr/>
            </p:nvSpPr>
            <p:spPr>
              <a:xfrm>
                <a:off x="7049041" y="397371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59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5" r="11831"/>
            <a:stretch/>
          </p:blipFill>
          <p:spPr bwMode="auto">
            <a:xfrm>
              <a:off x="5317115" y="842966"/>
              <a:ext cx="560218" cy="75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1"/>
            <a:stretch/>
          </p:blipFill>
          <p:spPr bwMode="auto">
            <a:xfrm>
              <a:off x="7374838" y="819150"/>
              <a:ext cx="483695" cy="754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テキスト ボックス 61"/>
            <p:cNvSpPr txBox="1"/>
            <p:nvPr/>
          </p:nvSpPr>
          <p:spPr>
            <a:xfrm>
              <a:off x="5063311" y="149501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Dictionary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768083" y="1495012"/>
              <a:ext cx="17663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00"/>
                  </a:solidFill>
                </a:rPr>
                <a:t>C</a:t>
              </a:r>
              <a:r>
                <a:rPr kumimoji="1" lang="en-US" altLang="ja-JP" dirty="0" smtClean="0">
                  <a:solidFill>
                    <a:srgbClr val="000000"/>
                  </a:solidFill>
                </a:rPr>
                <a:t>oefficient vector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598570" y="1495012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Image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69" name="グループ化 68"/>
          <p:cNvGrpSpPr/>
          <p:nvPr/>
        </p:nvGrpSpPr>
        <p:grpSpPr>
          <a:xfrm>
            <a:off x="3801574" y="842966"/>
            <a:ext cx="1061509" cy="3352800"/>
            <a:chOff x="3801574" y="842966"/>
            <a:chExt cx="1061509" cy="3352800"/>
          </a:xfrm>
        </p:grpSpPr>
        <p:pic>
          <p:nvPicPr>
            <p:cNvPr id="11" name="Picture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2886180" y="2976566"/>
              <a:ext cx="2286000" cy="152400"/>
            </a:xfrm>
            <a:prstGeom prst="rect">
              <a:avLst/>
            </a:prstGeom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1" r="54880"/>
            <a:stretch/>
          </p:blipFill>
          <p:spPr bwMode="auto">
            <a:xfrm>
              <a:off x="3923292" y="842966"/>
              <a:ext cx="330191" cy="754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3801574" y="1495012"/>
              <a:ext cx="10615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Light field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4227328" y="2366966"/>
            <a:ext cx="2842222" cy="1633954"/>
            <a:chOff x="3707645" y="2571750"/>
            <a:chExt cx="2842222" cy="1633954"/>
          </a:xfrm>
        </p:grpSpPr>
        <p:pic>
          <p:nvPicPr>
            <p:cNvPr id="3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7645" y="2571750"/>
              <a:ext cx="2842222" cy="1257283"/>
            </a:xfrm>
            <a:prstGeom prst="rect">
              <a:avLst/>
            </a:prstGeom>
          </p:spPr>
        </p:pic>
        <p:sp>
          <p:nvSpPr>
            <p:cNvPr id="66" name="テキスト ボックス 65"/>
            <p:cNvSpPr txBox="1"/>
            <p:nvPr/>
          </p:nvSpPr>
          <p:spPr>
            <a:xfrm>
              <a:off x="4267200" y="3867150"/>
              <a:ext cx="1678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Light field atoms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8" name="テキスト ボックス 67"/>
          <p:cNvSpPr txBox="1"/>
          <p:nvPr/>
        </p:nvSpPr>
        <p:spPr>
          <a:xfrm>
            <a:off x="630998" y="4412218"/>
            <a:ext cx="668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</a:rPr>
              <a:t>We need to be able to distinguish atoms from their projections</a:t>
            </a:r>
          </a:p>
        </p:txBody>
      </p:sp>
    </p:spTree>
    <p:extLst>
      <p:ext uri="{BB962C8B-B14F-4D97-AF65-F5344CB8AC3E}">
        <p14:creationId xmlns:p14="http://schemas.microsoft.com/office/powerpoint/2010/main" val="22147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-32416"/>
            <a:ext cx="5174815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Previous Mask-Coded </a:t>
            </a:r>
            <a:r>
              <a:rPr lang="en-US" sz="2000" dirty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Light Field Projection</a:t>
            </a:r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Picture 24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92" y="1447225"/>
            <a:ext cx="2057400" cy="12858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69604" y="1447225"/>
            <a:ext cx="2057400" cy="1285875"/>
            <a:chOff x="3208662" y="1521110"/>
            <a:chExt cx="2057400" cy="1285875"/>
          </a:xfrm>
        </p:grpSpPr>
        <p:pic>
          <p:nvPicPr>
            <p:cNvPr id="24" name="Picture 23" descr="camera_black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662" y="1521110"/>
              <a:ext cx="2057400" cy="128587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4360" y="2508571"/>
              <a:ext cx="923108" cy="4572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438400" y="742950"/>
            <a:ext cx="208034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Parallax Barriers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[Ives 1903]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1600" y="742950"/>
            <a:ext cx="37057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Sum of Sinusoids or MURA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</a:t>
            </a:r>
            <a:r>
              <a:rPr lang="en-US" dirty="0" err="1" smtClean="0">
                <a:solidFill>
                  <a:schemeClr val="bg2"/>
                </a:solidFill>
              </a:rPr>
              <a:t>Veeraraghavan</a:t>
            </a:r>
            <a:r>
              <a:rPr lang="en-US" dirty="0" smtClean="0">
                <a:solidFill>
                  <a:schemeClr val="bg2"/>
                </a:solidFill>
              </a:rPr>
              <a:t> 2007, </a:t>
            </a:r>
            <a:r>
              <a:rPr lang="en-US" dirty="0" err="1" smtClean="0">
                <a:solidFill>
                  <a:schemeClr val="bg2"/>
                </a:solidFill>
              </a:rPr>
              <a:t>Lanman</a:t>
            </a:r>
            <a:r>
              <a:rPr lang="en-US" dirty="0" smtClean="0">
                <a:solidFill>
                  <a:schemeClr val="bg2"/>
                </a:solidFill>
              </a:rPr>
              <a:t> 2008]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5275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2952750"/>
            <a:ext cx="8001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5275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057400" y="4019550"/>
            <a:ext cx="7229864" cy="101566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Multiplexing + linear reconstruction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bg2"/>
                </a:solidFill>
                <a:sym typeface="Wingdings"/>
              </a:rPr>
              <a:t>L</a:t>
            </a:r>
            <a:r>
              <a:rPr lang="en-US" sz="2000" dirty="0" smtClean="0">
                <a:solidFill>
                  <a:schemeClr val="bg2"/>
                </a:solidFill>
                <a:sym typeface="Wingdings"/>
              </a:rPr>
              <a:t>ow resolution light fields similar to the </a:t>
            </a:r>
            <a:r>
              <a:rPr lang="en-US" sz="2000" dirty="0" err="1" smtClean="0">
                <a:solidFill>
                  <a:schemeClr val="bg2"/>
                </a:solidFill>
                <a:sym typeface="Wingdings"/>
              </a:rPr>
              <a:t>lenslets</a:t>
            </a:r>
            <a:r>
              <a:rPr lang="en-US" sz="2000" dirty="0" smtClean="0">
                <a:solidFill>
                  <a:schemeClr val="bg2"/>
                </a:solidFill>
                <a:sym typeface="Wingdings"/>
              </a:rPr>
              <a:t> design</a:t>
            </a:r>
          </a:p>
          <a:p>
            <a:pPr marL="342900" lvl="0" indent="-342900">
              <a:buFont typeface="Arial"/>
              <a:buChar char="•"/>
            </a:pPr>
            <a:endParaRPr lang="en-US" sz="400" dirty="0" smtClean="0">
              <a:solidFill>
                <a:schemeClr val="bg2"/>
              </a:solidFill>
              <a:sym typeface="Wingdings"/>
            </a:endParaRPr>
          </a:p>
          <a:p>
            <a:pPr lvl="0"/>
            <a:r>
              <a:rPr lang="en-US" dirty="0" smtClean="0">
                <a:solidFill>
                  <a:schemeClr val="bg2"/>
                </a:solidFill>
                <a:sym typeface="Wingdings"/>
              </a:rPr>
              <a:t>“On </a:t>
            </a:r>
            <a:r>
              <a:rPr lang="en-US" dirty="0" err="1" smtClean="0">
                <a:solidFill>
                  <a:schemeClr val="bg2"/>
                </a:solidFill>
                <a:sym typeface="Wingdings"/>
              </a:rPr>
              <a:t>Plenoptic</a:t>
            </a:r>
            <a:r>
              <a:rPr lang="en-US" dirty="0" smtClean="0">
                <a:solidFill>
                  <a:schemeClr val="bg2"/>
                </a:solidFill>
                <a:sym typeface="Wingdings"/>
              </a:rPr>
              <a:t> Multiplexing and Reconstruction”, IJCV, </a:t>
            </a:r>
            <a:r>
              <a:rPr lang="en-US" dirty="0" err="1" smtClean="0">
                <a:solidFill>
                  <a:schemeClr val="bg2"/>
                </a:solidFill>
                <a:sym typeface="Wingdings"/>
              </a:rPr>
              <a:t>Wetzstein</a:t>
            </a:r>
            <a:r>
              <a:rPr lang="en-US" dirty="0" smtClean="0">
                <a:solidFill>
                  <a:schemeClr val="bg2"/>
                </a:solidFill>
                <a:sym typeface="Wingdings"/>
              </a:rPr>
              <a:t> et al. 2013</a:t>
            </a:r>
            <a:endParaRPr lang="en-US" dirty="0" smtClean="0">
              <a:solidFill>
                <a:schemeClr val="bg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66664" y="1653442"/>
            <a:ext cx="681684" cy="933450"/>
            <a:chOff x="3066664" y="1653442"/>
            <a:chExt cx="681684" cy="93345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066664" y="1657350"/>
              <a:ext cx="395548" cy="9295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352800" y="1657350"/>
              <a:ext cx="395548" cy="9295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399836" y="1653442"/>
              <a:ext cx="10640" cy="9295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709716" y="1657350"/>
            <a:ext cx="681684" cy="935908"/>
            <a:chOff x="6709716" y="1657350"/>
            <a:chExt cx="681684" cy="93590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709716" y="1661258"/>
              <a:ext cx="340832" cy="9238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7054645" y="1661258"/>
              <a:ext cx="336755" cy="93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042888" y="1657350"/>
              <a:ext cx="10640" cy="9295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19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3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pic>
        <p:nvPicPr>
          <p:cNvPr id="14" name="Picture 13" descr="dragons-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-32416"/>
            <a:ext cx="439067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Conventional Photo – Small Aperture</a:t>
            </a:r>
          </a:p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5842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842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6992" y="4059980"/>
            <a:ext cx="3892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58761" y="4059980"/>
            <a:ext cx="3842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4535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535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8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-32416"/>
            <a:ext cx="681584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Proposed Technology: Optimized Mask w.r.t. the Dictionary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  <a:p>
            <a:endParaRPr lang="en-US" dirty="0"/>
          </a:p>
        </p:txBody>
      </p:sp>
      <p:pic>
        <p:nvPicPr>
          <p:cNvPr id="30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1686630" y="1903669"/>
            <a:ext cx="754099" cy="156696"/>
          </a:xfrm>
          <a:prstGeom prst="rect">
            <a:avLst/>
          </a:prstGeom>
        </p:spPr>
      </p:pic>
      <p:pic>
        <p:nvPicPr>
          <p:cNvPr id="31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229" y="1604966"/>
            <a:ext cx="2281437" cy="762000"/>
          </a:xfrm>
          <a:prstGeom prst="rect">
            <a:avLst/>
          </a:prstGeom>
        </p:spPr>
      </p:pic>
      <p:sp>
        <p:nvSpPr>
          <p:cNvPr id="32" name="TextBox 15"/>
          <p:cNvSpPr txBox="1"/>
          <p:nvPr/>
        </p:nvSpPr>
        <p:spPr>
          <a:xfrm>
            <a:off x="2162589" y="1708948"/>
            <a:ext cx="409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=</a:t>
            </a:r>
            <a:endParaRPr lang="en-US" sz="3000" dirty="0"/>
          </a:p>
        </p:txBody>
      </p:sp>
      <p:sp>
        <p:nvSpPr>
          <p:cNvPr id="33" name="TextBox 19"/>
          <p:cNvSpPr txBox="1"/>
          <p:nvPr/>
        </p:nvSpPr>
        <p:spPr>
          <a:xfrm>
            <a:off x="2856681" y="1190212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oded projection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25"/>
          <a:stretch/>
        </p:blipFill>
        <p:spPr bwMode="auto">
          <a:xfrm>
            <a:off x="1932661" y="542610"/>
            <a:ext cx="349300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3" r="62940"/>
          <a:stretch/>
        </p:blipFill>
        <p:spPr bwMode="auto">
          <a:xfrm>
            <a:off x="3512491" y="523657"/>
            <a:ext cx="454911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2213931" y="57763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000000"/>
                </a:solidFill>
              </a:rPr>
              <a:t>=</a:t>
            </a:r>
            <a:endParaRPr kumimoji="1" lang="ja-JP" altLang="en-US" sz="3600" dirty="0">
              <a:solidFill>
                <a:srgbClr val="000000"/>
              </a:solidFill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5033331" y="514350"/>
            <a:ext cx="4137061" cy="3880959"/>
            <a:chOff x="3948683" y="819150"/>
            <a:chExt cx="4137061" cy="3880959"/>
          </a:xfrm>
        </p:grpSpPr>
        <p:grpSp>
          <p:nvGrpSpPr>
            <p:cNvPr id="39" name="グループ化 38"/>
            <p:cNvGrpSpPr/>
            <p:nvPr/>
          </p:nvGrpSpPr>
          <p:grpSpPr>
            <a:xfrm>
              <a:off x="3948683" y="1909766"/>
              <a:ext cx="3759741" cy="2790343"/>
              <a:chOff x="3429000" y="2114550"/>
              <a:chExt cx="3759741" cy="2790343"/>
            </a:xfrm>
          </p:grpSpPr>
          <p:sp>
            <p:nvSpPr>
              <p:cNvPr id="47" name="角丸四角形 46"/>
              <p:cNvSpPr/>
              <p:nvPr/>
            </p:nvSpPr>
            <p:spPr>
              <a:xfrm>
                <a:off x="7023641" y="2114550"/>
                <a:ext cx="165100" cy="279034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角丸四角形 47"/>
              <p:cNvSpPr/>
              <p:nvPr/>
            </p:nvSpPr>
            <p:spPr>
              <a:xfrm>
                <a:off x="3429000" y="2114550"/>
                <a:ext cx="3372391" cy="2286001"/>
              </a:xfrm>
              <a:prstGeom prst="roundRect">
                <a:avLst>
                  <a:gd name="adj" fmla="val 4109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3200" dirty="0" err="1" smtClean="0">
                    <a:solidFill>
                      <a:srgbClr val="000000"/>
                    </a:solidFill>
                  </a:rPr>
                  <a:t>Overcomplete</a:t>
                </a:r>
                <a:endParaRPr kumimoji="1" lang="en-US" altLang="ja-JP" sz="3200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kumimoji="1" lang="en-US" altLang="ja-JP" sz="3200" dirty="0">
                    <a:solidFill>
                      <a:srgbClr val="000000"/>
                    </a:solidFill>
                  </a:rPr>
                  <a:t>d</a:t>
                </a:r>
                <a:r>
                  <a:rPr kumimoji="1" lang="en-US" altLang="ja-JP" sz="3200" dirty="0" smtClean="0">
                    <a:solidFill>
                      <a:srgbClr val="000000"/>
                    </a:solidFill>
                  </a:rPr>
                  <a:t>ictionary</a:t>
                </a:r>
              </a:p>
            </p:txBody>
          </p:sp>
          <p:sp>
            <p:nvSpPr>
              <p:cNvPr id="50" name="角丸四角形 49"/>
              <p:cNvSpPr/>
              <p:nvPr/>
            </p:nvSpPr>
            <p:spPr>
              <a:xfrm>
                <a:off x="7050404" y="2314778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角丸四角形 50"/>
              <p:cNvSpPr/>
              <p:nvPr/>
            </p:nvSpPr>
            <p:spPr>
              <a:xfrm>
                <a:off x="7050404" y="2404967"/>
                <a:ext cx="107950" cy="80278"/>
              </a:xfrm>
              <a:prstGeom prst="roundRect">
                <a:avLst>
                  <a:gd name="adj" fmla="val 28532"/>
                </a:avLst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角丸四角形 51"/>
              <p:cNvSpPr/>
              <p:nvPr/>
            </p:nvSpPr>
            <p:spPr>
              <a:xfrm>
                <a:off x="7050404" y="2497340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角丸四角形 52"/>
              <p:cNvSpPr/>
              <p:nvPr/>
            </p:nvSpPr>
            <p:spPr>
              <a:xfrm>
                <a:off x="7050404" y="258971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角丸四角形 53"/>
              <p:cNvSpPr/>
              <p:nvPr/>
            </p:nvSpPr>
            <p:spPr>
              <a:xfrm>
                <a:off x="7050404" y="2682086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角丸四角形 54"/>
              <p:cNvSpPr/>
              <p:nvPr/>
            </p:nvSpPr>
            <p:spPr>
              <a:xfrm>
                <a:off x="7050404" y="2774459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角丸四角形 55"/>
              <p:cNvSpPr/>
              <p:nvPr/>
            </p:nvSpPr>
            <p:spPr>
              <a:xfrm>
                <a:off x="7050404" y="2866832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角丸四角形 56"/>
              <p:cNvSpPr/>
              <p:nvPr/>
            </p:nvSpPr>
            <p:spPr>
              <a:xfrm>
                <a:off x="7050404" y="295920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角丸四角形 57"/>
              <p:cNvSpPr/>
              <p:nvPr/>
            </p:nvSpPr>
            <p:spPr>
              <a:xfrm>
                <a:off x="7050404" y="3051578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角丸四角形 58"/>
              <p:cNvSpPr/>
              <p:nvPr/>
            </p:nvSpPr>
            <p:spPr>
              <a:xfrm>
                <a:off x="7050404" y="323632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角丸四角形 59"/>
              <p:cNvSpPr/>
              <p:nvPr/>
            </p:nvSpPr>
            <p:spPr>
              <a:xfrm>
                <a:off x="7050404" y="3328697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角丸四角形 60"/>
              <p:cNvSpPr/>
              <p:nvPr/>
            </p:nvSpPr>
            <p:spPr>
              <a:xfrm>
                <a:off x="7050404" y="3421070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角丸四角形 61"/>
              <p:cNvSpPr/>
              <p:nvPr/>
            </p:nvSpPr>
            <p:spPr>
              <a:xfrm>
                <a:off x="7050404" y="35134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角丸四角形 62"/>
              <p:cNvSpPr/>
              <p:nvPr/>
            </p:nvSpPr>
            <p:spPr>
              <a:xfrm>
                <a:off x="7050404" y="3605816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角丸四角形 63"/>
              <p:cNvSpPr/>
              <p:nvPr/>
            </p:nvSpPr>
            <p:spPr>
              <a:xfrm>
                <a:off x="7050404" y="3698189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角丸四角形 64"/>
              <p:cNvSpPr/>
              <p:nvPr/>
            </p:nvSpPr>
            <p:spPr>
              <a:xfrm>
                <a:off x="7050404" y="3790562"/>
                <a:ext cx="107950" cy="80278"/>
              </a:xfrm>
              <a:prstGeom prst="roundRect">
                <a:avLst>
                  <a:gd name="adj" fmla="val 28532"/>
                </a:avLst>
              </a:prstGeom>
              <a:solidFill>
                <a:srgbClr val="DDDD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角丸四角形 65"/>
              <p:cNvSpPr/>
              <p:nvPr/>
            </p:nvSpPr>
            <p:spPr>
              <a:xfrm>
                <a:off x="7050404" y="388293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角丸四角形 66"/>
              <p:cNvSpPr/>
              <p:nvPr/>
            </p:nvSpPr>
            <p:spPr>
              <a:xfrm>
                <a:off x="7050404" y="4606369"/>
                <a:ext cx="107950" cy="80278"/>
              </a:xfrm>
              <a:prstGeom prst="roundRect">
                <a:avLst>
                  <a:gd name="adj" fmla="val 28532"/>
                </a:avLst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角丸四角形 67"/>
              <p:cNvSpPr/>
              <p:nvPr/>
            </p:nvSpPr>
            <p:spPr>
              <a:xfrm>
                <a:off x="7050404" y="4067681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角丸四角形 68"/>
              <p:cNvSpPr/>
              <p:nvPr/>
            </p:nvSpPr>
            <p:spPr>
              <a:xfrm>
                <a:off x="7050404" y="416005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角丸四角形 69"/>
              <p:cNvSpPr/>
              <p:nvPr/>
            </p:nvSpPr>
            <p:spPr>
              <a:xfrm>
                <a:off x="7050404" y="4252427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角丸四角形 70"/>
              <p:cNvSpPr/>
              <p:nvPr/>
            </p:nvSpPr>
            <p:spPr>
              <a:xfrm>
                <a:off x="7050404" y="43488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角丸四角形 71"/>
              <p:cNvSpPr/>
              <p:nvPr/>
            </p:nvSpPr>
            <p:spPr>
              <a:xfrm>
                <a:off x="7050404" y="2219141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角丸四角形 72"/>
              <p:cNvSpPr/>
              <p:nvPr/>
            </p:nvSpPr>
            <p:spPr>
              <a:xfrm>
                <a:off x="7050404" y="2123504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角丸四角形 73"/>
              <p:cNvSpPr/>
              <p:nvPr/>
            </p:nvSpPr>
            <p:spPr>
              <a:xfrm>
                <a:off x="7049041" y="443499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角丸四角形 74"/>
              <p:cNvSpPr/>
              <p:nvPr/>
            </p:nvSpPr>
            <p:spPr>
              <a:xfrm>
                <a:off x="7047678" y="45211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角丸四角形 75"/>
              <p:cNvSpPr/>
              <p:nvPr/>
            </p:nvSpPr>
            <p:spPr>
              <a:xfrm>
                <a:off x="7046315" y="313988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角丸四角形 76"/>
              <p:cNvSpPr/>
              <p:nvPr/>
            </p:nvSpPr>
            <p:spPr>
              <a:xfrm>
                <a:off x="7051302" y="469344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角丸四角形 77"/>
              <p:cNvSpPr/>
              <p:nvPr/>
            </p:nvSpPr>
            <p:spPr>
              <a:xfrm>
                <a:off x="7049939" y="4779593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角丸四角形 78"/>
              <p:cNvSpPr/>
              <p:nvPr/>
            </p:nvSpPr>
            <p:spPr>
              <a:xfrm>
                <a:off x="7049041" y="3973715"/>
                <a:ext cx="107950" cy="80278"/>
              </a:xfrm>
              <a:prstGeom prst="roundRect">
                <a:avLst>
                  <a:gd name="adj" fmla="val 28532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292929"/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0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5" r="11831"/>
            <a:stretch/>
          </p:blipFill>
          <p:spPr bwMode="auto">
            <a:xfrm>
              <a:off x="5317115" y="842966"/>
              <a:ext cx="560218" cy="75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1"/>
            <a:stretch/>
          </p:blipFill>
          <p:spPr bwMode="auto">
            <a:xfrm>
              <a:off x="7374838" y="819150"/>
              <a:ext cx="483695" cy="754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5063311" y="149501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Dictionary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6776283" y="1495012"/>
              <a:ext cx="13094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Coefficients 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80" name="テキスト ボックス 79"/>
          <p:cNvSpPr txBox="1"/>
          <p:nvPr/>
        </p:nvSpPr>
        <p:spPr>
          <a:xfrm>
            <a:off x="1759265" y="1190212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Image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85" name="グループ化 84"/>
          <p:cNvGrpSpPr/>
          <p:nvPr/>
        </p:nvGrpSpPr>
        <p:grpSpPr>
          <a:xfrm>
            <a:off x="5311976" y="2062166"/>
            <a:ext cx="2842222" cy="1633954"/>
            <a:chOff x="3707645" y="2571750"/>
            <a:chExt cx="2842222" cy="1633954"/>
          </a:xfrm>
        </p:grpSpPr>
        <p:pic>
          <p:nvPicPr>
            <p:cNvPr id="86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7645" y="2571750"/>
              <a:ext cx="2842222" cy="1257283"/>
            </a:xfrm>
            <a:prstGeom prst="rect">
              <a:avLst/>
            </a:prstGeom>
          </p:spPr>
        </p:pic>
        <p:sp>
          <p:nvSpPr>
            <p:cNvPr id="87" name="テキスト ボックス 86"/>
            <p:cNvSpPr txBox="1"/>
            <p:nvPr/>
          </p:nvSpPr>
          <p:spPr>
            <a:xfrm>
              <a:off x="4267200" y="3867150"/>
              <a:ext cx="1678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Light field atoms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9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13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15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16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17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10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8" name="Straight Connector 14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9" name="Picture 19" descr="camera_blac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514600" y="2397390"/>
            <a:ext cx="2366065" cy="1346166"/>
            <a:chOff x="2514600" y="2397390"/>
            <a:chExt cx="2366065" cy="134616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800350"/>
              <a:ext cx="943206" cy="943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二方向矢印 2"/>
            <p:cNvSpPr/>
            <p:nvPr/>
          </p:nvSpPr>
          <p:spPr>
            <a:xfrm rot="5400000">
              <a:off x="3714644" y="2195237"/>
              <a:ext cx="963867" cy="1368174"/>
            </a:xfrm>
            <a:prstGeom prst="leftUpArrow">
              <a:avLst>
                <a:gd name="adj1" fmla="val 16748"/>
                <a:gd name="adj2" fmla="val 18333"/>
                <a:gd name="adj3" fmla="val 19815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0" name="TextBox 38"/>
          <p:cNvSpPr txBox="1"/>
          <p:nvPr/>
        </p:nvSpPr>
        <p:spPr>
          <a:xfrm>
            <a:off x="2057400" y="4019550"/>
            <a:ext cx="4913525" cy="70788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Multiplexing + nonlinear reconstruction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Higher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320546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20" name="Picture 19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-32416"/>
            <a:ext cx="6709639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Proposed Technology: Mask-Coded </a:t>
            </a:r>
            <a:r>
              <a:rPr lang="en-US" sz="2000" dirty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Light Field Projection</a:t>
            </a:r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276600" y="952500"/>
            <a:ext cx="4419600" cy="2762250"/>
            <a:chOff x="6111192" y="1447225"/>
            <a:chExt cx="2057400" cy="1285875"/>
          </a:xfrm>
        </p:grpSpPr>
        <p:pic>
          <p:nvPicPr>
            <p:cNvPr id="25" name="Picture 24" descr="camera_blac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192" y="1447225"/>
              <a:ext cx="2057400" cy="1285875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6709716" y="1657350"/>
              <a:ext cx="681684" cy="935908"/>
              <a:chOff x="6709716" y="1657350"/>
              <a:chExt cx="681684" cy="93590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6709716" y="1661258"/>
                <a:ext cx="340832" cy="9238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7054645" y="1661258"/>
                <a:ext cx="336755" cy="932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7042888" y="1657350"/>
                <a:ext cx="10640" cy="9295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/>
          <p:cNvSpPr txBox="1"/>
          <p:nvPr/>
        </p:nvSpPr>
        <p:spPr>
          <a:xfrm>
            <a:off x="2057400" y="4019550"/>
            <a:ext cx="4903907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random and optimized optical codes</a:t>
            </a:r>
            <a:endParaRPr lang="en-US" sz="2000" dirty="0">
              <a:solidFill>
                <a:schemeClr val="bg2"/>
              </a:solidFill>
              <a:sym typeface="Wingdings"/>
            </a:endParaRPr>
          </a:p>
          <a:p>
            <a:pPr marL="342900" lvl="0" indent="-342900">
              <a:buFont typeface="Arial"/>
              <a:buChar char="•"/>
            </a:pPr>
            <a:endParaRPr lang="en-US" sz="400" dirty="0" smtClean="0">
              <a:solidFill>
                <a:schemeClr val="bg2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multiplexing &amp; nonlinear reconstruction</a:t>
            </a:r>
          </a:p>
          <a:p>
            <a:pPr marL="342900" lvl="0" indent="-342900">
              <a:buFont typeface="Arial"/>
              <a:buChar char="•"/>
            </a:pPr>
            <a:endParaRPr lang="en-US" sz="400" dirty="0" smtClean="0">
              <a:solidFill>
                <a:schemeClr val="bg2"/>
              </a:solidFill>
              <a:sym typeface="Wingding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4295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Field Camera - Optical Design</a:t>
            </a:r>
            <a:endParaRPr lang="en-US" dirty="0"/>
          </a:p>
        </p:txBody>
      </p:sp>
      <p:pic>
        <p:nvPicPr>
          <p:cNvPr id="3" name="Picture 2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7" y="1519090"/>
            <a:ext cx="2057400" cy="1285875"/>
          </a:xfrm>
          <a:prstGeom prst="rect">
            <a:avLst/>
          </a:prstGeom>
        </p:spPr>
      </p:pic>
      <p:pic>
        <p:nvPicPr>
          <p:cNvPr id="5" name="Picture 4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7" y="3798455"/>
            <a:ext cx="2057400" cy="1285875"/>
          </a:xfrm>
          <a:prstGeom prst="rect">
            <a:avLst/>
          </a:prstGeom>
        </p:spPr>
      </p:pic>
      <p:pic>
        <p:nvPicPr>
          <p:cNvPr id="7" name="Picture 6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62" y="1521110"/>
            <a:ext cx="2057400" cy="1285875"/>
          </a:xfrm>
          <a:prstGeom prst="rect">
            <a:avLst/>
          </a:prstGeom>
        </p:spPr>
      </p:pic>
      <p:pic>
        <p:nvPicPr>
          <p:cNvPr id="9" name="Picture 8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62" y="3800475"/>
            <a:ext cx="2057400" cy="1285875"/>
          </a:xfrm>
          <a:prstGeom prst="rect">
            <a:avLst/>
          </a:prstGeom>
        </p:spPr>
      </p:pic>
      <p:pic>
        <p:nvPicPr>
          <p:cNvPr id="11" name="Picture 10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27" y="1521110"/>
            <a:ext cx="2057400" cy="12858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2127" y="2423965"/>
            <a:ext cx="990600" cy="152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42" y="2547597"/>
            <a:ext cx="914400" cy="111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52716" y="4791254"/>
            <a:ext cx="923125" cy="45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360" y="2508571"/>
            <a:ext cx="923108" cy="457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136" y="816835"/>
            <a:ext cx="1809835" cy="89255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err="1" smtClean="0">
                <a:solidFill>
                  <a:schemeClr val="bg2"/>
                </a:solidFill>
              </a:rPr>
              <a:t>Lenslet</a:t>
            </a:r>
            <a:r>
              <a:rPr lang="en-US" sz="2000" dirty="0" smtClean="0">
                <a:solidFill>
                  <a:schemeClr val="bg2"/>
                </a:solidFill>
              </a:rPr>
              <a:t> Arrays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</a:t>
            </a:r>
            <a:r>
              <a:rPr lang="en-US" dirty="0" err="1" smtClean="0">
                <a:solidFill>
                  <a:schemeClr val="bg2"/>
                </a:solidFill>
              </a:rPr>
              <a:t>Lippman</a:t>
            </a:r>
            <a:r>
              <a:rPr lang="en-US" dirty="0" smtClean="0">
                <a:solidFill>
                  <a:schemeClr val="bg2"/>
                </a:solidFill>
              </a:rPr>
              <a:t> 1908]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77458" y="816835"/>
            <a:ext cx="208034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Parallax Barriers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[Ives 1903]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21035" y="816835"/>
            <a:ext cx="37057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MURA – Linear Reconstruction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</a:t>
            </a:r>
            <a:r>
              <a:rPr lang="en-US" dirty="0" err="1" smtClean="0">
                <a:solidFill>
                  <a:schemeClr val="bg2"/>
                </a:solidFill>
              </a:rPr>
              <a:t>Veraraghavan</a:t>
            </a:r>
            <a:r>
              <a:rPr lang="en-US" dirty="0" smtClean="0">
                <a:solidFill>
                  <a:schemeClr val="bg2"/>
                </a:solidFill>
              </a:rPr>
              <a:t> 2006, </a:t>
            </a:r>
            <a:r>
              <a:rPr lang="en-US" dirty="0" err="1" smtClean="0">
                <a:solidFill>
                  <a:schemeClr val="bg2"/>
                </a:solidFill>
              </a:rPr>
              <a:t>Lanman</a:t>
            </a:r>
            <a:r>
              <a:rPr lang="en-US" dirty="0" smtClean="0">
                <a:solidFill>
                  <a:schemeClr val="bg2"/>
                </a:solidFill>
              </a:rPr>
              <a:t> 2007]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504" y="3124978"/>
            <a:ext cx="5673824" cy="89255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Proposed Approach – Nonlinear Reconstruction!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Random Codes                           Optimized Codes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378" y="3797897"/>
            <a:ext cx="2842222" cy="125728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43471" y="3126998"/>
            <a:ext cx="2431074" cy="89255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endParaRPr lang="en-US" sz="2000" dirty="0" smtClean="0">
              <a:solidFill>
                <a:schemeClr val="bg2"/>
              </a:solidFill>
            </a:endParaRPr>
          </a:p>
          <a:p>
            <a:pPr lvl="0" algn="ctr"/>
            <a:r>
              <a:rPr lang="en-US" dirty="0" err="1" smtClean="0">
                <a:solidFill>
                  <a:schemeClr val="bg2"/>
                </a:solidFill>
              </a:rPr>
              <a:t>Overcomplete</a:t>
            </a:r>
            <a:r>
              <a:rPr lang="en-US" dirty="0" smtClean="0">
                <a:solidFill>
                  <a:schemeClr val="bg2"/>
                </a:solidFill>
              </a:rPr>
              <a:t> Dictionary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4" name="Left-Right Arrow 23"/>
          <p:cNvSpPr/>
          <p:nvPr/>
        </p:nvSpPr>
        <p:spPr>
          <a:xfrm>
            <a:off x="5334000" y="4629150"/>
            <a:ext cx="762000" cy="304800"/>
          </a:xfrm>
          <a:prstGeom prst="leftRightArrow">
            <a:avLst/>
          </a:prstGeom>
          <a:solidFill>
            <a:srgbClr val="5887D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14131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090" y="227937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64203" y="222077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98855" y="2221651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56890" y="4507651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26655" y="449984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44940" y="1862430"/>
            <a:ext cx="822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μ=0.41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16740" y="186243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μ=</a:t>
            </a:r>
            <a:r>
              <a:rPr lang="en-US" dirty="0">
                <a:solidFill>
                  <a:schemeClr val="bg2"/>
                </a:solidFill>
              </a:rPr>
              <a:t>0.3793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28899" y="185679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μ=0.3793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52318" y="414843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μ=0.3790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24118" y="414843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μ=0.3768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3474390"/>
            <a:ext cx="1676400" cy="2535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17241" y="3116910"/>
            <a:ext cx="1758414" cy="89255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endParaRPr lang="en-US" sz="2000" dirty="0" smtClean="0">
              <a:solidFill>
                <a:schemeClr val="bg2"/>
              </a:solidFill>
            </a:endParaRP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Optimized Codes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 animBg="1"/>
      <p:bldP spid="28" grpId="0"/>
      <p:bldP spid="29" grpId="0"/>
      <p:bldP spid="6" grpId="0"/>
      <p:bldP spid="30" grpId="0"/>
      <p:bldP spid="31" grpId="0"/>
      <p:bldP spid="32" grpId="0"/>
      <p:bldP spid="33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"/>
            <a:ext cx="8991600" cy="857250"/>
          </a:xfrm>
        </p:spPr>
        <p:txBody>
          <a:bodyPr/>
          <a:lstStyle/>
          <a:p>
            <a:r>
              <a:rPr lang="en-US" sz="3200" dirty="0" smtClean="0"/>
              <a:t>Optical Designs </a:t>
            </a:r>
            <a:r>
              <a:rPr lang="en-US" sz="2400" dirty="0" smtClean="0"/>
              <a:t>for Preserving Light Field Information</a:t>
            </a:r>
            <a:endParaRPr lang="en-US" sz="2000" dirty="0"/>
          </a:p>
        </p:txBody>
      </p:sp>
      <p:pic>
        <p:nvPicPr>
          <p:cNvPr id="3" name="Picture 2" descr="camera_bl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7" y="1519090"/>
            <a:ext cx="2057400" cy="1285875"/>
          </a:xfrm>
          <a:prstGeom prst="rect">
            <a:avLst/>
          </a:prstGeom>
        </p:spPr>
      </p:pic>
      <p:pic>
        <p:nvPicPr>
          <p:cNvPr id="7" name="Picture 6" descr="camera_bl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521110"/>
            <a:ext cx="2057400" cy="1285875"/>
          </a:xfrm>
          <a:prstGeom prst="rect">
            <a:avLst/>
          </a:prstGeom>
        </p:spPr>
      </p:pic>
      <p:pic>
        <p:nvPicPr>
          <p:cNvPr id="9" name="Picture 8" descr="camera_bl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00475"/>
            <a:ext cx="2057400" cy="1285875"/>
          </a:xfrm>
          <a:prstGeom prst="rect">
            <a:avLst/>
          </a:prstGeom>
        </p:spPr>
      </p:pic>
      <p:pic>
        <p:nvPicPr>
          <p:cNvPr id="11" name="Picture 10" descr="camera_bl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1110"/>
            <a:ext cx="2057400" cy="12858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2127" y="2423965"/>
            <a:ext cx="990600" cy="152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42" y="2547597"/>
            <a:ext cx="914400" cy="111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49054" y="4791254"/>
            <a:ext cx="923125" cy="457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1194" y="816835"/>
            <a:ext cx="2601994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err="1" smtClean="0">
                <a:solidFill>
                  <a:schemeClr val="bg2"/>
                </a:solidFill>
              </a:rPr>
              <a:t>Lenslet</a:t>
            </a:r>
            <a:r>
              <a:rPr lang="en-US" sz="2000" dirty="0" smtClean="0">
                <a:solidFill>
                  <a:schemeClr val="bg2"/>
                </a:solidFill>
              </a:rPr>
              <a:t> array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[Lippmann 1908, Ng 2005]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5788" y="816835"/>
            <a:ext cx="172515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Pinhole mask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[Ives 1903]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816835"/>
            <a:ext cx="420846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MURA mask + </a:t>
            </a:r>
            <a:r>
              <a:rPr lang="en-US" sz="2000" dirty="0">
                <a:solidFill>
                  <a:schemeClr val="bg2"/>
                </a:solidFill>
              </a:rPr>
              <a:t>l</a:t>
            </a:r>
            <a:r>
              <a:rPr lang="en-US" sz="2000" dirty="0" smtClean="0">
                <a:solidFill>
                  <a:schemeClr val="bg2"/>
                </a:solidFill>
              </a:rPr>
              <a:t>inear </a:t>
            </a:r>
            <a:r>
              <a:rPr lang="en-US" sz="2000" dirty="0">
                <a:solidFill>
                  <a:schemeClr val="bg2"/>
                </a:solidFill>
              </a:rPr>
              <a:t>r</a:t>
            </a:r>
            <a:r>
              <a:rPr lang="en-US" sz="2000" dirty="0" smtClean="0">
                <a:solidFill>
                  <a:schemeClr val="bg2"/>
                </a:solidFill>
              </a:rPr>
              <a:t>econstruction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</a:t>
            </a:r>
            <a:r>
              <a:rPr lang="en-US" dirty="0" err="1" smtClean="0">
                <a:solidFill>
                  <a:schemeClr val="bg2"/>
                </a:solidFill>
              </a:rPr>
              <a:t>Veeraraghavan</a:t>
            </a:r>
            <a:r>
              <a:rPr lang="en-US" dirty="0" smtClean="0">
                <a:solidFill>
                  <a:schemeClr val="bg2"/>
                </a:solidFill>
              </a:rPr>
              <a:t> 2007, </a:t>
            </a:r>
            <a:r>
              <a:rPr lang="en-US" dirty="0" err="1" smtClean="0">
                <a:solidFill>
                  <a:schemeClr val="bg2"/>
                </a:solidFill>
              </a:rPr>
              <a:t>Lanman</a:t>
            </a:r>
            <a:r>
              <a:rPr lang="en-US" dirty="0" smtClean="0">
                <a:solidFill>
                  <a:schemeClr val="bg2"/>
                </a:solidFill>
              </a:rPr>
              <a:t> 2008]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6761" y="3314640"/>
            <a:ext cx="5888151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Optimized mask </a:t>
            </a:r>
            <a:r>
              <a:rPr lang="en-US" sz="2000" dirty="0">
                <a:solidFill>
                  <a:schemeClr val="bg2"/>
                </a:solidFill>
              </a:rPr>
              <a:t>+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n</a:t>
            </a:r>
            <a:r>
              <a:rPr lang="en-US" sz="2000" dirty="0" smtClean="0">
                <a:solidFill>
                  <a:schemeClr val="bg2"/>
                </a:solidFill>
              </a:rPr>
              <a:t>onlinear </a:t>
            </a:r>
            <a:r>
              <a:rPr lang="en-US" sz="2000" dirty="0">
                <a:solidFill>
                  <a:schemeClr val="bg2"/>
                </a:solidFill>
              </a:rPr>
              <a:t>s</a:t>
            </a:r>
            <a:r>
              <a:rPr lang="en-US" sz="2000" dirty="0" smtClean="0">
                <a:solidFill>
                  <a:schemeClr val="bg2"/>
                </a:solidFill>
              </a:rPr>
              <a:t>parse </a:t>
            </a:r>
            <a:r>
              <a:rPr lang="en-US" sz="2000" dirty="0">
                <a:solidFill>
                  <a:schemeClr val="bg2"/>
                </a:solidFill>
              </a:rPr>
              <a:t>r</a:t>
            </a:r>
            <a:r>
              <a:rPr lang="en-US" sz="2000" dirty="0" smtClean="0">
                <a:solidFill>
                  <a:schemeClr val="bg2"/>
                </a:solidFill>
              </a:rPr>
              <a:t>econstruction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378" y="3797897"/>
            <a:ext cx="2842222" cy="125728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43471" y="3126998"/>
            <a:ext cx="2431074" cy="89255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endParaRPr lang="en-US" sz="2000" dirty="0" smtClean="0">
              <a:solidFill>
                <a:schemeClr val="bg2"/>
              </a:solidFill>
            </a:endParaRPr>
          </a:p>
          <a:p>
            <a:pPr lvl="0" algn="ctr"/>
            <a:r>
              <a:rPr lang="en-US" dirty="0" err="1" smtClean="0">
                <a:solidFill>
                  <a:schemeClr val="bg2"/>
                </a:solidFill>
              </a:rPr>
              <a:t>Overcomplete</a:t>
            </a:r>
            <a:r>
              <a:rPr lang="en-US" dirty="0" smtClean="0">
                <a:solidFill>
                  <a:schemeClr val="bg2"/>
                </a:solidFill>
              </a:rPr>
              <a:t> Dictionary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4" name="Left-Right Arrow 23"/>
          <p:cNvSpPr/>
          <p:nvPr/>
        </p:nvSpPr>
        <p:spPr>
          <a:xfrm>
            <a:off x="4888345" y="4019550"/>
            <a:ext cx="1066800" cy="304800"/>
          </a:xfrm>
          <a:prstGeom prst="leftRightArrow">
            <a:avLst/>
          </a:prstGeom>
          <a:solidFill>
            <a:srgbClr val="5887D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14131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090" y="227937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459835" y="222077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68028" y="2221651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453228" y="4507651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30" name="TextBox 20"/>
          <p:cNvSpPr txBox="1"/>
          <p:nvPr/>
        </p:nvSpPr>
        <p:spPr>
          <a:xfrm>
            <a:off x="2098742" y="2997140"/>
            <a:ext cx="2422458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rgbClr val="0000FF"/>
                </a:solidFill>
              </a:rPr>
              <a:t>Proposed approach</a:t>
            </a:r>
          </a:p>
        </p:txBody>
      </p:sp>
    </p:spTree>
    <p:extLst>
      <p:ext uri="{BB962C8B-B14F-4D97-AF65-F5344CB8AC3E}">
        <p14:creationId xmlns:p14="http://schemas.microsoft.com/office/powerpoint/2010/main" val="31080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 animBg="1"/>
      <p:bldP spid="27" grpId="0"/>
      <p:bldP spid="28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"/>
            <a:ext cx="8991600" cy="857250"/>
          </a:xfrm>
        </p:spPr>
        <p:txBody>
          <a:bodyPr/>
          <a:lstStyle/>
          <a:p>
            <a:r>
              <a:rPr lang="en-US" sz="3200" dirty="0" smtClean="0"/>
              <a:t>Optical Designs </a:t>
            </a:r>
            <a:r>
              <a:rPr lang="en-US" sz="2400" dirty="0" smtClean="0"/>
              <a:t>for Preserving Light Field Information</a:t>
            </a:r>
            <a:endParaRPr lang="en-US" sz="2000" dirty="0"/>
          </a:p>
        </p:txBody>
      </p:sp>
      <p:pic>
        <p:nvPicPr>
          <p:cNvPr id="3" name="Picture 2" descr="camera_bl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7" y="1519090"/>
            <a:ext cx="2057400" cy="1285875"/>
          </a:xfrm>
          <a:prstGeom prst="rect">
            <a:avLst/>
          </a:prstGeom>
        </p:spPr>
      </p:pic>
      <p:pic>
        <p:nvPicPr>
          <p:cNvPr id="11" name="Picture 10" descr="camera_bla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21110"/>
            <a:ext cx="2057400" cy="12858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3127" y="2423965"/>
            <a:ext cx="990600" cy="152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42" y="2547597"/>
            <a:ext cx="914400" cy="1113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9806" y="816835"/>
            <a:ext cx="2601994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err="1" smtClean="0">
                <a:solidFill>
                  <a:schemeClr val="bg2"/>
                </a:solidFill>
              </a:rPr>
              <a:t>Lenslet</a:t>
            </a:r>
            <a:r>
              <a:rPr lang="en-US" sz="2000" dirty="0" smtClean="0">
                <a:solidFill>
                  <a:schemeClr val="bg2"/>
                </a:solidFill>
              </a:rPr>
              <a:t> arrays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[Lippmann 1908, Ng 2005]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3704" y="816835"/>
            <a:ext cx="4647426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2"/>
                </a:solidFill>
              </a:rPr>
              <a:t>Structured masks</a:t>
            </a:r>
          </a:p>
          <a:p>
            <a:pPr lvl="0" algn="ctr"/>
            <a:r>
              <a:rPr lang="en-US" dirty="0" smtClean="0">
                <a:solidFill>
                  <a:schemeClr val="bg2"/>
                </a:solidFill>
              </a:rPr>
              <a:t>[Ives 1903, </a:t>
            </a:r>
            <a:r>
              <a:rPr lang="en-US" dirty="0" err="1" smtClean="0">
                <a:solidFill>
                  <a:schemeClr val="bg2"/>
                </a:solidFill>
              </a:rPr>
              <a:t>Veeraraghavan</a:t>
            </a:r>
            <a:r>
              <a:rPr lang="en-US" dirty="0" smtClean="0">
                <a:solidFill>
                  <a:schemeClr val="bg2"/>
                </a:solidFill>
              </a:rPr>
              <a:t> 2007, </a:t>
            </a:r>
            <a:r>
              <a:rPr lang="en-US" dirty="0" err="1" smtClean="0">
                <a:solidFill>
                  <a:schemeClr val="bg2"/>
                </a:solidFill>
              </a:rPr>
              <a:t>Lanman</a:t>
            </a:r>
            <a:r>
              <a:rPr lang="en-US" dirty="0" smtClean="0">
                <a:solidFill>
                  <a:schemeClr val="bg2"/>
                </a:solidFill>
              </a:rPr>
              <a:t> 2008]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6090" y="227937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0" y="219075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2362200" y="1733550"/>
            <a:ext cx="6705600" cy="3200400"/>
            <a:chOff x="2362200" y="1733550"/>
            <a:chExt cx="6705600" cy="3200400"/>
          </a:xfrm>
        </p:grpSpPr>
        <p:sp>
          <p:nvSpPr>
            <p:cNvPr id="29" name="TextBox 5"/>
            <p:cNvSpPr txBox="1"/>
            <p:nvPr/>
          </p:nvSpPr>
          <p:spPr>
            <a:xfrm>
              <a:off x="2362200" y="1733550"/>
              <a:ext cx="1150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μ = 0.4119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31" name="TextBox 29"/>
            <p:cNvSpPr txBox="1"/>
            <p:nvPr/>
          </p:nvSpPr>
          <p:spPr>
            <a:xfrm>
              <a:off x="7902096" y="2423965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μ = 0.3793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895600" y="4595396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μ = 0.3768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33" y="1581303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81" y="1581303"/>
            <a:ext cx="8001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56" y="1581302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228600" y="3162240"/>
            <a:ext cx="5041765" cy="1762185"/>
            <a:chOff x="228600" y="3162240"/>
            <a:chExt cx="5041765" cy="1762185"/>
          </a:xfrm>
        </p:grpSpPr>
        <p:pic>
          <p:nvPicPr>
            <p:cNvPr id="9" name="Picture 8" descr="camera_bla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4" y="3638550"/>
              <a:ext cx="2057400" cy="12858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7198" y="4629329"/>
              <a:ext cx="923125" cy="4571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01372" y="4345726"/>
              <a:ext cx="6848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mask</a:t>
              </a:r>
              <a:endParaRPr lang="en-US" dirty="0"/>
            </a:p>
          </p:txBody>
        </p:sp>
        <p:sp>
          <p:nvSpPr>
            <p:cNvPr id="30" name="TextBox 20"/>
            <p:cNvSpPr txBox="1"/>
            <p:nvPr/>
          </p:nvSpPr>
          <p:spPr>
            <a:xfrm>
              <a:off x="228600" y="3162240"/>
              <a:ext cx="5041765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00FF"/>
                  </a:solidFill>
                </a:rPr>
                <a:t>Proposed approach: pseudo-random mask</a:t>
              </a: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575" y="3743325"/>
              <a:ext cx="80962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4146667" y="3159522"/>
            <a:ext cx="4224700" cy="1764903"/>
            <a:chOff x="4146667" y="3159522"/>
            <a:chExt cx="4224700" cy="17649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3578" y="3667142"/>
              <a:ext cx="2842222" cy="1257283"/>
            </a:xfrm>
            <a:prstGeom prst="rect">
              <a:avLst/>
            </a:prstGeom>
          </p:spPr>
        </p:pic>
        <p:sp>
          <p:nvSpPr>
            <p:cNvPr id="24" name="Left-Right Arrow 23"/>
            <p:cNvSpPr/>
            <p:nvPr/>
          </p:nvSpPr>
          <p:spPr>
            <a:xfrm>
              <a:off x="4146667" y="4019550"/>
              <a:ext cx="1066800" cy="304800"/>
            </a:xfrm>
            <a:prstGeom prst="leftRightArrow">
              <a:avLst/>
            </a:prstGeom>
            <a:solidFill>
              <a:srgbClr val="5887D4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141313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5954486" y="4536775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="1" dirty="0" smtClean="0">
                  <a:solidFill>
                    <a:srgbClr val="FFFFFF"/>
                  </a:solidFill>
                </a:rPr>
                <a:t>Dictionary</a:t>
              </a:r>
              <a:endParaRPr kumimoji="1" lang="ja-JP" alt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36" name="TextBox 20"/>
            <p:cNvSpPr txBox="1"/>
            <p:nvPr/>
          </p:nvSpPr>
          <p:spPr>
            <a:xfrm>
              <a:off x="5124965" y="3159522"/>
              <a:ext cx="3246402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0000FF"/>
                  </a:solidFill>
                </a:rPr>
                <a:t>optimized for the dictionary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8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角丸四角形 116"/>
          <p:cNvSpPr/>
          <p:nvPr/>
        </p:nvSpPr>
        <p:spPr>
          <a:xfrm>
            <a:off x="6514622" y="3465179"/>
            <a:ext cx="1500604" cy="10877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Prototype Setup with a Variable Mask</a:t>
            </a:r>
            <a:endParaRPr kumimoji="1" lang="ja-JP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" y="1047750"/>
            <a:ext cx="5249226" cy="382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円/楕円 68"/>
          <p:cNvSpPr/>
          <p:nvPr/>
        </p:nvSpPr>
        <p:spPr>
          <a:xfrm>
            <a:off x="6234787" y="1798802"/>
            <a:ext cx="317898" cy="1066868"/>
          </a:xfrm>
          <a:prstGeom prst="ellipse">
            <a:avLst/>
          </a:prstGeom>
          <a:gradFill flip="none" rotWithShape="1">
            <a:gsLst>
              <a:gs pos="0">
                <a:srgbClr val="3399FF"/>
              </a:gs>
              <a:gs pos="100000">
                <a:srgbClr val="99CCF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>
          <a:xfrm>
            <a:off x="6767314" y="4041874"/>
            <a:ext cx="1004579" cy="72008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8000484" y="1884224"/>
            <a:ext cx="72008" cy="939514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/>
          <p:cNvSpPr/>
          <p:nvPr/>
        </p:nvSpPr>
        <p:spPr>
          <a:xfrm>
            <a:off x="6767307" y="1852474"/>
            <a:ext cx="1004578" cy="1004578"/>
          </a:xfrm>
          <a:prstGeom prst="rect">
            <a:avLst/>
          </a:prstGeom>
          <a:gradFill flip="none" rotWithShape="1">
            <a:gsLst>
              <a:gs pos="0">
                <a:srgbClr val="3399FF"/>
              </a:gs>
              <a:gs pos="100000">
                <a:srgbClr val="99CCF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4" name="直線コネクタ 73"/>
          <p:cNvCxnSpPr/>
          <p:nvPr/>
        </p:nvCxnSpPr>
        <p:spPr>
          <a:xfrm flipH="1">
            <a:off x="6767307" y="1852474"/>
            <a:ext cx="1004578" cy="10045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円/楕円 77"/>
          <p:cNvSpPr/>
          <p:nvPr/>
        </p:nvSpPr>
        <p:spPr>
          <a:xfrm rot="5400000">
            <a:off x="7154284" y="2942974"/>
            <a:ext cx="230639" cy="1004578"/>
          </a:xfrm>
          <a:prstGeom prst="ellipse">
            <a:avLst/>
          </a:prstGeom>
          <a:gradFill flip="none" rotWithShape="1">
            <a:gsLst>
              <a:gs pos="0">
                <a:srgbClr val="3399FF"/>
              </a:gs>
              <a:gs pos="100000">
                <a:srgbClr val="99CCF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" name="グループ化 119"/>
          <p:cNvGrpSpPr/>
          <p:nvPr/>
        </p:nvGrpSpPr>
        <p:grpSpPr>
          <a:xfrm>
            <a:off x="5787524" y="1898511"/>
            <a:ext cx="2140953" cy="895489"/>
            <a:chOff x="5410200" y="1898509"/>
            <a:chExt cx="2140953" cy="895488"/>
          </a:xfrm>
        </p:grpSpPr>
        <p:cxnSp>
          <p:nvCxnSpPr>
            <p:cNvPr id="71" name="直線コネクタ 70"/>
            <p:cNvCxnSpPr/>
            <p:nvPr/>
          </p:nvCxnSpPr>
          <p:spPr>
            <a:xfrm flipV="1">
              <a:off x="5410200" y="1900260"/>
              <a:ext cx="603086" cy="203395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>
              <a:endCxn id="105" idx="1"/>
            </p:cNvCxnSpPr>
            <p:nvPr/>
          </p:nvCxnSpPr>
          <p:spPr>
            <a:xfrm flipV="1">
              <a:off x="5416198" y="2353979"/>
              <a:ext cx="2134955" cy="1736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>
              <a:endCxn id="103" idx="1"/>
            </p:cNvCxnSpPr>
            <p:nvPr/>
          </p:nvCxnSpPr>
          <p:spPr>
            <a:xfrm>
              <a:off x="6011198" y="1898509"/>
              <a:ext cx="1539955" cy="311455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>
              <a:endCxn id="107" idx="1"/>
            </p:cNvCxnSpPr>
            <p:nvPr/>
          </p:nvCxnSpPr>
          <p:spPr>
            <a:xfrm flipV="1">
              <a:off x="6010776" y="2497995"/>
              <a:ext cx="1540377" cy="296002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5410200" y="2570002"/>
              <a:ext cx="603086" cy="219434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グループ化 120"/>
          <p:cNvGrpSpPr/>
          <p:nvPr/>
        </p:nvGrpSpPr>
        <p:grpSpPr>
          <a:xfrm>
            <a:off x="7181850" y="2209962"/>
            <a:ext cx="734443" cy="288033"/>
            <a:chOff x="7194034" y="2209962"/>
            <a:chExt cx="734442" cy="288032"/>
          </a:xfrm>
        </p:grpSpPr>
        <p:cxnSp>
          <p:nvCxnSpPr>
            <p:cNvPr id="81" name="直線コネクタ 80"/>
            <p:cNvCxnSpPr>
              <a:endCxn id="107" idx="1"/>
            </p:cNvCxnSpPr>
            <p:nvPr/>
          </p:nvCxnSpPr>
          <p:spPr>
            <a:xfrm>
              <a:off x="7327384" y="2296971"/>
              <a:ext cx="601092" cy="201023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>
              <a:stCxn id="103" idx="1"/>
            </p:cNvCxnSpPr>
            <p:nvPr/>
          </p:nvCxnSpPr>
          <p:spPr>
            <a:xfrm flipH="1">
              <a:off x="7194034" y="2209962"/>
              <a:ext cx="734442" cy="220359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グループ化 121"/>
          <p:cNvGrpSpPr/>
          <p:nvPr/>
        </p:nvGrpSpPr>
        <p:grpSpPr>
          <a:xfrm>
            <a:off x="6915605" y="2280913"/>
            <a:ext cx="704400" cy="1760966"/>
            <a:chOff x="6923530" y="2280908"/>
            <a:chExt cx="704399" cy="1760966"/>
          </a:xfrm>
        </p:grpSpPr>
        <p:cxnSp>
          <p:nvCxnSpPr>
            <p:cNvPr id="79" name="直線コネクタ 78"/>
            <p:cNvCxnSpPr/>
            <p:nvPr/>
          </p:nvCxnSpPr>
          <p:spPr>
            <a:xfrm flipH="1">
              <a:off x="6923530" y="2429513"/>
              <a:ext cx="270501" cy="1035662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>
              <a:stCxn id="70" idx="0"/>
            </p:cNvCxnSpPr>
            <p:nvPr/>
          </p:nvCxnSpPr>
          <p:spPr>
            <a:xfrm flipV="1">
              <a:off x="7269594" y="2353980"/>
              <a:ext cx="0" cy="1687894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>
              <a:off x="7335267" y="2280908"/>
              <a:ext cx="292658" cy="1160823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>
              <a:endCxn id="70" idx="0"/>
            </p:cNvCxnSpPr>
            <p:nvPr/>
          </p:nvCxnSpPr>
          <p:spPr>
            <a:xfrm>
              <a:off x="6923533" y="3445897"/>
              <a:ext cx="346062" cy="595977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>
              <a:endCxn id="70" idx="0"/>
            </p:cNvCxnSpPr>
            <p:nvPr/>
          </p:nvCxnSpPr>
          <p:spPr>
            <a:xfrm flipH="1">
              <a:off x="7269594" y="3423978"/>
              <a:ext cx="358335" cy="617896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テキスト ボックス 91"/>
          <p:cNvSpPr txBox="1"/>
          <p:nvPr/>
        </p:nvSpPr>
        <p:spPr>
          <a:xfrm>
            <a:off x="5562600" y="1352553"/>
            <a:ext cx="926039" cy="59247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cs typeface="Times New Roman" pitchFamily="18" charset="0"/>
              </a:rPr>
              <a:t>Imaging</a:t>
            </a:r>
            <a:endParaRPr kumimoji="1" lang="en-US" altLang="ja-JP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kumimoji="1" lang="en-US" altLang="ja-JP" dirty="0" smtClean="0">
                <a:solidFill>
                  <a:srgbClr val="000000"/>
                </a:solidFill>
                <a:cs typeface="Times New Roman" pitchFamily="18" charset="0"/>
              </a:rPr>
              <a:t>Lens</a:t>
            </a:r>
            <a:endParaRPr kumimoji="1" lang="ja-JP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6535889" y="4113887"/>
            <a:ext cx="1447219" cy="34240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  <a:cs typeface="Times New Roman" pitchFamily="18" charset="0"/>
              </a:rPr>
              <a:t>Image sensor</a:t>
            </a:r>
            <a:endParaRPr kumimoji="1" lang="ja-JP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6604926" y="1210784"/>
            <a:ext cx="1342820" cy="59247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  <a:cs typeface="Times New Roman" pitchFamily="18" charset="0"/>
              </a:rPr>
              <a:t>Polarizing</a:t>
            </a:r>
          </a:p>
          <a:p>
            <a:pPr algn="ctr"/>
            <a:r>
              <a:rPr kumimoji="1" lang="en-US" altLang="ja-JP" dirty="0" err="1" smtClean="0">
                <a:solidFill>
                  <a:srgbClr val="000000"/>
                </a:solidFill>
                <a:cs typeface="Times New Roman" pitchFamily="18" charset="0"/>
              </a:rPr>
              <a:t>Beamsplitter</a:t>
            </a:r>
            <a:endParaRPr kumimoji="1" lang="ja-JP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7928477" y="1638017"/>
            <a:ext cx="1096361" cy="1435409"/>
            <a:chOff x="7541480" y="1638010"/>
            <a:chExt cx="1096360" cy="1435408"/>
          </a:xfrm>
        </p:grpSpPr>
        <p:sp>
          <p:nvSpPr>
            <p:cNvPr id="87" name="正方形/長方形 86"/>
            <p:cNvSpPr/>
            <p:nvPr/>
          </p:nvSpPr>
          <p:spPr>
            <a:xfrm rot="16200000">
              <a:off x="7793524" y="2317975"/>
              <a:ext cx="939515" cy="72008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00"/>
                </a:solidFill>
              </a:endParaRPr>
            </a:p>
          </p:txBody>
        </p:sp>
        <p:cxnSp>
          <p:nvCxnSpPr>
            <p:cNvPr id="88" name="直線コネクタ 87"/>
            <p:cNvCxnSpPr>
              <a:stCxn id="112" idx="1"/>
              <a:endCxn id="87" idx="0"/>
            </p:cNvCxnSpPr>
            <p:nvPr/>
          </p:nvCxnSpPr>
          <p:spPr>
            <a:xfrm>
              <a:off x="7541480" y="2353976"/>
              <a:ext cx="685797" cy="3"/>
            </a:xfrm>
            <a:prstGeom prst="line">
              <a:avLst/>
            </a:prstGeom>
            <a:ln w="1905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>
              <a:stCxn id="103" idx="1"/>
              <a:endCxn id="87" idx="0"/>
            </p:cNvCxnSpPr>
            <p:nvPr/>
          </p:nvCxnSpPr>
          <p:spPr>
            <a:xfrm>
              <a:off x="7541480" y="2209959"/>
              <a:ext cx="685797" cy="144020"/>
            </a:xfrm>
            <a:prstGeom prst="line">
              <a:avLst/>
            </a:prstGeom>
            <a:ln w="1905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>
              <a:stCxn id="107" idx="1"/>
              <a:endCxn id="87" idx="0"/>
            </p:cNvCxnSpPr>
            <p:nvPr/>
          </p:nvCxnSpPr>
          <p:spPr>
            <a:xfrm flipV="1">
              <a:off x="7541480" y="2353979"/>
              <a:ext cx="685797" cy="144012"/>
            </a:xfrm>
            <a:prstGeom prst="line">
              <a:avLst/>
            </a:prstGeom>
            <a:ln w="1905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テキスト ボックス 95"/>
            <p:cNvSpPr txBox="1"/>
            <p:nvPr/>
          </p:nvSpPr>
          <p:spPr>
            <a:xfrm rot="5400000">
              <a:off x="7750859" y="2186437"/>
              <a:ext cx="1435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  <a:cs typeface="Times New Roman" pitchFamily="18" charset="0"/>
                </a:rPr>
                <a:t>Virtual sensor</a:t>
              </a:r>
              <a:endParaRPr kumimoji="1" lang="ja-JP" altLang="en-US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97" name="テキスト ボックス 96"/>
          <p:cNvSpPr txBox="1"/>
          <p:nvPr/>
        </p:nvSpPr>
        <p:spPr>
          <a:xfrm>
            <a:off x="7691974" y="2857053"/>
            <a:ext cx="705948" cy="34240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00"/>
                </a:solidFill>
                <a:cs typeface="Times New Roman" pitchFamily="18" charset="0"/>
              </a:rPr>
              <a:t>LCoS</a:t>
            </a:r>
            <a:endParaRPr kumimoji="1" lang="ja-JP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98" name="グループ化 97"/>
          <p:cNvGrpSpPr/>
          <p:nvPr/>
        </p:nvGrpSpPr>
        <p:grpSpPr>
          <a:xfrm>
            <a:off x="7928477" y="1884225"/>
            <a:ext cx="72008" cy="939515"/>
            <a:chOff x="5642992" y="641636"/>
            <a:chExt cx="72008" cy="939515"/>
          </a:xfrm>
        </p:grpSpPr>
        <p:sp>
          <p:nvSpPr>
            <p:cNvPr id="99" name="正方形/長方形 98"/>
            <p:cNvSpPr/>
            <p:nvPr/>
          </p:nvSpPr>
          <p:spPr>
            <a:xfrm>
              <a:off x="5642992" y="641636"/>
              <a:ext cx="72008" cy="75418"/>
            </a:xfrm>
            <a:prstGeom prst="rect">
              <a:avLst/>
            </a:prstGeom>
            <a:solidFill>
              <a:srgbClr val="80808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5642992" y="713644"/>
              <a:ext cx="72008" cy="75418"/>
            </a:xfrm>
            <a:prstGeom prst="rect">
              <a:avLst/>
            </a:prstGeom>
            <a:solidFill>
              <a:srgbClr val="33333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5642992" y="785652"/>
              <a:ext cx="72008" cy="75418"/>
            </a:xfrm>
            <a:prstGeom prst="rect">
              <a:avLst/>
            </a:prstGeom>
            <a:solidFill>
              <a:srgbClr val="C0C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5642992" y="857660"/>
              <a:ext cx="72008" cy="75418"/>
            </a:xfrm>
            <a:prstGeom prst="rect">
              <a:avLst/>
            </a:prstGeom>
            <a:solidFill>
              <a:srgbClr val="80808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5642992" y="929668"/>
              <a:ext cx="72008" cy="75418"/>
            </a:xfrm>
            <a:prstGeom prst="rect">
              <a:avLst/>
            </a:prstGeom>
            <a:solidFill>
              <a:srgbClr val="F8F8F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5642992" y="1001676"/>
              <a:ext cx="72008" cy="75418"/>
            </a:xfrm>
            <a:prstGeom prst="rect">
              <a:avLst/>
            </a:prstGeom>
            <a:solidFill>
              <a:srgbClr val="C0C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5642992" y="1073684"/>
              <a:ext cx="72008" cy="75418"/>
            </a:xfrm>
            <a:prstGeom prst="rect">
              <a:avLst/>
            </a:prstGeom>
            <a:solidFill>
              <a:srgbClr val="33333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5642992" y="1145692"/>
              <a:ext cx="72008" cy="75418"/>
            </a:xfrm>
            <a:prstGeom prst="rect">
              <a:avLst/>
            </a:prstGeom>
            <a:solidFill>
              <a:srgbClr val="F8F8F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5642992" y="1217700"/>
              <a:ext cx="72008" cy="75418"/>
            </a:xfrm>
            <a:prstGeom prst="rect">
              <a:avLst/>
            </a:prstGeom>
            <a:solidFill>
              <a:srgbClr val="C0C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5642992" y="1289708"/>
              <a:ext cx="72008" cy="75418"/>
            </a:xfrm>
            <a:prstGeom prst="rect">
              <a:avLst/>
            </a:prstGeom>
            <a:solidFill>
              <a:srgbClr val="80808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5642992" y="1430314"/>
              <a:ext cx="72008" cy="75418"/>
            </a:xfrm>
            <a:prstGeom prst="rect">
              <a:avLst/>
            </a:prstGeom>
            <a:solidFill>
              <a:srgbClr val="C0C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5642992" y="1358306"/>
              <a:ext cx="72008" cy="75418"/>
            </a:xfrm>
            <a:prstGeom prst="rect">
              <a:avLst/>
            </a:prstGeom>
            <a:solidFill>
              <a:srgbClr val="F8F8F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5642992" y="1505732"/>
              <a:ext cx="72008" cy="75418"/>
            </a:xfrm>
            <a:prstGeom prst="rect">
              <a:avLst/>
            </a:prstGeom>
            <a:solidFill>
              <a:srgbClr val="33333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5642992" y="641637"/>
              <a:ext cx="72008" cy="9395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9" name="テキスト ボックス 118"/>
          <p:cNvSpPr txBox="1"/>
          <p:nvPr/>
        </p:nvSpPr>
        <p:spPr>
          <a:xfrm>
            <a:off x="8014356" y="3790955"/>
            <a:ext cx="925836" cy="34240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  <a:cs typeface="Times New Roman" pitchFamily="18" charset="0"/>
              </a:rPr>
              <a:t>Camera</a:t>
            </a:r>
            <a:endParaRPr kumimoji="1" lang="ja-JP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2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Diffuse Scene</a:t>
            </a:r>
            <a:endParaRPr kumimoji="1" lang="ja-JP" altLang="en-US" dirty="0"/>
          </a:p>
        </p:txBody>
      </p:sp>
      <p:pic>
        <p:nvPicPr>
          <p:cNvPr id="3" name="Picture 5" descr="C:\bandy\research12\mask\paper\sig2013\talk\card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80" y="971557"/>
            <a:ext cx="3047620" cy="16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bandy\research12\mask\paper\sig2013\talk\cards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45" y="3181558"/>
            <a:ext cx="3047620" cy="1676191"/>
          </a:xfrm>
          <a:prstGeom prst="rect">
            <a:avLst/>
          </a:prstGeom>
          <a:noFill/>
          <a:ln w="38100">
            <a:solidFill>
              <a:srgbClr val="00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bandy\research12\mask\paper\sig2013\talk\cards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80" y="3181559"/>
            <a:ext cx="3047620" cy="1676191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1331322" y="2659617"/>
            <a:ext cx="231468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Coded 2D Projection</a:t>
            </a:r>
            <a:endParaRPr kumimoji="1" lang="ja-JP" alt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300739" y="971557"/>
            <a:ext cx="3889828" cy="2045726"/>
            <a:chOff x="4300739" y="1123957"/>
            <a:chExt cx="3889828" cy="2045726"/>
          </a:xfrm>
        </p:grpSpPr>
        <p:pic>
          <p:nvPicPr>
            <p:cNvPr id="4" name="Picture 6" descr="C:\bandy\research12\mask\paper\sig2013\talk\cards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783" y="1123957"/>
              <a:ext cx="3047620" cy="1676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右矢印 6"/>
            <p:cNvSpPr/>
            <p:nvPr/>
          </p:nvSpPr>
          <p:spPr>
            <a:xfrm>
              <a:off x="4300739" y="1618885"/>
              <a:ext cx="576064" cy="648072"/>
            </a:xfrm>
            <a:prstGeom prst="rightArrow">
              <a:avLst/>
            </a:prstGeom>
            <a:solidFill>
              <a:srgbClr val="5887D4"/>
            </a:solidFill>
            <a:ln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029200" y="2800351"/>
              <a:ext cx="3161367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Reconstructed 4D </a:t>
              </a:r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Field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7543800" y="971550"/>
            <a:ext cx="609600" cy="34925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105780" y="2298491"/>
            <a:ext cx="609600" cy="349250"/>
          </a:xfrm>
          <a:prstGeom prst="rect">
            <a:avLst/>
          </a:prstGeom>
          <a:noFill/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7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17542E-6 L 0.22378 -4.1754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17542E-6 L -0.225 -4.1754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bandy\research12\mask\paper\sig2013\talk\cards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81559"/>
            <a:ext cx="3047620" cy="16761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Diffuse Scene</a:t>
            </a:r>
            <a:endParaRPr kumimoji="1" lang="ja-JP" altLang="en-US" dirty="0"/>
          </a:p>
        </p:txBody>
      </p:sp>
      <p:pic>
        <p:nvPicPr>
          <p:cNvPr id="3" name="Picture 5" descr="C:\bandy\research12\mask\paper\sig2013\talk\card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80" y="971557"/>
            <a:ext cx="3047620" cy="16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bandy\research12\mask\paper\sig2013\talk\cards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10" y="3181558"/>
            <a:ext cx="3047620" cy="16761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1331322" y="2659617"/>
            <a:ext cx="231468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Coded 2D Projection</a:t>
            </a:r>
            <a:endParaRPr kumimoji="1" lang="ja-JP" alt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300739" y="971557"/>
            <a:ext cx="3889828" cy="2045726"/>
            <a:chOff x="4300739" y="1123957"/>
            <a:chExt cx="3889828" cy="2045726"/>
          </a:xfrm>
        </p:grpSpPr>
        <p:pic>
          <p:nvPicPr>
            <p:cNvPr id="4" name="Picture 6" descr="C:\bandy\research12\mask\paper\sig2013\talk\cards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783" y="1123957"/>
              <a:ext cx="3047620" cy="1676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右矢印 6"/>
            <p:cNvSpPr/>
            <p:nvPr/>
          </p:nvSpPr>
          <p:spPr>
            <a:xfrm>
              <a:off x="4300739" y="1618885"/>
              <a:ext cx="576064" cy="648072"/>
            </a:xfrm>
            <a:prstGeom prst="rightArrow">
              <a:avLst/>
            </a:prstGeom>
            <a:solidFill>
              <a:srgbClr val="5887D4"/>
            </a:solidFill>
            <a:ln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029200" y="2800351"/>
              <a:ext cx="3161367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kumimoji="1" lang="en-US" altLang="ja-JP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Reconstructed 4D </a:t>
              </a:r>
              <a:r>
                <a:rPr kumimoji="1" lang="en-US" altLang="ja-JP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Light Field</a:t>
              </a:r>
              <a:endParaRPr kumimoji="1" lang="ja-JP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7543800" y="971550"/>
            <a:ext cx="609600" cy="34925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105780" y="2298491"/>
            <a:ext cx="609600" cy="349250"/>
          </a:xfrm>
          <a:prstGeom prst="rect">
            <a:avLst/>
          </a:prstGeom>
          <a:noFill/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83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3833832" y="4634227"/>
            <a:ext cx="1377713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1800" dirty="0">
                <a:solidFill>
                  <a:sysClr val="windowText" lastClr="000000"/>
                </a:solidFill>
              </a:rPr>
              <a:t>Rear </a:t>
            </a:r>
            <a:r>
              <a:rPr kumimoji="1" lang="en-US" altLang="ja-JP" sz="1800" dirty="0" smtClean="0">
                <a:solidFill>
                  <a:sysClr val="windowText" lastClr="000000"/>
                </a:solidFill>
              </a:rPr>
              <a:t>Focus</a:t>
            </a:r>
            <a:endParaRPr kumimoji="1" lang="ja-JP" alt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Refocus</a:t>
            </a:r>
            <a:endParaRPr kumimoji="1" lang="ja-JP" altLang="en-US" dirty="0"/>
          </a:p>
        </p:txBody>
      </p:sp>
      <p:pic>
        <p:nvPicPr>
          <p:cNvPr id="2057" name="Picture 9" descr="C:\bandy\research12\mask\paper\sig2013\talk\cards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13" y="846203"/>
            <a:ext cx="6878087" cy="37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bandy\research12\mask\paper\sig2013\talk\cards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13" y="846203"/>
            <a:ext cx="6878087" cy="37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791525" y="4640695"/>
            <a:ext cx="1416148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1800" dirty="0">
                <a:solidFill>
                  <a:sysClr val="windowText" lastClr="000000"/>
                </a:solidFill>
              </a:rPr>
              <a:t>Front </a:t>
            </a:r>
            <a:r>
              <a:rPr kumimoji="1" lang="en-US" altLang="ja-JP" sz="1800" dirty="0" smtClean="0">
                <a:solidFill>
                  <a:sysClr val="windowText" lastClr="000000"/>
                </a:solidFill>
              </a:rPr>
              <a:t>Focus</a:t>
            </a:r>
            <a:endParaRPr kumimoji="1" lang="ja-JP" altLang="en-US" sz="1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050"/>
            <a:ext cx="9184311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1452"/>
            <a:ext cx="2133600" cy="2417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24260"/>
            <a:ext cx="2133600" cy="2417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45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1" r="17956"/>
          <a:stretch/>
        </p:blipFill>
        <p:spPr bwMode="auto">
          <a:xfrm>
            <a:off x="165248" y="1276350"/>
            <a:ext cx="3949552" cy="28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82683" y="4171950"/>
            <a:ext cx="231468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Coded 2D Projection</a:t>
            </a:r>
            <a:endParaRPr kumimoji="1" lang="ja-JP" alt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00093" y="4171949"/>
            <a:ext cx="2802157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Reconstructed Light Field</a:t>
            </a:r>
          </a:p>
          <a:p>
            <a:pPr algn="ctr"/>
            <a:r>
              <a:rPr kumimoji="1" lang="en-US" altLang="ja-JP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5x5 </a:t>
            </a:r>
            <a:r>
              <a:rPr kumimoji="1" lang="en-US" altLang="ja-JP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viewpoints</a:t>
            </a:r>
            <a:endParaRPr kumimoji="1" lang="ja-JP" alt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右矢印 4"/>
          <p:cNvSpPr/>
          <p:nvPr/>
        </p:nvSpPr>
        <p:spPr>
          <a:xfrm>
            <a:off x="4300736" y="2431276"/>
            <a:ext cx="576064" cy="648073"/>
          </a:xfrm>
          <a:prstGeom prst="rightArrow">
            <a:avLst/>
          </a:prstGeom>
          <a:solidFill>
            <a:srgbClr val="5887D4"/>
          </a:solidFill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Glossy Scene with Refraction</a:t>
            </a:r>
            <a:endParaRPr kumimoji="1" lang="ja-JP" altLang="en-US" dirty="0"/>
          </a:p>
        </p:txBody>
      </p:sp>
      <p:pic>
        <p:nvPicPr>
          <p:cNvPr id="13" name="wigg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7088" t="2888" r="18330" b="2175"/>
          <a:stretch/>
        </p:blipFill>
        <p:spPr>
          <a:xfrm>
            <a:off x="5029200" y="1276350"/>
            <a:ext cx="3943945" cy="2821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7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Single Shot = Animations!</a:t>
            </a:r>
            <a:endParaRPr kumimoji="1" lang="ja-JP" altLang="en-US" dirty="0"/>
          </a:p>
        </p:txBody>
      </p:sp>
      <p:pic>
        <p:nvPicPr>
          <p:cNvPr id="3" name="Picture 2" descr="C:\bandy\research12\mask\paper\sig2013\talk\carous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" y="1809750"/>
            <a:ext cx="8997366" cy="24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ous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3075" t="-171" r="4761" b="8008"/>
          <a:stretch/>
        </p:blipFill>
        <p:spPr>
          <a:xfrm>
            <a:off x="-11545" y="-11538"/>
            <a:ext cx="9195301" cy="51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Depth of Field Evaluation</a:t>
            </a:r>
            <a:endParaRPr kumimoji="1"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7750"/>
            <a:ext cx="6019800" cy="348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/>
          <p:nvPr/>
        </p:nvSpPr>
        <p:spPr>
          <a:xfrm>
            <a:off x="1579728" y="3028950"/>
            <a:ext cx="1193043" cy="152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/>
          <p:nvPr/>
        </p:nvSpPr>
        <p:spPr>
          <a:xfrm>
            <a:off x="2819400" y="3028950"/>
            <a:ext cx="3581400" cy="152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29200" y="2571744"/>
            <a:ext cx="3700052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Still better than conventional</a:t>
            </a:r>
          </a:p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methods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02" y="2295518"/>
            <a:ext cx="2000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2286000" y="1504944"/>
            <a:ext cx="6630803" cy="1066800"/>
            <a:chOff x="2286000" y="1657350"/>
            <a:chExt cx="6630803" cy="106680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5029200" y="2016264"/>
              <a:ext cx="3887603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Effective resolution decreases</a:t>
              </a:r>
            </a:p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away from the focal plane</a:t>
              </a:r>
            </a:p>
          </p:txBody>
        </p:sp>
        <p:cxnSp>
          <p:nvCxnSpPr>
            <p:cNvPr id="3" name="直線矢印コネクタ 2"/>
            <p:cNvCxnSpPr/>
            <p:nvPr/>
          </p:nvCxnSpPr>
          <p:spPr>
            <a:xfrm>
              <a:off x="2286000" y="1657350"/>
              <a:ext cx="3461657" cy="2258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/>
          <p:cNvSpPr txBox="1"/>
          <p:nvPr/>
        </p:nvSpPr>
        <p:spPr>
          <a:xfrm>
            <a:off x="1981200" y="4629150"/>
            <a:ext cx="4108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Center view of the reconstructed light fields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57150"/>
            <a:ext cx="8610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Additional Applications – Compression</a:t>
            </a:r>
            <a:endParaRPr kumimoji="1" lang="ja-JP" altLang="en-US" dirty="0"/>
          </a:p>
        </p:txBody>
      </p:sp>
      <p:pic>
        <p:nvPicPr>
          <p:cNvPr id="3079" name="Picture 7" descr="C:\bandy\research12\mask\paper\sig2013\talk\lightfieldcompression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2" y="1936173"/>
            <a:ext cx="8831553" cy="2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332501" y="4076640"/>
            <a:ext cx="2551099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141313"/>
                </a:solidFill>
              </a:rPr>
              <a:t>4D Light Field Atoms</a:t>
            </a:r>
            <a:endParaRPr kumimoji="1" lang="ja-JP" altLang="en-US" sz="2000" dirty="0">
              <a:solidFill>
                <a:srgbClr val="141313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11866" y="4076640"/>
            <a:ext cx="1110901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141313"/>
                </a:solidFill>
              </a:rPr>
              <a:t>4D DCT</a:t>
            </a:r>
            <a:endParaRPr kumimoji="1" lang="ja-JP" altLang="en-US" sz="2000" dirty="0">
              <a:solidFill>
                <a:srgbClr val="141313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6900" y="1276350"/>
            <a:ext cx="7000827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00"/>
                </a:solidFill>
              </a:rPr>
              <a:t>Light field represented by    most significant coefficients only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38600" y="1276472"/>
            <a:ext cx="327308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</a:rPr>
              <a:t>5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3"/>
          <p:cNvSpPr txBox="1"/>
          <p:nvPr/>
        </p:nvSpPr>
        <p:spPr>
          <a:xfrm>
            <a:off x="7617077" y="4076640"/>
            <a:ext cx="1296499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141313"/>
                </a:solidFill>
              </a:rPr>
              <a:t>4D Atoms</a:t>
            </a:r>
            <a:endParaRPr kumimoji="1" lang="ja-JP" altLang="en-US" sz="2000" dirty="0">
              <a:solidFill>
                <a:srgbClr val="141313"/>
              </a:solidFill>
            </a:endParaRPr>
          </a:p>
        </p:txBody>
      </p:sp>
      <p:sp>
        <p:nvSpPr>
          <p:cNvPr id="17" name="テキスト ボックス 10"/>
          <p:cNvSpPr txBox="1"/>
          <p:nvPr/>
        </p:nvSpPr>
        <p:spPr>
          <a:xfrm>
            <a:off x="6267130" y="4076640"/>
            <a:ext cx="1110901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141313"/>
                </a:solidFill>
              </a:rPr>
              <a:t>4D DCT</a:t>
            </a:r>
            <a:endParaRPr kumimoji="1" lang="ja-JP" altLang="en-US" sz="2000" dirty="0">
              <a:solidFill>
                <a:srgbClr val="14131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3714" y="2941987"/>
            <a:ext cx="2938648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>
            <a:glow rad="63500">
              <a:schemeClr val="accent4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57150"/>
            <a:ext cx="8610600" cy="8572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Additional Applications – </a:t>
            </a:r>
            <a:r>
              <a:rPr kumimoji="1" lang="en-US" altLang="ja-JP" dirty="0" err="1" smtClean="0"/>
              <a:t>Denoising</a:t>
            </a:r>
            <a:endParaRPr kumimoji="1" lang="ja-JP" altLang="en-US" dirty="0"/>
          </a:p>
        </p:txBody>
      </p:sp>
      <p:pic>
        <p:nvPicPr>
          <p:cNvPr id="8" name="Picture 7" descr="denois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591"/>
            <a:ext cx="9144000" cy="36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2400" dirty="0" smtClean="0">
                <a:solidFill>
                  <a:srgbClr val="000000"/>
                </a:solidFill>
              </a:rPr>
              <a:t>Compressive light </a:t>
            </a:r>
            <a:r>
              <a:rPr lang="en-US" altLang="ja-JP" sz="2400" dirty="0">
                <a:solidFill>
                  <a:srgbClr val="000000"/>
                </a:solidFill>
              </a:rPr>
              <a:t>f</a:t>
            </a:r>
            <a:r>
              <a:rPr lang="en-US" altLang="ja-JP" sz="2400" dirty="0" smtClean="0">
                <a:solidFill>
                  <a:srgbClr val="000000"/>
                </a:solidFill>
              </a:rPr>
              <a:t>ield </a:t>
            </a:r>
            <a:r>
              <a:rPr lang="en-US" altLang="ja-JP" sz="2400" dirty="0">
                <a:solidFill>
                  <a:srgbClr val="000000"/>
                </a:solidFill>
              </a:rPr>
              <a:t>p</a:t>
            </a:r>
            <a:r>
              <a:rPr lang="en-US" altLang="ja-JP" sz="2400" dirty="0" smtClean="0">
                <a:solidFill>
                  <a:srgbClr val="000000"/>
                </a:solidFill>
              </a:rPr>
              <a:t>hotography</a:t>
            </a:r>
          </a:p>
          <a:p>
            <a:pPr lvl="1">
              <a:lnSpc>
                <a:spcPct val="100000"/>
              </a:lnSpc>
            </a:pPr>
            <a:r>
              <a:rPr lang="en-US" altLang="ja-JP" sz="2000" dirty="0" smtClean="0">
                <a:solidFill>
                  <a:srgbClr val="000000"/>
                </a:solidFill>
              </a:rPr>
              <a:t>Recovers multiple (5x5) views from a single coded image</a:t>
            </a:r>
          </a:p>
          <a:p>
            <a:pPr lvl="1">
              <a:lnSpc>
                <a:spcPct val="100000"/>
              </a:lnSpc>
            </a:pPr>
            <a:r>
              <a:rPr lang="en-US" altLang="ja-JP" sz="2000" dirty="0" smtClean="0">
                <a:solidFill>
                  <a:srgbClr val="000000"/>
                </a:solidFill>
              </a:rPr>
              <a:t>Higher spatial resolution than previously possible</a:t>
            </a:r>
          </a:p>
          <a:p>
            <a:pPr>
              <a:lnSpc>
                <a:spcPct val="100000"/>
              </a:lnSpc>
            </a:pPr>
            <a:endParaRPr lang="en-US" altLang="ja-JP" sz="4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ja-JP" sz="2400" dirty="0" smtClean="0">
                <a:solidFill>
                  <a:srgbClr val="000000"/>
                </a:solidFill>
              </a:rPr>
              <a:t>Three key components to leverage light field redundancy</a:t>
            </a:r>
          </a:p>
          <a:p>
            <a:pPr lvl="1">
              <a:lnSpc>
                <a:spcPct val="100000"/>
              </a:lnSpc>
            </a:pPr>
            <a:r>
              <a:rPr lang="en-US" altLang="ja-JP" sz="2000" dirty="0" smtClean="0">
                <a:solidFill>
                  <a:srgbClr val="000000"/>
                </a:solidFill>
              </a:rPr>
              <a:t>Light field atoms, mask coding, and compressive reconstruction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51962" y="3409950"/>
            <a:ext cx="5729568" cy="1600200"/>
            <a:chOff x="1347162" y="3257550"/>
            <a:chExt cx="5891838" cy="1645520"/>
          </a:xfrm>
        </p:grpSpPr>
        <p:pic>
          <p:nvPicPr>
            <p:cNvPr id="5" name="Picture 4" descr="C:\bandy\research12\mask\paper\sig2013\talk\dictionar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44121" y="3522793"/>
              <a:ext cx="1645520" cy="1115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:\bandy\research12\mask\paper\sig2013\talk\camer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166" y="3308756"/>
              <a:ext cx="1319834" cy="156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右矢印 9"/>
            <p:cNvSpPr/>
            <p:nvPr/>
          </p:nvSpPr>
          <p:spPr>
            <a:xfrm rot="5400000">
              <a:off x="1678799" y="3594398"/>
              <a:ext cx="345848" cy="491054"/>
            </a:xfrm>
            <a:prstGeom prst="rightArrow">
              <a:avLst/>
            </a:prstGeom>
            <a:solidFill>
              <a:srgbClr val="5887D4"/>
            </a:solidFill>
            <a:ln>
              <a:solidFill>
                <a:srgbClr val="14131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Picture 18" descr="C:\bandy\research12\mask\Siggraph_Fast_Forward\lightfiel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162" y="4126768"/>
              <a:ext cx="1009125" cy="736389"/>
            </a:xfrm>
            <a:prstGeom prst="rect">
              <a:avLst/>
            </a:prstGeom>
            <a:noFill/>
            <a:ln w="9525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9" descr="C:\bandy\research12\mask\Siggraph_Fast_Forward\optimized_adjust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63" y="3374328"/>
              <a:ext cx="233110" cy="16906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C:\Users\bandy\AppData\Local\Microsoft\Windows\Temporary Internet Files\Content.IE5\FYLEZIHU\MC900431564[1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521" y="3566132"/>
              <a:ext cx="523539" cy="527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十字形 13"/>
            <p:cNvSpPr/>
            <p:nvPr/>
          </p:nvSpPr>
          <p:spPr>
            <a:xfrm>
              <a:off x="5184459" y="3871713"/>
              <a:ext cx="429903" cy="417190"/>
            </a:xfrm>
            <a:prstGeom prst="plus">
              <a:avLst>
                <a:gd name="adj" fmla="val 40442"/>
              </a:avLst>
            </a:prstGeom>
            <a:solidFill>
              <a:srgbClr val="5887D4"/>
            </a:solidFill>
            <a:ln>
              <a:solidFill>
                <a:schemeClr val="bg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十字形 14"/>
            <p:cNvSpPr/>
            <p:nvPr/>
          </p:nvSpPr>
          <p:spPr>
            <a:xfrm>
              <a:off x="2871162" y="3882453"/>
              <a:ext cx="429903" cy="417190"/>
            </a:xfrm>
            <a:prstGeom prst="plus">
              <a:avLst>
                <a:gd name="adj" fmla="val 40442"/>
              </a:avLst>
            </a:prstGeom>
            <a:solidFill>
              <a:srgbClr val="5887D4"/>
            </a:solidFill>
            <a:ln>
              <a:solidFill>
                <a:schemeClr val="bg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10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グループ化 41"/>
          <p:cNvGrpSpPr/>
          <p:nvPr/>
        </p:nvGrpSpPr>
        <p:grpSpPr>
          <a:xfrm>
            <a:off x="152400" y="2495550"/>
            <a:ext cx="8839200" cy="2514600"/>
            <a:chOff x="152400" y="2495550"/>
            <a:chExt cx="8839200" cy="2514600"/>
          </a:xfrm>
        </p:grpSpPr>
        <p:sp>
          <p:nvSpPr>
            <p:cNvPr id="37" name="角丸四角形 36"/>
            <p:cNvSpPr/>
            <p:nvPr/>
          </p:nvSpPr>
          <p:spPr>
            <a:xfrm>
              <a:off x="152400" y="2495550"/>
              <a:ext cx="8839200" cy="2514600"/>
            </a:xfrm>
            <a:prstGeom prst="roundRect">
              <a:avLst>
                <a:gd name="adj" fmla="val 184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209070" y="2527449"/>
              <a:ext cx="84777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dirty="0" smtClean="0">
                  <a:solidFill>
                    <a:srgbClr val="000000"/>
                  </a:solidFill>
                </a:rPr>
                <a:t>Code </a:t>
              </a:r>
              <a:r>
                <a:rPr lang="en-US" altLang="ja-JP" sz="2000" dirty="0">
                  <a:solidFill>
                    <a:srgbClr val="000000"/>
                  </a:solidFill>
                </a:rPr>
                <a:t>&amp; datasets 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>will be available at:</a:t>
              </a:r>
              <a:endParaRPr lang="en-US" altLang="ja-JP" sz="2000" dirty="0">
                <a:solidFill>
                  <a:srgbClr val="000000"/>
                </a:solidFill>
              </a:endParaRPr>
            </a:p>
            <a:p>
              <a:r>
                <a:rPr lang="en-US" altLang="ja-JP" sz="2000" b="1" dirty="0">
                  <a:solidFill>
                    <a:srgbClr val="FF0000"/>
                  </a:solidFill>
                </a:rPr>
                <a:t>cameraculture.media.mit.edu/</a:t>
              </a:r>
              <a:r>
                <a:rPr lang="en-US" altLang="ja-JP" sz="2000" b="1" dirty="0" err="1">
                  <a:solidFill>
                    <a:srgbClr val="FF0000"/>
                  </a:solidFill>
                </a:rPr>
                <a:t>CompressiveLightfieldPhotography</a:t>
              </a:r>
              <a:endParaRPr lang="en-US" altLang="ja-JP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右矢印 38"/>
            <p:cNvSpPr/>
            <p:nvPr/>
          </p:nvSpPr>
          <p:spPr>
            <a:xfrm>
              <a:off x="5638800" y="3813365"/>
              <a:ext cx="576064" cy="648072"/>
            </a:xfrm>
            <a:prstGeom prst="rightArrow">
              <a:avLst/>
            </a:prstGeom>
            <a:solidFill>
              <a:srgbClr val="5887D4"/>
            </a:solidFill>
            <a:ln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8" name="teas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6553"/>
          <a:stretch/>
        </p:blipFill>
        <p:spPr>
          <a:xfrm>
            <a:off x="6491772" y="3333750"/>
            <a:ext cx="2304896" cy="1519153"/>
          </a:xfrm>
          <a:prstGeom prst="rect">
            <a:avLst/>
          </a:prstGeom>
        </p:spPr>
      </p:pic>
      <p:sp>
        <p:nvSpPr>
          <p:cNvPr id="43" name="角丸四角形 42"/>
          <p:cNvSpPr/>
          <p:nvPr/>
        </p:nvSpPr>
        <p:spPr>
          <a:xfrm>
            <a:off x="2220433" y="133349"/>
            <a:ext cx="4193955" cy="88916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163033" y="133350"/>
            <a:ext cx="3767617" cy="2286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85801" y="2060651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00"/>
                </a:solidFill>
              </a:rPr>
              <a:t>Future implementation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754975" y="209550"/>
            <a:ext cx="234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buFont typeface="Arial" pitchFamily="34" charset="0"/>
              <a:buChar char="•"/>
            </a:pPr>
            <a:r>
              <a:rPr kumimoji="1" lang="en-US" altLang="ja-JP" sz="1800" dirty="0" smtClean="0">
                <a:solidFill>
                  <a:srgbClr val="000000"/>
                </a:solidFill>
              </a:rPr>
              <a:t>Faster computation</a:t>
            </a:r>
          </a:p>
          <a:p>
            <a:pPr marL="144000" indent="-180000">
              <a:buFont typeface="Arial" pitchFamily="34" charset="0"/>
              <a:buChar char="•"/>
            </a:pPr>
            <a:r>
              <a:rPr kumimoji="1" lang="en-US" altLang="ja-JP" sz="1800" dirty="0" smtClean="0">
                <a:solidFill>
                  <a:srgbClr val="000000"/>
                </a:solidFill>
              </a:rPr>
              <a:t>Higher resolution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14373" y="133350"/>
            <a:ext cx="4977227" cy="2286001"/>
            <a:chOff x="4014373" y="133350"/>
            <a:chExt cx="4977227" cy="2286001"/>
          </a:xfrm>
        </p:grpSpPr>
        <p:sp>
          <p:nvSpPr>
            <p:cNvPr id="44" name="角丸四角形 43"/>
            <p:cNvSpPr/>
            <p:nvPr/>
          </p:nvSpPr>
          <p:spPr>
            <a:xfrm>
              <a:off x="4014373" y="1085851"/>
              <a:ext cx="3834228" cy="13335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6491772" y="133350"/>
              <a:ext cx="2499828" cy="2286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970110" y="189865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err="1" smtClean="0">
                  <a:solidFill>
                    <a:srgbClr val="000000"/>
                  </a:solidFill>
                </a:rPr>
                <a:t>Kshitij</a:t>
              </a:r>
              <a:r>
                <a:rPr kumimoji="1" lang="en-US" altLang="ja-JP" sz="1800" dirty="0" smtClean="0">
                  <a:solidFill>
                    <a:srgbClr val="000000"/>
                  </a:solidFill>
                </a:rPr>
                <a:t> </a:t>
              </a:r>
              <a:r>
                <a:rPr kumimoji="1" lang="en-US" altLang="ja-JP" sz="1800" dirty="0" err="1" smtClean="0">
                  <a:solidFill>
                    <a:srgbClr val="000000"/>
                  </a:solidFill>
                </a:rPr>
                <a:t>Marwah</a:t>
              </a:r>
              <a:endParaRPr kumimoji="1" lang="ja-JP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221957" y="1164087"/>
              <a:ext cx="26360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44000" indent="-180000">
                <a:buFont typeface="Arial" pitchFamily="34" charset="0"/>
                <a:buChar char="•"/>
              </a:pPr>
              <a:r>
                <a:rPr kumimoji="1" lang="en-US" altLang="ja-JP" sz="1800" dirty="0" smtClean="0">
                  <a:solidFill>
                    <a:srgbClr val="000000"/>
                  </a:solidFill>
                </a:rPr>
                <a:t>Ashok </a:t>
              </a:r>
              <a:r>
                <a:rPr kumimoji="1" lang="en-US" altLang="ja-JP" sz="1800" dirty="0" err="1" smtClean="0">
                  <a:solidFill>
                    <a:srgbClr val="000000"/>
                  </a:solidFill>
                </a:rPr>
                <a:t>Veeraraghavan</a:t>
              </a:r>
              <a:endParaRPr kumimoji="1" lang="en-US" altLang="ja-JP" sz="1800" dirty="0" smtClean="0">
                <a:solidFill>
                  <a:srgbClr val="000000"/>
                </a:solidFill>
              </a:endParaRPr>
            </a:p>
            <a:p>
              <a:pPr marL="144000" indent="-180000">
                <a:buFont typeface="Arial" pitchFamily="34" charset="0"/>
                <a:buChar char="•"/>
              </a:pPr>
              <a:r>
                <a:rPr kumimoji="1" lang="en-US" altLang="ja-JP" sz="1800" dirty="0" err="1" smtClean="0">
                  <a:solidFill>
                    <a:srgbClr val="000000"/>
                  </a:solidFill>
                </a:rPr>
                <a:t>Kaushik</a:t>
              </a:r>
              <a:r>
                <a:rPr kumimoji="1" lang="en-US" altLang="ja-JP" sz="1800" dirty="0" smtClean="0">
                  <a:solidFill>
                    <a:srgbClr val="000000"/>
                  </a:solidFill>
                </a:rPr>
                <a:t> </a:t>
              </a:r>
              <a:r>
                <a:rPr kumimoji="1" lang="en-US" altLang="ja-JP" sz="1800" dirty="0" err="1" smtClean="0">
                  <a:solidFill>
                    <a:srgbClr val="000000"/>
                  </a:solidFill>
                </a:rPr>
                <a:t>Mitra</a:t>
              </a:r>
              <a:endParaRPr kumimoji="1" lang="en-US" altLang="ja-JP" sz="1800" dirty="0" smtClean="0">
                <a:solidFill>
                  <a:srgbClr val="000000"/>
                </a:solidFill>
              </a:endParaRPr>
            </a:p>
            <a:p>
              <a:pPr marL="144000" indent="-180000">
                <a:buFont typeface="Arial" pitchFamily="34" charset="0"/>
                <a:buChar char="•"/>
              </a:pPr>
              <a:r>
                <a:rPr kumimoji="1" lang="en-US" altLang="ja-JP" sz="1800" dirty="0" err="1">
                  <a:solidFill>
                    <a:srgbClr val="000000"/>
                  </a:solidFill>
                </a:rPr>
                <a:t>Micha</a:t>
              </a:r>
              <a:r>
                <a:rPr kumimoji="1" lang="en-US" altLang="ja-JP" sz="1800" dirty="0">
                  <a:solidFill>
                    <a:srgbClr val="000000"/>
                  </a:solidFill>
                </a:rPr>
                <a:t> </a:t>
              </a:r>
              <a:r>
                <a:rPr kumimoji="1" lang="en-US" altLang="ja-JP" sz="1800" dirty="0" err="1" smtClean="0">
                  <a:solidFill>
                    <a:srgbClr val="000000"/>
                  </a:solidFill>
                </a:rPr>
                <a:t>Feigin</a:t>
              </a:r>
              <a:endParaRPr kumimoji="1" lang="en-US" altLang="ja-JP" sz="1800" dirty="0" smtClean="0">
                <a:solidFill>
                  <a:srgbClr val="000000"/>
                </a:solidFill>
              </a:endParaRPr>
            </a:p>
            <a:p>
              <a:pPr marL="144000" indent="-180000">
                <a:buFont typeface="Arial" pitchFamily="34" charset="0"/>
                <a:buChar char="•"/>
              </a:pPr>
              <a:r>
                <a:rPr kumimoji="1" lang="en-US" altLang="ja-JP" sz="1800" dirty="0" smtClean="0">
                  <a:solidFill>
                    <a:srgbClr val="000000"/>
                  </a:solidFill>
                </a:rPr>
                <a:t>NSF &amp; DARPA</a:t>
              </a:r>
              <a:endParaRPr kumimoji="1" lang="ja-JP" alt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5986" y="438150"/>
              <a:ext cx="1448414" cy="144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focii_cro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962" y="242888"/>
            <a:ext cx="3236990" cy="1820807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533400" y="3486150"/>
            <a:ext cx="4572000" cy="1276905"/>
            <a:chOff x="1347162" y="3257550"/>
            <a:chExt cx="5891838" cy="1645520"/>
          </a:xfrm>
        </p:grpSpPr>
        <p:pic>
          <p:nvPicPr>
            <p:cNvPr id="55" name="Picture 54" descr="C:\bandy\research12\mask\paper\sig2013\talk\dictionary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44121" y="3522793"/>
              <a:ext cx="1645520" cy="1115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7" descr="C:\bandy\research12\mask\paper\sig2013\talk\camer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166" y="3308756"/>
              <a:ext cx="1319834" cy="156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右矢印 9"/>
            <p:cNvSpPr/>
            <p:nvPr/>
          </p:nvSpPr>
          <p:spPr>
            <a:xfrm rot="5400000">
              <a:off x="1678799" y="3594398"/>
              <a:ext cx="345848" cy="491054"/>
            </a:xfrm>
            <a:prstGeom prst="rightArrow">
              <a:avLst/>
            </a:prstGeom>
            <a:solidFill>
              <a:srgbClr val="5887D4"/>
            </a:solidFill>
            <a:ln>
              <a:solidFill>
                <a:srgbClr val="14131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8" name="Picture 18" descr="C:\bandy\research12\mask\Siggraph_Fast_Forward\lightfield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162" y="4126768"/>
              <a:ext cx="1009125" cy="736389"/>
            </a:xfrm>
            <a:prstGeom prst="rect">
              <a:avLst/>
            </a:prstGeom>
            <a:noFill/>
            <a:ln w="9525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9" descr="C:\bandy\research12\mask\Siggraph_Fast_Forward\optimized_adjusted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63" y="3374328"/>
              <a:ext cx="233110" cy="16906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" descr="C:\Users\bandy\AppData\Local\Microsoft\Windows\Temporary Internet Files\Content.IE5\FYLEZIHU\MC900431564[1]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521" y="3566132"/>
              <a:ext cx="523539" cy="527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十字形 13"/>
            <p:cNvSpPr/>
            <p:nvPr/>
          </p:nvSpPr>
          <p:spPr>
            <a:xfrm>
              <a:off x="5184459" y="3871713"/>
              <a:ext cx="429903" cy="417190"/>
            </a:xfrm>
            <a:prstGeom prst="plus">
              <a:avLst>
                <a:gd name="adj" fmla="val 40442"/>
              </a:avLst>
            </a:prstGeom>
            <a:solidFill>
              <a:srgbClr val="5887D4"/>
            </a:solidFill>
            <a:ln>
              <a:solidFill>
                <a:schemeClr val="bg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十字形 14"/>
            <p:cNvSpPr/>
            <p:nvPr/>
          </p:nvSpPr>
          <p:spPr>
            <a:xfrm>
              <a:off x="2871162" y="3882453"/>
              <a:ext cx="429903" cy="417190"/>
            </a:xfrm>
            <a:prstGeom prst="plus">
              <a:avLst>
                <a:gd name="adj" fmla="val 40442"/>
              </a:avLst>
            </a:prstGeom>
            <a:solidFill>
              <a:srgbClr val="5887D4"/>
            </a:solidFill>
            <a:ln>
              <a:solidFill>
                <a:schemeClr val="bg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93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6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0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Distinguishability &amp; Its Optimization</a:t>
            </a:r>
            <a:endParaRPr kumimoji="1" lang="ja-JP" alt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25"/>
          <a:stretch/>
        </p:blipFill>
        <p:spPr bwMode="auto">
          <a:xfrm>
            <a:off x="848013" y="847410"/>
            <a:ext cx="349300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3" r="62940"/>
          <a:stretch/>
        </p:blipFill>
        <p:spPr bwMode="auto">
          <a:xfrm>
            <a:off x="2427843" y="828457"/>
            <a:ext cx="454911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29283" y="88243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000000"/>
                </a:solidFill>
              </a:rPr>
              <a:t>=</a:t>
            </a:r>
            <a:endParaRPr kumimoji="1" lang="ja-JP" altLang="en-US" sz="3600" dirty="0">
              <a:solidFill>
                <a:srgbClr val="000000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5" r="11831"/>
          <a:stretch/>
        </p:blipFill>
        <p:spPr bwMode="auto">
          <a:xfrm>
            <a:off x="5317115" y="842966"/>
            <a:ext cx="560218" cy="75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/>
          <a:stretch/>
        </p:blipFill>
        <p:spPr bwMode="auto">
          <a:xfrm>
            <a:off x="7374838" y="819150"/>
            <a:ext cx="483695" cy="7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5063311" y="1495012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Dictionary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68083" y="1495012"/>
            <a:ext cx="1766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</a:rPr>
              <a:t>C</a:t>
            </a:r>
            <a:r>
              <a:rPr kumimoji="1" lang="en-US" altLang="ja-JP" dirty="0" smtClean="0">
                <a:solidFill>
                  <a:srgbClr val="000000"/>
                </a:solidFill>
              </a:rPr>
              <a:t>oefficient vector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1510283" y="1495012"/>
            <a:ext cx="2305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Mask-coded projection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98570" y="1495012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Image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56" name="グループ化 55"/>
          <p:cNvGrpSpPr/>
          <p:nvPr/>
        </p:nvGrpSpPr>
        <p:grpSpPr>
          <a:xfrm>
            <a:off x="838200" y="3181350"/>
            <a:ext cx="3154602" cy="1763831"/>
            <a:chOff x="838200" y="3181350"/>
            <a:chExt cx="3154602" cy="1763831"/>
          </a:xfrm>
        </p:grpSpPr>
        <p:pic>
          <p:nvPicPr>
            <p:cNvPr id="58" name="Picture 7" descr="C:\bandy\research12\mask\paper\sig2013\talk\camer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81350"/>
              <a:ext cx="1488466" cy="1763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3667125"/>
              <a:ext cx="8001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29"/>
            <p:cNvSpPr txBox="1"/>
            <p:nvPr/>
          </p:nvSpPr>
          <p:spPr>
            <a:xfrm>
              <a:off x="2827098" y="4506389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μ = 0.3793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3007768" y="3319898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MURA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4038600" y="3317594"/>
            <a:ext cx="1600200" cy="1589291"/>
            <a:chOff x="4038600" y="3317594"/>
            <a:chExt cx="1600200" cy="1589291"/>
          </a:xfrm>
        </p:grpSpPr>
        <p:sp>
          <p:nvSpPr>
            <p:cNvPr id="66" name="TextBox 31"/>
            <p:cNvSpPr txBox="1"/>
            <p:nvPr/>
          </p:nvSpPr>
          <p:spPr>
            <a:xfrm>
              <a:off x="4473096" y="4510459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μ = 0.3790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194" y="3668058"/>
              <a:ext cx="822399" cy="808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テキスト ボックス 70"/>
            <p:cNvSpPr txBox="1"/>
            <p:nvPr/>
          </p:nvSpPr>
          <p:spPr>
            <a:xfrm>
              <a:off x="4593020" y="3317594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Random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038600" y="444522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0000FF"/>
                  </a:solidFill>
                </a:rPr>
                <a:t>&gt;</a:t>
              </a:r>
              <a:endParaRPr kumimoji="1" lang="ja-JP" altLang="en-US" sz="2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5689758" y="3317594"/>
            <a:ext cx="1549242" cy="1586661"/>
            <a:chOff x="5689758" y="3317594"/>
            <a:chExt cx="1549242" cy="1586661"/>
          </a:xfrm>
        </p:grpSpPr>
        <p:sp>
          <p:nvSpPr>
            <p:cNvPr id="67" name="TextBox 32"/>
            <p:cNvSpPr txBox="1"/>
            <p:nvPr/>
          </p:nvSpPr>
          <p:spPr>
            <a:xfrm>
              <a:off x="6073296" y="4510459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μ = 0.3768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485" y="3657519"/>
              <a:ext cx="80962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テキスト ボックス 71"/>
            <p:cNvSpPr txBox="1"/>
            <p:nvPr/>
          </p:nvSpPr>
          <p:spPr>
            <a:xfrm>
              <a:off x="6108300" y="3317594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Optimized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5689758" y="444259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0000FF"/>
                  </a:solidFill>
                </a:rPr>
                <a:t>&gt;</a:t>
              </a:r>
              <a:endParaRPr kumimoji="1" lang="ja-JP" altLang="en-US" sz="2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747053" y="1885951"/>
            <a:ext cx="7965443" cy="1118431"/>
            <a:chOff x="747053" y="1885951"/>
            <a:chExt cx="7965443" cy="111843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373457"/>
              <a:ext cx="2743200" cy="44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テキスト ボックス 47"/>
            <p:cNvSpPr txBox="1"/>
            <p:nvPr/>
          </p:nvSpPr>
          <p:spPr>
            <a:xfrm>
              <a:off x="747053" y="2419607"/>
              <a:ext cx="18149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Mutual coherence</a:t>
              </a:r>
            </a:p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(lower, the better)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9" name="右中かっこ 48"/>
            <p:cNvSpPr/>
            <p:nvPr/>
          </p:nvSpPr>
          <p:spPr>
            <a:xfrm rot="5400000">
              <a:off x="4033320" y="280473"/>
              <a:ext cx="381001" cy="3591957"/>
            </a:xfrm>
            <a:prstGeom prst="rightBrace">
              <a:avLst>
                <a:gd name="adj1" fmla="val 39000"/>
                <a:gd name="adj2" fmla="val 9155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27" y="2436290"/>
              <a:ext cx="267843" cy="29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3" r="62940"/>
            <a:stretch/>
          </p:blipFill>
          <p:spPr bwMode="auto">
            <a:xfrm>
              <a:off x="8032530" y="2345362"/>
              <a:ext cx="294832" cy="488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5" r="11831"/>
            <a:stretch/>
          </p:blipFill>
          <p:spPr bwMode="auto">
            <a:xfrm>
              <a:off x="8347840" y="2353660"/>
              <a:ext cx="364656" cy="488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テキスト ボックス 56"/>
            <p:cNvSpPr txBox="1"/>
            <p:nvPr/>
          </p:nvSpPr>
          <p:spPr>
            <a:xfrm>
              <a:off x="6072350" y="2416720"/>
              <a:ext cx="2024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= </a:t>
              </a:r>
              <a:r>
                <a:rPr kumimoji="1" lang="en-US" altLang="ja-JP" dirty="0" err="1" smtClean="0">
                  <a:solidFill>
                    <a:srgbClr val="000000"/>
                  </a:solidFill>
                </a:rPr>
                <a:t>column_normalize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5383602" y="2385190"/>
              <a:ext cx="255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0000"/>
                  </a:solidFill>
                </a:rPr>
                <a:t>,</a:t>
              </a:r>
              <a:endParaRPr kumimoji="1" lang="ja-JP" alt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7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20" name="Picture 19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pic>
        <p:nvPicPr>
          <p:cNvPr id="2" name="Picture 1" descr="DragonDapp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-32416"/>
            <a:ext cx="6709639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  <a:effectLst/>
              </a:rPr>
              <a:t>Proposed Technology: </a:t>
            </a:r>
            <a:r>
              <a:rPr lang="en-US" sz="2000" dirty="0" smtClean="0">
                <a:solidFill>
                  <a:schemeClr val="accent4"/>
                </a:solidFill>
                <a:effectLst/>
              </a:rPr>
              <a:t>Mask-Coded </a:t>
            </a:r>
            <a:r>
              <a:rPr lang="en-US" sz="2000" dirty="0">
                <a:solidFill>
                  <a:schemeClr val="accent4"/>
                </a:solidFill>
                <a:effectLst/>
              </a:rPr>
              <a:t>Light Field Projection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3238440"/>
            <a:ext cx="2980303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Coded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Attenuation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ffectLst>
                  <a:glow rad="101600">
                    <a:schemeClr val="accent4">
                      <a:alpha val="75000"/>
                    </a:schemeClr>
                  </a:glow>
                </a:effectLst>
              </a:rPr>
              <a:t>Mask</a:t>
            </a:r>
            <a:endParaRPr lang="en-US" dirty="0">
              <a:solidFill>
                <a:srgbClr val="000000"/>
              </a:solidFill>
              <a:effectLst>
                <a:glow rad="101600">
                  <a:schemeClr val="accent4">
                    <a:alpha val="75000"/>
                  </a:schemeClr>
                </a:glo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81545" y="3615460"/>
            <a:ext cx="1355435" cy="1152813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06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 animBg="1"/>
      <p:bldP spid="23" grpId="1" animBg="1"/>
      <p:bldP spid="23" grpId="2" animBg="1"/>
      <p:bldP spid="23" grpId="3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Learning</a:t>
            </a:r>
            <a:endParaRPr lang="en-US" dirty="0"/>
          </a:p>
        </p:txBody>
      </p:sp>
      <p:pic>
        <p:nvPicPr>
          <p:cNvPr id="4" name="Picture 3" descr="Supplement_TrainingSetsR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0419"/>
            <a:ext cx="9144000" cy="2104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1660" y="1047750"/>
            <a:ext cx="6624856" cy="1299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chemeClr val="bg2"/>
                </a:solidFill>
              </a:rPr>
              <a:t>1. Capture Light Field Training Set 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chemeClr val="bg2"/>
                </a:solidFill>
              </a:rPr>
              <a:t>2. Select 1,000,000 random 4D patches</a:t>
            </a:r>
            <a:br>
              <a:rPr lang="en-US" sz="2200" dirty="0" smtClean="0">
                <a:solidFill>
                  <a:schemeClr val="bg2"/>
                </a:solidFill>
              </a:rPr>
            </a:br>
            <a:r>
              <a:rPr lang="en-US" sz="2200" dirty="0" smtClean="0">
                <a:solidFill>
                  <a:schemeClr val="bg2"/>
                </a:solidFill>
              </a:rPr>
              <a:t>3. Apply standard techniques – KSVD, SPAMS, etc.  </a:t>
            </a:r>
            <a:endParaRPr lang="en-US" sz="2200" dirty="0">
              <a:solidFill>
                <a:schemeClr val="bg2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7356" y="2707094"/>
            <a:ext cx="1496644" cy="883925"/>
            <a:chOff x="27356" y="2373625"/>
            <a:chExt cx="1496644" cy="883925"/>
          </a:xfrm>
        </p:grpSpPr>
        <p:sp>
          <p:nvSpPr>
            <p:cNvPr id="6" name="Rectangle 5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84756" y="2616051"/>
            <a:ext cx="1496644" cy="883925"/>
            <a:chOff x="27356" y="2373625"/>
            <a:chExt cx="1496644" cy="883925"/>
          </a:xfrm>
        </p:grpSpPr>
        <p:sp>
          <p:nvSpPr>
            <p:cNvPr id="33" name="Rectangle 32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684956" y="2676619"/>
            <a:ext cx="1496644" cy="883925"/>
            <a:chOff x="27356" y="2373625"/>
            <a:chExt cx="1496644" cy="883925"/>
          </a:xfrm>
        </p:grpSpPr>
        <p:sp>
          <p:nvSpPr>
            <p:cNvPr id="59" name="Rectangle 58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742356" y="2707094"/>
            <a:ext cx="1496644" cy="883925"/>
            <a:chOff x="27356" y="2373625"/>
            <a:chExt cx="1496644" cy="883925"/>
          </a:xfrm>
        </p:grpSpPr>
        <p:sp>
          <p:nvSpPr>
            <p:cNvPr id="85" name="Rectangle 84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418756" y="2676619"/>
            <a:ext cx="1496644" cy="883925"/>
            <a:chOff x="27356" y="2373625"/>
            <a:chExt cx="1496644" cy="883925"/>
          </a:xfrm>
        </p:grpSpPr>
        <p:sp>
          <p:nvSpPr>
            <p:cNvPr id="111" name="Rectangle 110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7571156" y="2612143"/>
            <a:ext cx="1496644" cy="883925"/>
            <a:chOff x="27356" y="2373625"/>
            <a:chExt cx="1496644" cy="883925"/>
          </a:xfrm>
        </p:grpSpPr>
        <p:sp>
          <p:nvSpPr>
            <p:cNvPr id="137" name="Rectangle 136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627076" y="2612143"/>
            <a:ext cx="1496644" cy="883925"/>
            <a:chOff x="27356" y="2373625"/>
            <a:chExt cx="1496644" cy="883925"/>
          </a:xfrm>
        </p:grpSpPr>
        <p:sp>
          <p:nvSpPr>
            <p:cNvPr id="163" name="Rectangle 162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913556" y="2707094"/>
            <a:ext cx="1496644" cy="883925"/>
            <a:chOff x="27356" y="2373625"/>
            <a:chExt cx="1496644" cy="883925"/>
          </a:xfrm>
        </p:grpSpPr>
        <p:sp>
          <p:nvSpPr>
            <p:cNvPr id="189" name="Rectangle 188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48FF00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1981200" y="2733279"/>
            <a:ext cx="1496644" cy="883925"/>
            <a:chOff x="27356" y="2373625"/>
            <a:chExt cx="1496644" cy="883925"/>
          </a:xfrm>
        </p:grpSpPr>
        <p:sp>
          <p:nvSpPr>
            <p:cNvPr id="215" name="Rectangle 214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187572" y="2664895"/>
            <a:ext cx="1496644" cy="883925"/>
            <a:chOff x="27356" y="2373625"/>
            <a:chExt cx="1496644" cy="883925"/>
          </a:xfrm>
        </p:grpSpPr>
        <p:sp>
          <p:nvSpPr>
            <p:cNvPr id="241" name="Rectangle 240"/>
            <p:cNvSpPr/>
            <p:nvPr/>
          </p:nvSpPr>
          <p:spPr>
            <a:xfrm>
              <a:off x="392724" y="258581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392724" y="2794870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392724" y="3211831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392724" y="300471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92724" y="237753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75223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75223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75223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75223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75223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111682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111682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11682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11682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11682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478281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478281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478281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1478281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1478281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27356" y="258190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7356" y="2790962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7356" y="3207923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27356" y="300080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7356" y="2373625"/>
              <a:ext cx="45719" cy="45719"/>
            </a:xfrm>
            <a:prstGeom prst="rect">
              <a:avLst/>
            </a:prstGeom>
            <a:noFill/>
            <a:ln w="12700">
              <a:solidFill>
                <a:srgbClr val="5887D4"/>
              </a:solidFill>
            </a:ln>
            <a:effectLst>
              <a:glow rad="25400">
                <a:srgbClr val="FFFFFF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1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ordonw\Desktop\MIT\projects\CompressiveLightFields\SVNCopy\data\DragonAndBunnies\DragonsAndBunnies\dragons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" y="1727855"/>
            <a:ext cx="4325055" cy="27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 smtClean="0"/>
              <a:t>Compressibility</a:t>
            </a:r>
            <a:endParaRPr lang="en-US" dirty="0"/>
          </a:p>
        </p:txBody>
      </p:sp>
      <p:pic>
        <p:nvPicPr>
          <p:cNvPr id="8" name="Picture 7" descr="1DLightF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" y="2096777"/>
            <a:ext cx="9144000" cy="1930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1181040"/>
            <a:ext cx="2152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Target Light Field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66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ch_compres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515"/>
            <a:ext cx="9144000" cy="3049835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 smtClean="0"/>
              <a:t>Compressibility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827980" y="3011266"/>
            <a:ext cx="2032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4D Light Field Patch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335270" y="3008909"/>
            <a:ext cx="2587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Compression w/ 12 </a:t>
            </a:r>
            <a:r>
              <a:rPr lang="en-US" dirty="0" err="1" smtClean="0">
                <a:solidFill>
                  <a:schemeClr val="bg2"/>
                </a:solidFill>
              </a:rPr>
              <a:t>Coeffs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0063" y="1547396"/>
            <a:ext cx="921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4D DCT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1547396"/>
            <a:ext cx="2077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4D Light Field Atoms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351078" y="3010257"/>
            <a:ext cx="254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Sensing &amp; Reconstruction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4390" y="1862214"/>
            <a:ext cx="5369610" cy="2690736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atch_reconstru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639"/>
            <a:ext cx="9144000" cy="30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5842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5842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4535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535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87878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7878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38200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8200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1" name="animation_fu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0743" y="0"/>
            <a:ext cx="7286625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-32416"/>
            <a:ext cx="1368008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Light </a:t>
            </a:r>
            <a:r>
              <a:rPr lang="en-US" sz="2000" dirty="0" smtClean="0">
                <a:solidFill>
                  <a:schemeClr val="accent4"/>
                </a:solidFill>
              </a:rPr>
              <a:t>Field </a:t>
            </a:r>
            <a:endParaRPr lang="en-US" sz="2000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6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97" y="0"/>
            <a:ext cx="7285903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-32416"/>
            <a:ext cx="1368008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accent4"/>
                </a:solidFill>
              </a:rPr>
              <a:t>Light </a:t>
            </a:r>
            <a:r>
              <a:rPr lang="en-US" sz="2000" dirty="0">
                <a:solidFill>
                  <a:schemeClr val="accent4"/>
                </a:solidFill>
              </a:rPr>
              <a:t>Field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75842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5842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45354" y="4053269"/>
            <a:ext cx="79778" cy="95688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45354" y="2190751"/>
            <a:ext cx="79778" cy="186967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587878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87878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838200" y="4059344"/>
            <a:ext cx="253900" cy="95080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8200" y="2190750"/>
            <a:ext cx="253900" cy="187414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23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pic>
        <p:nvPicPr>
          <p:cNvPr id="2" name="refocu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7375" y="-13368"/>
            <a:ext cx="7286625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-32416"/>
            <a:ext cx="3447954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accent4"/>
                </a:solidFill>
              </a:rPr>
              <a:t>Applications: Image Refocus</a:t>
            </a:r>
            <a:endParaRPr lang="en-US" sz="2000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4500" y="2768600"/>
            <a:ext cx="393700" cy="12885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38200" y="2749550"/>
            <a:ext cx="403996" cy="1307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4500" y="3105150"/>
            <a:ext cx="393700" cy="9519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4550" y="3098800"/>
            <a:ext cx="397646" cy="9583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38150" y="1352550"/>
            <a:ext cx="400050" cy="2704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38200" y="1352550"/>
            <a:ext cx="397646" cy="2704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54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89535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3857625"/>
            <a:ext cx="2057400" cy="1285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7600" y="4458974"/>
            <a:ext cx="533400" cy="6858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321" y="-35983"/>
            <a:ext cx="1496123" cy="954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>
                <a:solidFill>
                  <a:schemeClr val="accent4"/>
                </a:solidFill>
              </a:rPr>
              <a:t>Scene from</a:t>
            </a:r>
          </a:p>
          <a:p>
            <a:pPr lvl="0"/>
            <a:r>
              <a:rPr lang="en-US" sz="2000" dirty="0">
                <a:solidFill>
                  <a:schemeClr val="accent4"/>
                </a:solidFill>
              </a:rPr>
              <a:t>Above</a:t>
            </a:r>
          </a:p>
          <a:p>
            <a:endParaRPr lang="en-US" dirty="0"/>
          </a:p>
        </p:txBody>
      </p:sp>
      <p:pic>
        <p:nvPicPr>
          <p:cNvPr id="3" name="Picture 2" descr="DragonsAndBunnies-Depth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98" y="0"/>
            <a:ext cx="7285902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5000" y="-32416"/>
            <a:ext cx="6841186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accent4"/>
                </a:solidFill>
              </a:rPr>
              <a:t>Applications: Depth, Segmentation, Object Recognition, …</a:t>
            </a:r>
            <a:endParaRPr lang="en-US" sz="2000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4951" y="4781550"/>
            <a:ext cx="990600" cy="152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440027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9352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38876" y="4056848"/>
            <a:ext cx="398173" cy="95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8200" y="2190753"/>
            <a:ext cx="398848" cy="1866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6993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66784" y="4059980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4500" y="2768600"/>
            <a:ext cx="393700" cy="12885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38200" y="2749550"/>
            <a:ext cx="403996" cy="1307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4500" y="3105150"/>
            <a:ext cx="393700" cy="9519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4550" y="3098800"/>
            <a:ext cx="397646" cy="9583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8150" y="1352550"/>
            <a:ext cx="400050" cy="2704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1352550"/>
            <a:ext cx="397646" cy="2704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92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141313"/>
      </a:dk1>
      <a:lt1>
        <a:srgbClr val="787972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FFFFFE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1">
      <a:dk1>
        <a:srgbClr val="141313"/>
      </a:dk1>
      <a:lt1>
        <a:srgbClr val="787972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FFFFFE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1268</Words>
  <Application>Microsoft Macintosh PowerPoint</Application>
  <PresentationFormat>On-screen Show (16:9)</PresentationFormat>
  <Paragraphs>556</Paragraphs>
  <Slides>52</Slides>
  <Notes>10</Notes>
  <HiddenSlides>5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1_Office Theme</vt:lpstr>
      <vt:lpstr>Custom Design</vt:lpstr>
      <vt:lpstr>1_Custom Design</vt:lpstr>
      <vt:lpstr>Compressive Light Field Photography using Overcomplete Dictionaries and Optimized 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it done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Insights</vt:lpstr>
      <vt:lpstr>PowerPoint Presentation</vt:lpstr>
      <vt:lpstr>Compressive Sensing</vt:lpstr>
      <vt:lpstr>Compressive Light Field Reconstruction</vt:lpstr>
      <vt:lpstr>PowerPoint Presentation</vt:lpstr>
      <vt:lpstr>Compressive Light Field Representation</vt:lpstr>
      <vt:lpstr>Compressive Light Field Representation</vt:lpstr>
      <vt:lpstr>Dictionary Learning</vt:lpstr>
      <vt:lpstr>Light Field “Atoms” in Dictionary</vt:lpstr>
      <vt:lpstr>Compressibility Evaluation</vt:lpstr>
      <vt:lpstr>PowerPoint Presentation</vt:lpstr>
      <vt:lpstr>Optical Preservation of Light Field Info</vt:lpstr>
      <vt:lpstr>PowerPoint Presentation</vt:lpstr>
      <vt:lpstr>PowerPoint Presentation</vt:lpstr>
      <vt:lpstr>PowerPoint Presentation</vt:lpstr>
      <vt:lpstr>Light Field Camera - Optical Design</vt:lpstr>
      <vt:lpstr>Optical Designs for Preserving Light Field Information</vt:lpstr>
      <vt:lpstr>Optical Designs for Preserving Light Field Information</vt:lpstr>
      <vt:lpstr>Prototype Setup with a Variable Mask</vt:lpstr>
      <vt:lpstr>Results</vt:lpstr>
      <vt:lpstr>Diffuse Scene</vt:lpstr>
      <vt:lpstr>Diffuse Scene</vt:lpstr>
      <vt:lpstr>Refocus</vt:lpstr>
      <vt:lpstr>Glossy Scene with Refraction</vt:lpstr>
      <vt:lpstr>Single Shot = Animations!</vt:lpstr>
      <vt:lpstr>PowerPoint Presentation</vt:lpstr>
      <vt:lpstr>Depth of Field Evaluation</vt:lpstr>
      <vt:lpstr>Additional Applications – Compression</vt:lpstr>
      <vt:lpstr>Additional Applications – Denoising</vt:lpstr>
      <vt:lpstr>Summary</vt:lpstr>
      <vt:lpstr>PowerPoint Presentation</vt:lpstr>
      <vt:lpstr>PowerPoint Presentation</vt:lpstr>
      <vt:lpstr>Distinguishability &amp; Its Optimization</vt:lpstr>
      <vt:lpstr>Dictionary Learning</vt:lpstr>
      <vt:lpstr>Compressibility</vt:lpstr>
      <vt:lpstr>Compressibility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2013-05-09T15:06:12Z</dcterms:created>
  <dcterms:modified xsi:type="dcterms:W3CDTF">2013-07-22T22:11:38Z</dcterms:modified>
</cp:coreProperties>
</file>