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8"/>
  </p:notesMasterIdLst>
  <p:sldIdLst>
    <p:sldId id="257" r:id="rId2"/>
    <p:sldId id="396" r:id="rId3"/>
    <p:sldId id="405" r:id="rId4"/>
    <p:sldId id="406" r:id="rId5"/>
    <p:sldId id="357" r:id="rId6"/>
    <p:sldId id="275" r:id="rId7"/>
    <p:sldId id="361" r:id="rId8"/>
    <p:sldId id="377" r:id="rId9"/>
    <p:sldId id="367" r:id="rId10"/>
    <p:sldId id="368" r:id="rId11"/>
    <p:sldId id="399" r:id="rId12"/>
    <p:sldId id="381" r:id="rId13"/>
    <p:sldId id="380" r:id="rId14"/>
    <p:sldId id="281" r:id="rId15"/>
    <p:sldId id="379" r:id="rId16"/>
    <p:sldId id="391" r:id="rId17"/>
    <p:sldId id="389" r:id="rId18"/>
    <p:sldId id="282" r:id="rId19"/>
    <p:sldId id="323" r:id="rId20"/>
    <p:sldId id="392" r:id="rId21"/>
    <p:sldId id="326" r:id="rId22"/>
    <p:sldId id="356" r:id="rId23"/>
    <p:sldId id="292" r:id="rId24"/>
    <p:sldId id="293" r:id="rId25"/>
    <p:sldId id="301" r:id="rId26"/>
    <p:sldId id="400" r:id="rId27"/>
    <p:sldId id="401" r:id="rId28"/>
    <p:sldId id="402" r:id="rId29"/>
    <p:sldId id="403" r:id="rId30"/>
    <p:sldId id="404" r:id="rId31"/>
    <p:sldId id="387" r:id="rId32"/>
    <p:sldId id="376" r:id="rId33"/>
    <p:sldId id="310" r:id="rId34"/>
    <p:sldId id="382" r:id="rId35"/>
    <p:sldId id="383" r:id="rId36"/>
    <p:sldId id="384" r:id="rId37"/>
    <p:sldId id="385" r:id="rId38"/>
    <p:sldId id="313" r:id="rId39"/>
    <p:sldId id="374" r:id="rId40"/>
    <p:sldId id="375" r:id="rId41"/>
    <p:sldId id="362" r:id="rId42"/>
    <p:sldId id="354" r:id="rId43"/>
    <p:sldId id="328" r:id="rId44"/>
    <p:sldId id="329" r:id="rId45"/>
    <p:sldId id="330" r:id="rId46"/>
    <p:sldId id="334" r:id="rId47"/>
    <p:sldId id="335" r:id="rId48"/>
    <p:sldId id="336" r:id="rId49"/>
    <p:sldId id="337" r:id="rId50"/>
    <p:sldId id="363" r:id="rId51"/>
    <p:sldId id="364" r:id="rId52"/>
    <p:sldId id="365" r:id="rId53"/>
    <p:sldId id="342" r:id="rId54"/>
    <p:sldId id="343" r:id="rId55"/>
    <p:sldId id="344" r:id="rId56"/>
    <p:sldId id="390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CC00"/>
    <a:srgbClr val="FF9900"/>
    <a:srgbClr val="FFE265"/>
    <a:srgbClr val="FFDE53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68" autoAdjust="0"/>
    <p:restoredTop sz="95192" autoAdjust="0"/>
  </p:normalViewPr>
  <p:slideViewPr>
    <p:cSldViewPr>
      <p:cViewPr varScale="1">
        <p:scale>
          <a:sx n="113" d="100"/>
          <a:sy n="113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Relationship Id="rId2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73.wmf"/><Relationship Id="rId3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DA8C76D-A761-4993-8150-1FAFDD2BE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63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C76D-A761-4993-8150-1FAFDD2BE5C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Relationship to Multipath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C76D-A761-4993-8150-1FAFDD2BE5C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0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Trace amounts of </a:t>
            </a:r>
            <a:r>
              <a:rPr lang="en-US" dirty="0" err="1" smtClean="0"/>
              <a:t>milk+</a:t>
            </a:r>
            <a:r>
              <a:rPr lang="en-US" baseline="0" dirty="0" err="1" smtClean="0"/>
              <a:t>cola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C76D-A761-4993-8150-1FAFDD2BE5C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18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C76D-A761-4993-8150-1FAFDD2BE5C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9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paper</a:t>
            </a:r>
            <a:r>
              <a:rPr lang="en-US" baseline="0" dirty="0" smtClean="0"/>
              <a:t> is an applications paper. Therefore we consider multispectral global direct.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C76D-A761-4993-8150-1FAFDD2BE5C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66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C76D-A761-4993-8150-1FAFDD2BE5C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C76D-A761-4993-8150-1FAFDD2BE5C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96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C76D-A761-4993-8150-1FAFDD2BE5C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7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76200"/>
            <a:ext cx="1905000" cy="457200"/>
          </a:xfrm>
          <a:ln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9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75CD6-1EF2-4A3F-8169-F7D8FFFF4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2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04DF6-8ACC-4BC9-A313-7BADB126F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7772400" cy="1143000"/>
          </a:xfrm>
        </p:spPr>
        <p:txBody>
          <a:bodyPr/>
          <a:lstStyle>
            <a:lvl1pPr algn="l">
              <a:defRPr sz="260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067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76200"/>
            <a:ext cx="1905000" cy="457200"/>
          </a:xfrm>
          <a:ln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1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49D2-D020-431E-95DD-6B7971272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9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7651D-BBA6-4000-8F8A-7760B54B9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8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97471-B9DD-4226-A10D-43626406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1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BD094-7A0F-49B4-B723-7BF8EB428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1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2261C-41E9-4D7D-BE36-1D846272A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8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872F8-948C-4BE3-964A-1C76154D3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A725F-0D1B-46F5-9977-3EE5FE867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pPr>
              <a:defRPr/>
            </a:pPr>
            <a:fld id="{AE0F5601-C50B-41A0-847B-008E07D66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wmf"/><Relationship Id="rId5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5.wmf"/><Relationship Id="rId5" Type="http://schemas.openxmlformats.org/officeDocument/2006/relationships/image" Target="../media/image16.png"/><Relationship Id="rId6" Type="http://schemas.openxmlformats.org/officeDocument/2006/relationships/image" Target="../media/image161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5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7.wmf"/><Relationship Id="rId7" Type="http://schemas.openxmlformats.org/officeDocument/2006/relationships/image" Target="../media/image160.png"/><Relationship Id="rId8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90.png"/><Relationship Id="rId5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9.wmf"/><Relationship Id="rId5" Type="http://schemas.openxmlformats.org/officeDocument/2006/relationships/image" Target="../media/image30.png"/><Relationship Id="rId6" Type="http://schemas.openxmlformats.org/officeDocument/2006/relationships/image" Target="../media/image280.png"/><Relationship Id="rId7" Type="http://schemas.openxmlformats.org/officeDocument/2006/relationships/image" Target="../media/image290.png"/><Relationship Id="rId8" Type="http://schemas.openxmlformats.org/officeDocument/2006/relationships/image" Target="../media/image300.png"/><Relationship Id="rId9" Type="http://schemas.openxmlformats.org/officeDocument/2006/relationships/image" Target="../media/image31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29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3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4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6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66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67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68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69.w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70.w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71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72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73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74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38138" y="1524000"/>
            <a:ext cx="9906001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Subsurface Enhancement through Sparse Representations</a:t>
            </a:r>
            <a:b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of Multispectral Direct/Global Decomposition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7162" y="3352800"/>
            <a:ext cx="8915400" cy="6096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400" b="1" kern="1200" dirty="0" err="1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Achuta</a:t>
            </a:r>
            <a:r>
              <a:rPr lang="en-US" sz="2400" b="1" kern="12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Kadambi</a:t>
            </a:r>
            <a:r>
              <a:rPr lang="en-US" sz="2400" b="1" kern="1200" dirty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en-US" sz="2400" b="1" kern="1200" dirty="0" err="1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Hayato</a:t>
            </a:r>
            <a:r>
              <a:rPr lang="en-US" sz="2400" b="1" kern="12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Ikoma</a:t>
            </a:r>
            <a:r>
              <a:rPr lang="en-US" sz="2400" b="1" kern="12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400" b="1" kern="12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Xing Lin, Gordon </a:t>
            </a:r>
            <a:r>
              <a:rPr lang="en-US" sz="2400" b="1" kern="1200" dirty="0" err="1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Wetzstein</a:t>
            </a:r>
            <a:r>
              <a:rPr lang="en-US" sz="2400" b="1" kern="12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Ramesh </a:t>
            </a:r>
            <a:r>
              <a:rPr lang="en-US" sz="2400" b="1" kern="1200" dirty="0" err="1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Raskar</a:t>
            </a:r>
            <a:endParaRPr lang="en-US" sz="2400" b="1" kern="1200" dirty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28674" name="Picture 2" descr="http://web.mit.edu/people/maldovan/m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2" y="5029200"/>
            <a:ext cx="39624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6094512"/>
            <a:ext cx="350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</a:rPr>
              <a:t>Camera Culture Group</a:t>
            </a:r>
            <a:endParaRPr lang="en-US" sz="2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Multispectral versus Multispectral Global-Direct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r="49296" b="64815"/>
          <a:stretch/>
        </p:blipFill>
        <p:spPr>
          <a:xfrm>
            <a:off x="2438400" y="914400"/>
            <a:ext cx="4495801" cy="291089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67778" r="49013"/>
          <a:stretch/>
        </p:blipFill>
        <p:spPr>
          <a:xfrm>
            <a:off x="2438400" y="3902142"/>
            <a:ext cx="4495801" cy="2651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099750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Multispectral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815893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Multispectral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Global Direct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973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Technique</a:t>
            </a:r>
            <a:endParaRPr lang="en-US" dirty="0"/>
          </a:p>
        </p:txBody>
      </p:sp>
      <p:pic>
        <p:nvPicPr>
          <p:cNvPr id="5" name="Picture 2" descr="C:\Users\akk\Documents\iccp\trunk\supplementary\stuff_for_video\hand\original._ambien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67993"/>
            <a:ext cx="3146922" cy="4926005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>
            <a:off x="3810000" y="3240212"/>
            <a:ext cx="1230837" cy="555133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 descr="C:\Users\akk\Documents\iccp\trunk\supplementary\stuff_for_video\hand\target_decomp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133995"/>
            <a:ext cx="3048000" cy="49620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91200" y="507713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Veins are bright in the target image.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07"/>
          <p:cNvGrpSpPr>
            <a:grpSpLocks/>
          </p:cNvGrpSpPr>
          <p:nvPr/>
        </p:nvGrpSpPr>
        <p:grpSpPr bwMode="auto">
          <a:xfrm>
            <a:off x="326851" y="4576668"/>
            <a:ext cx="1073150" cy="1655762"/>
            <a:chOff x="1225" y="2667"/>
            <a:chExt cx="676" cy="1043"/>
          </a:xfrm>
        </p:grpSpPr>
        <p:sp>
          <p:nvSpPr>
            <p:cNvPr id="52" name="Rectangle 108"/>
            <p:cNvSpPr>
              <a:spLocks noChangeArrowheads="1"/>
            </p:cNvSpPr>
            <p:nvPr/>
          </p:nvSpPr>
          <p:spPr bwMode="auto">
            <a:xfrm rot="-849465">
              <a:off x="1225" y="2667"/>
              <a:ext cx="676" cy="1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" name="Group 109"/>
            <p:cNvGrpSpPr>
              <a:grpSpLocks/>
            </p:cNvGrpSpPr>
            <p:nvPr/>
          </p:nvGrpSpPr>
          <p:grpSpPr bwMode="auto">
            <a:xfrm>
              <a:off x="1317" y="2926"/>
              <a:ext cx="550" cy="327"/>
              <a:chOff x="169" y="2422"/>
              <a:chExt cx="550" cy="307"/>
            </a:xfrm>
          </p:grpSpPr>
          <p:sp>
            <p:nvSpPr>
              <p:cNvPr id="54" name="Rectangle 110"/>
              <p:cNvSpPr>
                <a:spLocks noChangeArrowheads="1"/>
              </p:cNvSpPr>
              <p:nvPr/>
            </p:nvSpPr>
            <p:spPr bwMode="auto">
              <a:xfrm rot="4535877">
                <a:off x="196" y="2462"/>
                <a:ext cx="240" cy="29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111"/>
              <p:cNvSpPr>
                <a:spLocks noChangeArrowheads="1"/>
              </p:cNvSpPr>
              <p:nvPr/>
            </p:nvSpPr>
            <p:spPr bwMode="auto">
              <a:xfrm rot="4535877">
                <a:off x="484" y="2422"/>
                <a:ext cx="235" cy="2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4 w 21600"/>
                  <a:gd name="T13" fmla="*/ 4504 h 21600"/>
                  <a:gd name="T14" fmla="*/ 17096 w 21600"/>
                  <a:gd name="T15" fmla="*/ 17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Direct and Global Light Transport</a:t>
            </a:r>
            <a:endParaRPr lang="en-US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 rot="5400000">
            <a:off x="1232968" y="1762934"/>
            <a:ext cx="492125" cy="8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>
              <a:latin typeface="Palatino Linotype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408838" y="3239292"/>
            <a:ext cx="4726057" cy="1245393"/>
            <a:chOff x="1256434" y="3239285"/>
            <a:chExt cx="3502012" cy="1212847"/>
          </a:xfrm>
        </p:grpSpPr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5400000" flipV="1">
              <a:off x="2401016" y="2094703"/>
              <a:ext cx="1212847" cy="35020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rot="5400000" flipV="1">
              <a:off x="3419359" y="3955729"/>
              <a:ext cx="31750" cy="783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49403" y="4484687"/>
            <a:ext cx="4685490" cy="610638"/>
            <a:chOff x="1959018" y="4443413"/>
            <a:chExt cx="2778418" cy="520700"/>
          </a:xfrm>
        </p:grpSpPr>
        <p:sp>
          <p:nvSpPr>
            <p:cNvPr id="33" name="Line 16"/>
            <p:cNvSpPr>
              <a:spLocks noChangeShapeType="1"/>
            </p:cNvSpPr>
            <p:nvPr/>
          </p:nvSpPr>
          <p:spPr bwMode="auto">
            <a:xfrm rot="5400000">
              <a:off x="3087877" y="3314554"/>
              <a:ext cx="520700" cy="27784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 rot="5400000">
              <a:off x="3466450" y="4651834"/>
              <a:ext cx="15875" cy="580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4902289" y="2200314"/>
            <a:ext cx="1948568" cy="18152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648200" y="3996533"/>
            <a:ext cx="2209800" cy="14874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17303"/>
              </p:ext>
            </p:extLst>
          </p:nvPr>
        </p:nvGraphicFramePr>
        <p:xfrm>
          <a:off x="5936408" y="996950"/>
          <a:ext cx="137477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7" name="Equation" r:id="rId3" imgW="622080" imgH="203040" progId="Equation.DSMT4">
                  <p:embed/>
                </p:oleObj>
              </mc:Choice>
              <mc:Fallback>
                <p:oleObj name="Equation" r:id="rId3" imgW="622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6408" y="996950"/>
                        <a:ext cx="137477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749889" y="1688068"/>
            <a:ext cx="21403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Palatino Linotype" pitchFamily="18" charset="0"/>
              </a:rPr>
              <a:t>Direct </a:t>
            </a:r>
            <a:r>
              <a:rPr lang="en-US" sz="1800" dirty="0" smtClean="0">
                <a:solidFill>
                  <a:srgbClr val="FF0000"/>
                </a:solidFill>
                <a:latin typeface="Palatino Linotype" pitchFamily="18" charset="0"/>
              </a:rPr>
              <a:t>C</a:t>
            </a:r>
            <a:r>
              <a:rPr lang="en-US" altLang="zh-CN" sz="1800" dirty="0" smtClean="0">
                <a:solidFill>
                  <a:srgbClr val="FF0000"/>
                </a:solidFill>
                <a:latin typeface="Palatino Linotype" pitchFamily="18" charset="0"/>
              </a:rPr>
              <a:t>omponent</a:t>
            </a:r>
            <a:endParaRPr lang="en-US" sz="18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6781800" y="1688068"/>
            <a:ext cx="2258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FF"/>
                </a:solidFill>
                <a:latin typeface="Palatino Linotype" pitchFamily="18" charset="0"/>
              </a:rPr>
              <a:t>Global C</a:t>
            </a:r>
            <a:r>
              <a:rPr lang="en-US" altLang="zh-CN" sz="1800" dirty="0" smtClean="0">
                <a:solidFill>
                  <a:srgbClr val="0000FF"/>
                </a:solidFill>
                <a:latin typeface="Palatino Linotype" pitchFamily="18" charset="0"/>
              </a:rPr>
              <a:t>omponent</a:t>
            </a:r>
          </a:p>
          <a:p>
            <a:pPr eaLnBrk="1" hangingPunct="1"/>
            <a:r>
              <a:rPr lang="en-US" sz="1800" dirty="0" smtClean="0">
                <a:solidFill>
                  <a:srgbClr val="0000FF"/>
                </a:solidFill>
                <a:latin typeface="Palatino Linotype" pitchFamily="18" charset="0"/>
              </a:rPr>
              <a:t>Indirect Component</a:t>
            </a:r>
            <a:endParaRPr lang="en-US" sz="1800" dirty="0">
              <a:solidFill>
                <a:srgbClr val="0000FF"/>
              </a:solidFill>
              <a:latin typeface="Palatino Linotype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260463" y="1515547"/>
            <a:ext cx="292737" cy="17252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162800" y="1515547"/>
            <a:ext cx="271463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http://www.clipartpal.com/_thumbs/pd/weather/sun_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5" y="2853461"/>
            <a:ext cx="707559" cy="71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 flipV="1">
            <a:off x="1389787" y="2606674"/>
            <a:ext cx="3944213" cy="632618"/>
            <a:chOff x="1256437" y="3239295"/>
            <a:chExt cx="3502025" cy="1212850"/>
          </a:xfrm>
        </p:grpSpPr>
        <p:sp>
          <p:nvSpPr>
            <p:cNvPr id="45" name="Line 15"/>
            <p:cNvSpPr>
              <a:spLocks noChangeShapeType="1"/>
            </p:cNvSpPr>
            <p:nvPr/>
          </p:nvSpPr>
          <p:spPr bwMode="auto">
            <a:xfrm rot="5400000" flipV="1">
              <a:off x="2401025" y="2094707"/>
              <a:ext cx="1212850" cy="35020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9"/>
            <p:cNvSpPr>
              <a:spLocks noChangeShapeType="1"/>
            </p:cNvSpPr>
            <p:nvPr/>
          </p:nvSpPr>
          <p:spPr bwMode="auto">
            <a:xfrm rot="5400000" flipV="1">
              <a:off x="3419359" y="3955729"/>
              <a:ext cx="31750" cy="7830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34001" y="2597904"/>
            <a:ext cx="790632" cy="1872496"/>
            <a:chOff x="1256437" y="3239295"/>
            <a:chExt cx="3502025" cy="1212850"/>
          </a:xfrm>
        </p:grpSpPr>
        <p:sp>
          <p:nvSpPr>
            <p:cNvPr id="48" name="Line 15"/>
            <p:cNvSpPr>
              <a:spLocks noChangeShapeType="1"/>
            </p:cNvSpPr>
            <p:nvPr/>
          </p:nvSpPr>
          <p:spPr bwMode="auto">
            <a:xfrm rot="5400000" flipV="1">
              <a:off x="2401025" y="2094707"/>
              <a:ext cx="1212850" cy="35020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9"/>
            <p:cNvSpPr>
              <a:spLocks noChangeShapeType="1"/>
            </p:cNvSpPr>
            <p:nvPr/>
          </p:nvSpPr>
          <p:spPr bwMode="auto">
            <a:xfrm rot="5400000" flipV="1">
              <a:off x="3419359" y="3955729"/>
              <a:ext cx="31750" cy="7830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Oval 10"/>
          <p:cNvSpPr>
            <a:spLocks noChangeArrowheads="1"/>
          </p:cNvSpPr>
          <p:nvPr/>
        </p:nvSpPr>
        <p:spPr bwMode="auto">
          <a:xfrm>
            <a:off x="6053137" y="4403816"/>
            <a:ext cx="153988" cy="161739"/>
          </a:xfrm>
          <a:prstGeom prst="ellipse">
            <a:avLst/>
          </a:prstGeom>
          <a:solidFill>
            <a:srgbClr val="FFFF8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04928" y="4459458"/>
            <a:ext cx="3706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Palatino Linotype" pitchFamily="18" charset="0"/>
              </a:rPr>
              <a:t>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3749" y="1137642"/>
            <a:ext cx="261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</a:rPr>
              <a:t>Additive Decomposition</a:t>
            </a:r>
            <a:endParaRPr lang="en-US" b="1" u="sng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04800" y="2438400"/>
            <a:ext cx="161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Light Source</a:t>
            </a:r>
            <a:endParaRPr lang="en-US" sz="18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446755" y="5663459"/>
            <a:ext cx="161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Camera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4796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5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between Global/Direct Transport and Subsurface Diffuser Imaging</a:t>
            </a:r>
            <a:endParaRPr lang="en-US" dirty="0"/>
          </a:p>
        </p:txBody>
      </p:sp>
      <p:grpSp>
        <p:nvGrpSpPr>
          <p:cNvPr id="4" name="Group 107"/>
          <p:cNvGrpSpPr>
            <a:grpSpLocks/>
          </p:cNvGrpSpPr>
          <p:nvPr/>
        </p:nvGrpSpPr>
        <p:grpSpPr bwMode="auto">
          <a:xfrm>
            <a:off x="174451" y="4576668"/>
            <a:ext cx="1073150" cy="1655762"/>
            <a:chOff x="1225" y="2667"/>
            <a:chExt cx="676" cy="1043"/>
          </a:xfrm>
        </p:grpSpPr>
        <p:sp>
          <p:nvSpPr>
            <p:cNvPr id="5" name="Rectangle 108"/>
            <p:cNvSpPr>
              <a:spLocks noChangeArrowheads="1"/>
            </p:cNvSpPr>
            <p:nvPr/>
          </p:nvSpPr>
          <p:spPr bwMode="auto">
            <a:xfrm rot="-849465">
              <a:off x="1225" y="2667"/>
              <a:ext cx="676" cy="1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109"/>
            <p:cNvGrpSpPr>
              <a:grpSpLocks/>
            </p:cNvGrpSpPr>
            <p:nvPr/>
          </p:nvGrpSpPr>
          <p:grpSpPr bwMode="auto">
            <a:xfrm>
              <a:off x="1317" y="2926"/>
              <a:ext cx="550" cy="327"/>
              <a:chOff x="169" y="2422"/>
              <a:chExt cx="550" cy="307"/>
            </a:xfrm>
          </p:grpSpPr>
          <p:sp>
            <p:nvSpPr>
              <p:cNvPr id="7" name="Rectangle 110"/>
              <p:cNvSpPr>
                <a:spLocks noChangeArrowheads="1"/>
              </p:cNvSpPr>
              <p:nvPr/>
            </p:nvSpPr>
            <p:spPr bwMode="auto">
              <a:xfrm rot="4535877">
                <a:off x="196" y="2462"/>
                <a:ext cx="240" cy="29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utoShape 111"/>
              <p:cNvSpPr>
                <a:spLocks noChangeArrowheads="1"/>
              </p:cNvSpPr>
              <p:nvPr/>
            </p:nvSpPr>
            <p:spPr bwMode="auto">
              <a:xfrm rot="4535877">
                <a:off x="484" y="2422"/>
                <a:ext cx="235" cy="2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4 w 21600"/>
                  <a:gd name="T13" fmla="*/ 4504 h 21600"/>
                  <a:gd name="T14" fmla="*/ 17096 w 21600"/>
                  <a:gd name="T15" fmla="*/ 17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44239" y="4555373"/>
            <a:ext cx="3706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Palatino Linotype" pitchFamily="18" charset="0"/>
              </a:rPr>
              <a:t>x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56438" y="3239292"/>
            <a:ext cx="4726057" cy="1245393"/>
            <a:chOff x="1256434" y="3239285"/>
            <a:chExt cx="3502012" cy="1212847"/>
          </a:xfrm>
        </p:grpSpPr>
        <p:sp>
          <p:nvSpPr>
            <p:cNvPr id="11" name="Line 15"/>
            <p:cNvSpPr>
              <a:spLocks noChangeShapeType="1"/>
            </p:cNvSpPr>
            <p:nvPr/>
          </p:nvSpPr>
          <p:spPr bwMode="auto">
            <a:xfrm rot="5400000" flipV="1">
              <a:off x="2401016" y="2094703"/>
              <a:ext cx="1212847" cy="35020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 rot="5400000" flipV="1">
              <a:off x="3419359" y="3955729"/>
              <a:ext cx="31750" cy="7830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7003" y="4484687"/>
            <a:ext cx="4685490" cy="610638"/>
            <a:chOff x="1959018" y="4443413"/>
            <a:chExt cx="2778418" cy="520700"/>
          </a:xfrm>
        </p:grpSpPr>
        <p:sp>
          <p:nvSpPr>
            <p:cNvPr id="14" name="Line 16"/>
            <p:cNvSpPr>
              <a:spLocks noChangeShapeType="1"/>
            </p:cNvSpPr>
            <p:nvPr/>
          </p:nvSpPr>
          <p:spPr bwMode="auto">
            <a:xfrm rot="5400000">
              <a:off x="3087877" y="3314554"/>
              <a:ext cx="520700" cy="27784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rot="5400000">
              <a:off x="3466450" y="4651834"/>
              <a:ext cx="15875" cy="580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 flipV="1">
            <a:off x="5982493" y="2858971"/>
            <a:ext cx="8334" cy="27798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010400" y="2858970"/>
            <a:ext cx="8334" cy="277983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970488" y="4095440"/>
            <a:ext cx="1048246" cy="221095"/>
            <a:chOff x="1256437" y="3239295"/>
            <a:chExt cx="3502025" cy="1212850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rot="5400000" flipV="1">
              <a:off x="2401025" y="2094707"/>
              <a:ext cx="1212850" cy="350202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rot="5400000" flipV="1">
              <a:off x="3419359" y="3955729"/>
              <a:ext cx="31750" cy="7830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5943600" y="4445794"/>
            <a:ext cx="77787" cy="77787"/>
          </a:xfrm>
          <a:prstGeom prst="ellipse">
            <a:avLst/>
          </a:prstGeom>
          <a:solidFill>
            <a:srgbClr val="FFFF8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669207"/>
              </p:ext>
            </p:extLst>
          </p:nvPr>
        </p:nvGraphicFramePr>
        <p:xfrm>
          <a:off x="3772192" y="1149350"/>
          <a:ext cx="137477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1" name="Equation" r:id="rId3" imgW="622080" imgH="203040" progId="Equation.DSMT4">
                  <p:embed/>
                </p:oleObj>
              </mc:Choice>
              <mc:Fallback>
                <p:oleObj name="Equation" r:id="rId3" imgW="6220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2192" y="1149350"/>
                        <a:ext cx="137477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2585673" y="1840468"/>
            <a:ext cx="2082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Palatino Linotype" pitchFamily="18" charset="0"/>
              </a:rPr>
              <a:t>Direct </a:t>
            </a:r>
            <a:r>
              <a:rPr lang="en-US" sz="1800" dirty="0" smtClean="0">
                <a:solidFill>
                  <a:srgbClr val="FF0000"/>
                </a:solidFill>
                <a:latin typeface="Palatino Linotype" pitchFamily="18" charset="0"/>
              </a:rPr>
              <a:t>C</a:t>
            </a:r>
            <a:r>
              <a:rPr lang="en-US" altLang="zh-CN" sz="1800" dirty="0" smtClean="0">
                <a:solidFill>
                  <a:srgbClr val="FF0000"/>
                </a:solidFill>
                <a:latin typeface="Palatino Linotype" pitchFamily="18" charset="0"/>
              </a:rPr>
              <a:t>omponent</a:t>
            </a:r>
            <a:endParaRPr lang="en-US" sz="18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176473" y="1840468"/>
            <a:ext cx="21387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FF"/>
                </a:solidFill>
                <a:latin typeface="Palatino Linotype" pitchFamily="18" charset="0"/>
              </a:rPr>
              <a:t>Global C</a:t>
            </a:r>
            <a:r>
              <a:rPr lang="en-US" altLang="zh-CN" sz="1800" dirty="0" smtClean="0">
                <a:solidFill>
                  <a:srgbClr val="0000FF"/>
                </a:solidFill>
                <a:latin typeface="Palatino Linotype" pitchFamily="18" charset="0"/>
              </a:rPr>
              <a:t>omponent</a:t>
            </a:r>
            <a:endParaRPr lang="en-US" sz="1800" dirty="0">
              <a:solidFill>
                <a:srgbClr val="0000FF"/>
              </a:solidFill>
              <a:latin typeface="Palatino Linotype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096247" y="1667947"/>
            <a:ext cx="292737" cy="17252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98584" y="1667947"/>
            <a:ext cx="271463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 flipH="1">
            <a:off x="6021386" y="4313852"/>
            <a:ext cx="997348" cy="170834"/>
            <a:chOff x="1256437" y="3239295"/>
            <a:chExt cx="3502025" cy="1212850"/>
          </a:xfrm>
        </p:grpSpPr>
        <p:sp>
          <p:nvSpPr>
            <p:cNvPr id="28" name="Line 15"/>
            <p:cNvSpPr>
              <a:spLocks noChangeShapeType="1"/>
            </p:cNvSpPr>
            <p:nvPr/>
          </p:nvSpPr>
          <p:spPr bwMode="auto">
            <a:xfrm rot="5400000" flipV="1">
              <a:off x="2401025" y="2094707"/>
              <a:ext cx="1212850" cy="350202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rot="5400000" flipV="1">
              <a:off x="3419359" y="3955729"/>
              <a:ext cx="31750" cy="7830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56437" y="3239292"/>
            <a:ext cx="4717723" cy="845285"/>
            <a:chOff x="1256434" y="3239285"/>
            <a:chExt cx="3502012" cy="1212847"/>
          </a:xfrm>
        </p:grpSpPr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5400000" flipV="1">
              <a:off x="2401016" y="2094703"/>
              <a:ext cx="1212847" cy="35020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9"/>
            <p:cNvSpPr>
              <a:spLocks noChangeShapeType="1"/>
            </p:cNvSpPr>
            <p:nvPr/>
          </p:nvSpPr>
          <p:spPr bwMode="auto">
            <a:xfrm rot="5400000" flipV="1">
              <a:off x="3419359" y="3955729"/>
              <a:ext cx="31750" cy="7830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" name="Picture 2" descr="http://www.clipartpal.com/_thumbs/pd/weather/sun_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5" y="2853461"/>
            <a:ext cx="707559" cy="71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94734" y="249079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Diffuser</a:t>
            </a:r>
            <a:endParaRPr lang="en-US" sz="1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398230" y="577255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Subsurface</a:t>
            </a:r>
          </a:p>
          <a:p>
            <a:r>
              <a:rPr lang="en-US" sz="1800" b="1" dirty="0" smtClean="0"/>
              <a:t>Pattern</a:t>
            </a:r>
            <a:endParaRPr lang="en-US" sz="1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04800" y="2438400"/>
            <a:ext cx="161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Light Source</a:t>
            </a:r>
            <a:endParaRPr lang="en-US" sz="1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46755" y="5663459"/>
            <a:ext cx="161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Camera</a:t>
            </a:r>
            <a:endParaRPr lang="en-US" sz="1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116125" y="5870090"/>
                <a:ext cx="3658502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125" y="5870090"/>
                <a:ext cx="3658502" cy="7593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979428" y="4798263"/>
                <a:ext cx="4876800" cy="76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28" y="4798263"/>
                <a:ext cx="4876800" cy="7604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2152904" y="5360195"/>
                <a:ext cx="3487493" cy="760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904" y="5360195"/>
                <a:ext cx="3487493" cy="7604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11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1988513" y="5384800"/>
            <a:ext cx="54431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88513" y="6096000"/>
            <a:ext cx="5443193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7" idx="2"/>
          </p:cNvCxnSpPr>
          <p:nvPr/>
        </p:nvCxnSpPr>
        <p:spPr>
          <a:xfrm flipH="1">
            <a:off x="4355120" y="2943225"/>
            <a:ext cx="395027" cy="24415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7" idx="2"/>
          </p:cNvCxnSpPr>
          <p:nvPr/>
        </p:nvCxnSpPr>
        <p:spPr>
          <a:xfrm flipH="1">
            <a:off x="4745159" y="2943225"/>
            <a:ext cx="4988" cy="244156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2" name="Straight Connector 12291"/>
          <p:cNvCxnSpPr>
            <a:stCxn id="37" idx="2"/>
          </p:cNvCxnSpPr>
          <p:nvPr/>
        </p:nvCxnSpPr>
        <p:spPr>
          <a:xfrm>
            <a:off x="4750147" y="2943225"/>
            <a:ext cx="1361666" cy="244156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7" name="Straight Connector 12296"/>
          <p:cNvCxnSpPr/>
          <p:nvPr/>
        </p:nvCxnSpPr>
        <p:spPr>
          <a:xfrm flipH="1">
            <a:off x="3724023" y="5384793"/>
            <a:ext cx="631095" cy="7112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0" name="Straight Connector 12299"/>
          <p:cNvCxnSpPr/>
          <p:nvPr/>
        </p:nvCxnSpPr>
        <p:spPr>
          <a:xfrm flipV="1">
            <a:off x="3724023" y="5384797"/>
            <a:ext cx="1183303" cy="7112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4" name="Straight Connector 12303"/>
          <p:cNvCxnSpPr/>
          <p:nvPr/>
        </p:nvCxnSpPr>
        <p:spPr>
          <a:xfrm>
            <a:off x="4745159" y="5384797"/>
            <a:ext cx="83281" cy="711203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7" name="Straight Connector 12306"/>
          <p:cNvCxnSpPr/>
          <p:nvPr/>
        </p:nvCxnSpPr>
        <p:spPr>
          <a:xfrm flipV="1">
            <a:off x="4828440" y="5384796"/>
            <a:ext cx="78887" cy="71120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1" name="Straight Connector 12310"/>
          <p:cNvCxnSpPr/>
          <p:nvPr/>
        </p:nvCxnSpPr>
        <p:spPr>
          <a:xfrm flipH="1">
            <a:off x="5696195" y="5384796"/>
            <a:ext cx="415618" cy="711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5" name="Straight Connector 12314"/>
          <p:cNvCxnSpPr/>
          <p:nvPr/>
        </p:nvCxnSpPr>
        <p:spPr>
          <a:xfrm flipH="1" flipV="1">
            <a:off x="4907326" y="5384794"/>
            <a:ext cx="788869" cy="71120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4" name="Rectangle 12323"/>
          <p:cNvSpPr/>
          <p:nvPr/>
        </p:nvSpPr>
        <p:spPr>
          <a:xfrm>
            <a:off x="4828440" y="483671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x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25" name="Rectangle 12324"/>
              <p:cNvSpPr/>
              <p:nvPr/>
            </p:nvSpPr>
            <p:spPr>
              <a:xfrm>
                <a:off x="2168667" y="3213428"/>
                <a:ext cx="1310028" cy="984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en-US" sz="2100" b="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sSup>
                            <m:sSupPr>
                              <m:ctrlPr>
                                <a:rPr lang="en-US" sz="21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100" b="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2325" name="Rectangle 123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667" y="3213428"/>
                <a:ext cx="1310028" cy="9849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833392"/>
              </p:ext>
            </p:extLst>
          </p:nvPr>
        </p:nvGraphicFramePr>
        <p:xfrm>
          <a:off x="4644370" y="2658533"/>
          <a:ext cx="946642" cy="264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370" y="2658533"/>
                        <a:ext cx="946642" cy="264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>
            <a:endCxn id="10" idx="0"/>
          </p:cNvCxnSpPr>
          <p:nvPr/>
        </p:nvCxnSpPr>
        <p:spPr>
          <a:xfrm flipH="1" flipV="1">
            <a:off x="6111583" y="4978400"/>
            <a:ext cx="230" cy="4063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 flipH="1">
            <a:off x="5895876" y="4978400"/>
            <a:ext cx="431414" cy="328544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772659" y="4631526"/>
                <a:ext cx="352616" cy="410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659" y="4631526"/>
                <a:ext cx="352616" cy="41036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50217" y="3277968"/>
            <a:ext cx="181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Attenuation</a:t>
            </a:r>
          </a:p>
          <a:p>
            <a:r>
              <a:rPr lang="en-US" sz="1800" dirty="0" smtClean="0"/>
              <a:t>Factor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Ambiguities in Global Transport</a:t>
            </a:r>
            <a:endParaRPr lang="en-US" dirty="0"/>
          </a:p>
        </p:txBody>
      </p:sp>
      <p:pic>
        <p:nvPicPr>
          <p:cNvPr id="37" name="Picture 2" descr="http://www.clipartpal.com/_thumbs/pd/weather/sun_1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94" y="1600200"/>
            <a:ext cx="1320106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97766" y="2067580"/>
            <a:ext cx="1659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</a:t>
            </a:r>
          </a:p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4818229" y="5300363"/>
            <a:ext cx="167983" cy="160334"/>
          </a:xfrm>
          <a:prstGeom prst="ellipse">
            <a:avLst/>
          </a:prstGeom>
          <a:solidFill>
            <a:srgbClr val="FFFF8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497030" y="520012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Diffuser</a:t>
            </a:r>
            <a:endParaRPr lang="en-US" sz="1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497030" y="571837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Subsurface</a:t>
            </a:r>
          </a:p>
          <a:p>
            <a:r>
              <a:rPr lang="en-US" sz="1800" b="1" dirty="0" smtClean="0"/>
              <a:t>Pattern</a:t>
            </a:r>
            <a:endParaRPr lang="en-US" sz="1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5876" y="3760625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Different Light paths contribute to global illumination.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8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5" grpId="0"/>
      <p:bldP spid="10" grpId="0" animBg="1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Blurring in the Global Image</a:t>
            </a:r>
            <a:endParaRPr lang="en-US" dirty="0"/>
          </a:p>
        </p:txBody>
      </p:sp>
      <p:pic>
        <p:nvPicPr>
          <p:cNvPr id="5" name="Picture 2" descr="http://www.clipartpal.com/_thumbs/pd/weather/sun_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68" y="1371600"/>
            <a:ext cx="1320106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133600" y="5267374"/>
            <a:ext cx="525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33600" y="5800774"/>
            <a:ext cx="5257800" cy="0"/>
          </a:xfrm>
          <a:prstGeom prst="line">
            <a:avLst/>
          </a:prstGeom>
          <a:ln w="730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796356" y="2828974"/>
            <a:ext cx="171065" cy="243839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96356" y="5267372"/>
            <a:ext cx="80444" cy="53340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876800" y="5267371"/>
            <a:ext cx="76200" cy="533404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780517" y="47244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x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957244" y="2828974"/>
            <a:ext cx="148156" cy="243839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29200" y="5267369"/>
            <a:ext cx="76200" cy="5334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967421" y="5259845"/>
            <a:ext cx="61779" cy="5409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4861217" y="5179672"/>
            <a:ext cx="167983" cy="160334"/>
          </a:xfrm>
          <a:prstGeom prst="ellipse">
            <a:avLst/>
          </a:prstGeom>
          <a:solidFill>
            <a:srgbClr val="FFFF8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0159" y="1508811"/>
            <a:ext cx="3155370" cy="30469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1" dirty="0" smtClean="0">
                <a:solidFill>
                  <a:srgbClr val="0000FF"/>
                </a:solidFill>
              </a:rPr>
              <a:t>Global Image: Blurred Version of Subsurface</a:t>
            </a:r>
          </a:p>
          <a:p>
            <a:pPr>
              <a:lnSpc>
                <a:spcPct val="150000"/>
              </a:lnSpc>
            </a:pPr>
            <a:endParaRPr lang="en-US" sz="1600" b="1" i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i="1" dirty="0" smtClean="0"/>
              <a:t>Direct Image: Image of the Surface</a:t>
            </a:r>
          </a:p>
          <a:p>
            <a:pPr>
              <a:lnSpc>
                <a:spcPct val="150000"/>
              </a:lnSpc>
            </a:pPr>
            <a:endParaRPr lang="en-US" sz="1600" b="1" i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i="1" dirty="0" smtClean="0">
                <a:solidFill>
                  <a:srgbClr val="7030A0"/>
                </a:solidFill>
              </a:rPr>
              <a:t>Conventional Photograph </a:t>
            </a:r>
            <a:r>
              <a:rPr lang="en-US" sz="1600" b="1" i="1" dirty="0" smtClean="0">
                <a:solidFill>
                  <a:srgbClr val="0000FF"/>
                </a:solidFill>
              </a:rPr>
              <a:t>= </a:t>
            </a:r>
            <a:r>
              <a:rPr lang="en-US" sz="1600" b="1" i="1" dirty="0" err="1" smtClean="0"/>
              <a:t>Direct</a:t>
            </a:r>
            <a:r>
              <a:rPr lang="en-US" sz="1600" b="1" i="1" dirty="0" err="1" smtClean="0">
                <a:solidFill>
                  <a:srgbClr val="0000FF"/>
                </a:solidFill>
              </a:rPr>
              <a:t>+Global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0" y="509785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Diffuser</a:t>
            </a:r>
            <a:endParaRPr lang="en-US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00" y="5616102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Subsurface</a:t>
            </a:r>
          </a:p>
          <a:p>
            <a:r>
              <a:rPr lang="en-US" sz="1800" b="1" dirty="0" smtClean="0"/>
              <a:t>Pattern</a:t>
            </a:r>
            <a:endParaRPr lang="en-US" sz="1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0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and Light Transport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46"/>
          <a:stretch/>
        </p:blipFill>
        <p:spPr>
          <a:xfrm rot="5400000">
            <a:off x="2316451" y="1097961"/>
            <a:ext cx="4419600" cy="52716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42672" y="4229877"/>
            <a:ext cx="581316" cy="631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0813" y="4241927"/>
            <a:ext cx="1494814" cy="61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Direct Illumination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623988" y="4410269"/>
            <a:ext cx="913497" cy="9019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515016" y="1974979"/>
            <a:ext cx="1288892" cy="619322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15016" y="2594301"/>
            <a:ext cx="1288892" cy="682494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15016" y="2065179"/>
            <a:ext cx="3531113" cy="529122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827" y="2425959"/>
            <a:ext cx="1660904" cy="61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Global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Illumination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3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and Light Transport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9827" y="1524000"/>
            <a:ext cx="8305800" cy="4419600"/>
            <a:chOff x="304800" y="1523999"/>
            <a:chExt cx="8305800" cy="4419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346"/>
            <a:stretch/>
          </p:blipFill>
          <p:spPr>
            <a:xfrm rot="5400000">
              <a:off x="2271424" y="1097960"/>
              <a:ext cx="4419600" cy="5271678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5997645" y="4229876"/>
              <a:ext cx="581316" cy="6313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15786" y="4241926"/>
              <a:ext cx="1494814" cy="61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Direct Illumination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578961" y="4410268"/>
              <a:ext cx="913497" cy="9019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1469989" y="1974978"/>
              <a:ext cx="1288892" cy="619322"/>
            </a:xfrm>
            <a:prstGeom prst="straightConnector1">
              <a:avLst/>
            </a:prstGeom>
            <a:ln w="476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469989" y="2594300"/>
              <a:ext cx="1288892" cy="682494"/>
            </a:xfrm>
            <a:prstGeom prst="straightConnector1">
              <a:avLst/>
            </a:prstGeom>
            <a:ln w="476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469989" y="2065178"/>
              <a:ext cx="3531113" cy="529122"/>
            </a:xfrm>
            <a:prstGeom prst="straightConnector1">
              <a:avLst/>
            </a:prstGeom>
            <a:ln w="476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04800" y="2425958"/>
              <a:ext cx="1660904" cy="61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Global</a:t>
              </a:r>
            </a:p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Illumination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70820" y="2115741"/>
            <a:ext cx="3457098" cy="184665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Take-Home</a:t>
            </a:r>
            <a:r>
              <a:rPr lang="en-US" sz="2000" dirty="0" smtClean="0">
                <a:solidFill>
                  <a:srgbClr val="0000FF"/>
                </a:solidFill>
              </a:rPr>
              <a:t>:</a:t>
            </a:r>
          </a:p>
          <a:p>
            <a:endParaRPr lang="en-US" dirty="0"/>
          </a:p>
          <a:p>
            <a:r>
              <a:rPr lang="en-US" sz="1600" b="1" dirty="0" smtClean="0">
                <a:solidFill>
                  <a:srgbClr val="0000FF"/>
                </a:solidFill>
              </a:rPr>
              <a:t>Global Illumination </a:t>
            </a:r>
            <a:r>
              <a:rPr lang="en-US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Low Spatial Frequency Phenomena.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Direct Illumination  High Spatial Frequency Phenomenon</a:t>
            </a:r>
            <a:r>
              <a:rPr lang="en-US" sz="1600" dirty="0" smtClean="0">
                <a:sym typeface="Wingdings" panose="05000000000000000000" pitchFamily="2" charset="2"/>
              </a:rPr>
              <a:t>.</a:t>
            </a:r>
            <a:endParaRPr lang="en-US" sz="1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1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74000" y="7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0.19583 -4.44444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Multispectral Global-Direct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 smtClean="0"/>
              <a:t>Combination of multispectral global-direct is achieved by changing the wavelength of illumination (projector)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4339" r="2500" b="20992"/>
          <a:stretch/>
        </p:blipFill>
        <p:spPr>
          <a:xfrm>
            <a:off x="2400300" y="2590800"/>
            <a:ext cx="4381500" cy="1866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1700" y="4457701"/>
            <a:ext cx="514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Optoma</a:t>
            </a:r>
            <a:r>
              <a:rPr lang="en-US" b="1" dirty="0" smtClean="0">
                <a:solidFill>
                  <a:srgbClr val="0000FF"/>
                </a:solidFill>
              </a:rPr>
              <a:t> PK102 replaced with OSRAM SFH4232 850 nm</a:t>
            </a:r>
            <a:endParaRPr 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81200" y="5597379"/>
                <a:ext cx="177422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18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8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1800" b="0" dirty="0" smtClean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597379"/>
                <a:ext cx="1774222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5800" y="5331446"/>
                <a:ext cx="69342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Acquired Dataset is a 4-hypercube</a:t>
                </a:r>
              </a:p>
              <a:p>
                <a:pPr lvl="1"/>
                <a:r>
                  <a:rPr lang="en-US" sz="1800" dirty="0"/>
                  <a:t>Intensity in</a:t>
                </a:r>
              </a:p>
              <a:p>
                <a:pPr lvl="1"/>
                <a14:m>
                  <m:oMath xmlns:m="http://schemas.openxmlformats.org/officeDocument/2006/math" xmlns="">
                    <m:r>
                      <a:rPr lang="en-US" sz="18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800" dirty="0"/>
                  <a:t> represents global or direct intensities.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331446"/>
                <a:ext cx="6934200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792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1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Implementation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66" y="838200"/>
            <a:ext cx="6690668" cy="54864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7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</a:t>
            </a:r>
            <a:r>
              <a:rPr lang="en-US" dirty="0" err="1" smtClean="0"/>
              <a:t>Subskin</a:t>
            </a:r>
            <a:r>
              <a:rPr lang="en-US" dirty="0" smtClean="0"/>
              <a:t> Imaging</a:t>
            </a:r>
            <a:endParaRPr lang="en-US" dirty="0"/>
          </a:p>
        </p:txBody>
      </p:sp>
      <p:pic>
        <p:nvPicPr>
          <p:cNvPr id="24578" name="Picture 2" descr="http://ingbiomedico.files.wordpress.com/2012/08/wall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608922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melab.snu.ac.kr/melab/lib/exe/fetch.php?w=600&amp;h=&amp;cache=cache&amp;media=data:2009.hckim.finiger_vein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0"/>
          <a:stretch/>
        </p:blipFill>
        <p:spPr bwMode="auto">
          <a:xfrm>
            <a:off x="6781800" y="4495800"/>
            <a:ext cx="2048710" cy="12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www.allesconsulting.com/wp-content/uploads/2013/01/Finger-Vein-Authentication-Technolog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20574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6492" y="5810865"/>
            <a:ext cx="6084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</a:rPr>
              <a:t>Vending Machine Authenticates your purchase and targets advertisements</a:t>
            </a:r>
          </a:p>
          <a:p>
            <a:endParaRPr lang="en-US" sz="1500" dirty="0">
              <a:solidFill>
                <a:srgbClr val="0000FF"/>
              </a:solidFill>
            </a:endParaRPr>
          </a:p>
          <a:p>
            <a:r>
              <a:rPr lang="en-US" sz="1500" dirty="0" smtClean="0">
                <a:solidFill>
                  <a:srgbClr val="0000FF"/>
                </a:solidFill>
              </a:rPr>
              <a:t>Hitachi Presented 2009.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76884" y="3144983"/>
            <a:ext cx="2048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*This technique uses transmission imaging. In context of skin, reflectance is more challenging. </a:t>
            </a:r>
          </a:p>
        </p:txBody>
      </p:sp>
    </p:spTree>
    <p:extLst>
      <p:ext uri="{BB962C8B-B14F-4D97-AF65-F5344CB8AC3E}">
        <p14:creationId xmlns:p14="http://schemas.microsoft.com/office/powerpoint/2010/main" val="145847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7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52400"/>
            <a:ext cx="8763000" cy="6096000"/>
          </a:xfrm>
          <a:prstGeom prst="rect">
            <a:avLst/>
          </a:prstGeom>
          <a:noFill/>
        </p:spPr>
      </p:sp>
      <p:sp>
        <p:nvSpPr>
          <p:cNvPr id="4" name="Freeform 3"/>
          <p:cNvSpPr/>
          <p:nvPr/>
        </p:nvSpPr>
        <p:spPr>
          <a:xfrm>
            <a:off x="152400" y="4890529"/>
            <a:ext cx="8763000" cy="1352103"/>
          </a:xfrm>
          <a:custGeom>
            <a:avLst/>
            <a:gdLst>
              <a:gd name="connsiteX0" fmla="*/ 0 w 8763000"/>
              <a:gd name="connsiteY0" fmla="*/ 135210 h 1352103"/>
              <a:gd name="connsiteX1" fmla="*/ 135210 w 8763000"/>
              <a:gd name="connsiteY1" fmla="*/ 0 h 1352103"/>
              <a:gd name="connsiteX2" fmla="*/ 8627790 w 8763000"/>
              <a:gd name="connsiteY2" fmla="*/ 0 h 1352103"/>
              <a:gd name="connsiteX3" fmla="*/ 8763000 w 8763000"/>
              <a:gd name="connsiteY3" fmla="*/ 135210 h 1352103"/>
              <a:gd name="connsiteX4" fmla="*/ 8763000 w 8763000"/>
              <a:gd name="connsiteY4" fmla="*/ 1216893 h 1352103"/>
              <a:gd name="connsiteX5" fmla="*/ 8627790 w 8763000"/>
              <a:gd name="connsiteY5" fmla="*/ 1352103 h 1352103"/>
              <a:gd name="connsiteX6" fmla="*/ 135210 w 8763000"/>
              <a:gd name="connsiteY6" fmla="*/ 1352103 h 1352103"/>
              <a:gd name="connsiteX7" fmla="*/ 0 w 8763000"/>
              <a:gd name="connsiteY7" fmla="*/ 1216893 h 1352103"/>
              <a:gd name="connsiteX8" fmla="*/ 0 w 8763000"/>
              <a:gd name="connsiteY8" fmla="*/ 135210 h 135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0" h="1352103">
                <a:moveTo>
                  <a:pt x="0" y="135210"/>
                </a:moveTo>
                <a:cubicBezTo>
                  <a:pt x="0" y="60536"/>
                  <a:pt x="60536" y="0"/>
                  <a:pt x="135210" y="0"/>
                </a:cubicBezTo>
                <a:lnTo>
                  <a:pt x="8627790" y="0"/>
                </a:lnTo>
                <a:cubicBezTo>
                  <a:pt x="8702464" y="0"/>
                  <a:pt x="8763000" y="60536"/>
                  <a:pt x="8763000" y="135210"/>
                </a:cubicBezTo>
                <a:lnTo>
                  <a:pt x="8763000" y="1216893"/>
                </a:lnTo>
                <a:cubicBezTo>
                  <a:pt x="8763000" y="1291567"/>
                  <a:pt x="8702464" y="1352103"/>
                  <a:pt x="8627790" y="1352103"/>
                </a:cubicBezTo>
                <a:lnTo>
                  <a:pt x="135210" y="1352103"/>
                </a:lnTo>
                <a:cubicBezTo>
                  <a:pt x="60536" y="1352103"/>
                  <a:pt x="0" y="1291567"/>
                  <a:pt x="0" y="1216893"/>
                </a:cubicBezTo>
                <a:lnTo>
                  <a:pt x="0" y="13521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62621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 smtClean="0">
                <a:solidFill>
                  <a:schemeClr val="bg1"/>
                </a:solidFill>
              </a:rPr>
              <a:t>Target Decomposition via </a:t>
            </a:r>
            <a:r>
              <a:rPr lang="en-US" sz="1800" b="1" kern="1200" dirty="0" err="1" smtClean="0">
                <a:solidFill>
                  <a:schemeClr val="bg1"/>
                </a:solidFill>
              </a:rPr>
              <a:t>Sparsity</a:t>
            </a:r>
            <a:r>
              <a:rPr lang="en-US" sz="1800" b="1" kern="1200" dirty="0" smtClean="0">
                <a:solidFill>
                  <a:schemeClr val="bg1"/>
                </a:solidFill>
              </a:rPr>
              <a:t> (Part II)</a:t>
            </a:r>
            <a:endParaRPr lang="en-US" sz="1800" b="1" kern="1200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52400" y="3313075"/>
            <a:ext cx="8763000" cy="1352103"/>
          </a:xfrm>
          <a:custGeom>
            <a:avLst/>
            <a:gdLst>
              <a:gd name="connsiteX0" fmla="*/ 0 w 8763000"/>
              <a:gd name="connsiteY0" fmla="*/ 135210 h 1352103"/>
              <a:gd name="connsiteX1" fmla="*/ 135210 w 8763000"/>
              <a:gd name="connsiteY1" fmla="*/ 0 h 1352103"/>
              <a:gd name="connsiteX2" fmla="*/ 8627790 w 8763000"/>
              <a:gd name="connsiteY2" fmla="*/ 0 h 1352103"/>
              <a:gd name="connsiteX3" fmla="*/ 8763000 w 8763000"/>
              <a:gd name="connsiteY3" fmla="*/ 135210 h 1352103"/>
              <a:gd name="connsiteX4" fmla="*/ 8763000 w 8763000"/>
              <a:gd name="connsiteY4" fmla="*/ 1216893 h 1352103"/>
              <a:gd name="connsiteX5" fmla="*/ 8627790 w 8763000"/>
              <a:gd name="connsiteY5" fmla="*/ 1352103 h 1352103"/>
              <a:gd name="connsiteX6" fmla="*/ 135210 w 8763000"/>
              <a:gd name="connsiteY6" fmla="*/ 1352103 h 1352103"/>
              <a:gd name="connsiteX7" fmla="*/ 0 w 8763000"/>
              <a:gd name="connsiteY7" fmla="*/ 1216893 h 1352103"/>
              <a:gd name="connsiteX8" fmla="*/ 0 w 8763000"/>
              <a:gd name="connsiteY8" fmla="*/ 135210 h 135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0" h="1352103">
                <a:moveTo>
                  <a:pt x="0" y="135210"/>
                </a:moveTo>
                <a:cubicBezTo>
                  <a:pt x="0" y="60536"/>
                  <a:pt x="60536" y="0"/>
                  <a:pt x="135210" y="0"/>
                </a:cubicBezTo>
                <a:lnTo>
                  <a:pt x="8627790" y="0"/>
                </a:lnTo>
                <a:cubicBezTo>
                  <a:pt x="8702464" y="0"/>
                  <a:pt x="8763000" y="60536"/>
                  <a:pt x="8763000" y="135210"/>
                </a:cubicBezTo>
                <a:lnTo>
                  <a:pt x="8763000" y="1216893"/>
                </a:lnTo>
                <a:cubicBezTo>
                  <a:pt x="8763000" y="1291567"/>
                  <a:pt x="8702464" y="1352103"/>
                  <a:pt x="8627790" y="1352103"/>
                </a:cubicBezTo>
                <a:lnTo>
                  <a:pt x="135210" y="1352103"/>
                </a:lnTo>
                <a:cubicBezTo>
                  <a:pt x="60536" y="1352103"/>
                  <a:pt x="0" y="1291567"/>
                  <a:pt x="0" y="1216893"/>
                </a:cubicBezTo>
                <a:lnTo>
                  <a:pt x="0" y="135210"/>
                </a:lnTo>
                <a:close/>
              </a:path>
            </a:pathLst>
          </a:custGeom>
          <a:solidFill>
            <a:srgbClr val="0000FF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62621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 smtClean="0">
                <a:solidFill>
                  <a:schemeClr val="bg1"/>
                </a:solidFill>
              </a:rPr>
              <a:t>Multispectral Global/Direct (Part I)</a:t>
            </a:r>
            <a:endParaRPr lang="en-US" sz="1800" b="1" kern="1200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52400" y="1738812"/>
            <a:ext cx="8763000" cy="1352103"/>
          </a:xfrm>
          <a:custGeom>
            <a:avLst/>
            <a:gdLst>
              <a:gd name="connsiteX0" fmla="*/ 0 w 8763000"/>
              <a:gd name="connsiteY0" fmla="*/ 135210 h 1352103"/>
              <a:gd name="connsiteX1" fmla="*/ 135210 w 8763000"/>
              <a:gd name="connsiteY1" fmla="*/ 0 h 1352103"/>
              <a:gd name="connsiteX2" fmla="*/ 8627790 w 8763000"/>
              <a:gd name="connsiteY2" fmla="*/ 0 h 1352103"/>
              <a:gd name="connsiteX3" fmla="*/ 8763000 w 8763000"/>
              <a:gd name="connsiteY3" fmla="*/ 135210 h 1352103"/>
              <a:gd name="connsiteX4" fmla="*/ 8763000 w 8763000"/>
              <a:gd name="connsiteY4" fmla="*/ 1216893 h 1352103"/>
              <a:gd name="connsiteX5" fmla="*/ 8627790 w 8763000"/>
              <a:gd name="connsiteY5" fmla="*/ 1352103 h 1352103"/>
              <a:gd name="connsiteX6" fmla="*/ 135210 w 8763000"/>
              <a:gd name="connsiteY6" fmla="*/ 1352103 h 1352103"/>
              <a:gd name="connsiteX7" fmla="*/ 0 w 8763000"/>
              <a:gd name="connsiteY7" fmla="*/ 1216893 h 1352103"/>
              <a:gd name="connsiteX8" fmla="*/ 0 w 8763000"/>
              <a:gd name="connsiteY8" fmla="*/ 135210 h 135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0" h="1352103">
                <a:moveTo>
                  <a:pt x="0" y="135210"/>
                </a:moveTo>
                <a:cubicBezTo>
                  <a:pt x="0" y="60536"/>
                  <a:pt x="60536" y="0"/>
                  <a:pt x="135210" y="0"/>
                </a:cubicBezTo>
                <a:lnTo>
                  <a:pt x="8627790" y="0"/>
                </a:lnTo>
                <a:cubicBezTo>
                  <a:pt x="8702464" y="0"/>
                  <a:pt x="8763000" y="60536"/>
                  <a:pt x="8763000" y="135210"/>
                </a:cubicBezTo>
                <a:lnTo>
                  <a:pt x="8763000" y="1216893"/>
                </a:lnTo>
                <a:cubicBezTo>
                  <a:pt x="8763000" y="1291567"/>
                  <a:pt x="8702464" y="1352103"/>
                  <a:pt x="8627790" y="1352103"/>
                </a:cubicBezTo>
                <a:lnTo>
                  <a:pt x="135210" y="1352103"/>
                </a:lnTo>
                <a:cubicBezTo>
                  <a:pt x="60536" y="1352103"/>
                  <a:pt x="0" y="1291567"/>
                  <a:pt x="0" y="1216893"/>
                </a:cubicBezTo>
                <a:lnTo>
                  <a:pt x="0" y="135210"/>
                </a:lnTo>
                <a:close/>
              </a:path>
            </a:pathLst>
          </a:custGeom>
          <a:solidFill>
            <a:schemeClr val="bg1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62621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0" kern="1200" dirty="0" smtClean="0"/>
              <a:t>Computer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0" kern="1200" dirty="0" smtClean="0"/>
              <a:t>Graphics/Vision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 smtClean="0"/>
              <a:t>Computational Photography</a:t>
            </a:r>
            <a:endParaRPr lang="en-US" sz="1800" b="0" kern="1200" dirty="0"/>
          </a:p>
        </p:txBody>
      </p:sp>
      <p:sp>
        <p:nvSpPr>
          <p:cNvPr id="8" name="Freeform 7"/>
          <p:cNvSpPr/>
          <p:nvPr/>
        </p:nvSpPr>
        <p:spPr>
          <a:xfrm>
            <a:off x="152400" y="158167"/>
            <a:ext cx="8763000" cy="1352103"/>
          </a:xfrm>
          <a:custGeom>
            <a:avLst/>
            <a:gdLst>
              <a:gd name="connsiteX0" fmla="*/ 0 w 8763000"/>
              <a:gd name="connsiteY0" fmla="*/ 135210 h 1352103"/>
              <a:gd name="connsiteX1" fmla="*/ 135210 w 8763000"/>
              <a:gd name="connsiteY1" fmla="*/ 0 h 1352103"/>
              <a:gd name="connsiteX2" fmla="*/ 8627790 w 8763000"/>
              <a:gd name="connsiteY2" fmla="*/ 0 h 1352103"/>
              <a:gd name="connsiteX3" fmla="*/ 8763000 w 8763000"/>
              <a:gd name="connsiteY3" fmla="*/ 135210 h 1352103"/>
              <a:gd name="connsiteX4" fmla="*/ 8763000 w 8763000"/>
              <a:gd name="connsiteY4" fmla="*/ 1216893 h 1352103"/>
              <a:gd name="connsiteX5" fmla="*/ 8627790 w 8763000"/>
              <a:gd name="connsiteY5" fmla="*/ 1352103 h 1352103"/>
              <a:gd name="connsiteX6" fmla="*/ 135210 w 8763000"/>
              <a:gd name="connsiteY6" fmla="*/ 1352103 h 1352103"/>
              <a:gd name="connsiteX7" fmla="*/ 0 w 8763000"/>
              <a:gd name="connsiteY7" fmla="*/ 1216893 h 1352103"/>
              <a:gd name="connsiteX8" fmla="*/ 0 w 8763000"/>
              <a:gd name="connsiteY8" fmla="*/ 135210 h 135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0" h="1352103">
                <a:moveTo>
                  <a:pt x="0" y="135210"/>
                </a:moveTo>
                <a:cubicBezTo>
                  <a:pt x="0" y="60536"/>
                  <a:pt x="60536" y="0"/>
                  <a:pt x="135210" y="0"/>
                </a:cubicBezTo>
                <a:lnTo>
                  <a:pt x="8627790" y="0"/>
                </a:lnTo>
                <a:cubicBezTo>
                  <a:pt x="8702464" y="0"/>
                  <a:pt x="8763000" y="60536"/>
                  <a:pt x="8763000" y="135210"/>
                </a:cubicBezTo>
                <a:lnTo>
                  <a:pt x="8763000" y="1216893"/>
                </a:lnTo>
                <a:cubicBezTo>
                  <a:pt x="8763000" y="1291567"/>
                  <a:pt x="8702464" y="1352103"/>
                  <a:pt x="8627790" y="1352103"/>
                </a:cubicBezTo>
                <a:lnTo>
                  <a:pt x="135210" y="1352103"/>
                </a:lnTo>
                <a:cubicBezTo>
                  <a:pt x="60536" y="1352103"/>
                  <a:pt x="0" y="1291567"/>
                  <a:pt x="0" y="1216893"/>
                </a:cubicBezTo>
                <a:lnTo>
                  <a:pt x="0" y="135210"/>
                </a:lnTo>
                <a:close/>
              </a:path>
            </a:pathLst>
          </a:custGeom>
          <a:noFill/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62621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Conventional Imaging </a:t>
            </a:r>
            <a:endParaRPr lang="en-US" sz="1800" kern="1200" dirty="0"/>
          </a:p>
        </p:txBody>
      </p:sp>
      <p:sp>
        <p:nvSpPr>
          <p:cNvPr id="9" name="Freeform 8"/>
          <p:cNvSpPr/>
          <p:nvPr/>
        </p:nvSpPr>
        <p:spPr>
          <a:xfrm>
            <a:off x="4953000" y="270842"/>
            <a:ext cx="2659277" cy="1126752"/>
          </a:xfrm>
          <a:custGeom>
            <a:avLst/>
            <a:gdLst>
              <a:gd name="connsiteX0" fmla="*/ 0 w 1690129"/>
              <a:gd name="connsiteY0" fmla="*/ 112675 h 1126752"/>
              <a:gd name="connsiteX1" fmla="*/ 112675 w 1690129"/>
              <a:gd name="connsiteY1" fmla="*/ 0 h 1126752"/>
              <a:gd name="connsiteX2" fmla="*/ 1577454 w 1690129"/>
              <a:gd name="connsiteY2" fmla="*/ 0 h 1126752"/>
              <a:gd name="connsiteX3" fmla="*/ 1690129 w 1690129"/>
              <a:gd name="connsiteY3" fmla="*/ 112675 h 1126752"/>
              <a:gd name="connsiteX4" fmla="*/ 1690129 w 1690129"/>
              <a:gd name="connsiteY4" fmla="*/ 1014077 h 1126752"/>
              <a:gd name="connsiteX5" fmla="*/ 1577454 w 1690129"/>
              <a:gd name="connsiteY5" fmla="*/ 1126752 h 1126752"/>
              <a:gd name="connsiteX6" fmla="*/ 112675 w 1690129"/>
              <a:gd name="connsiteY6" fmla="*/ 1126752 h 1126752"/>
              <a:gd name="connsiteX7" fmla="*/ 0 w 1690129"/>
              <a:gd name="connsiteY7" fmla="*/ 1014077 h 1126752"/>
              <a:gd name="connsiteX8" fmla="*/ 0 w 1690129"/>
              <a:gd name="connsiteY8" fmla="*/ 112675 h 112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0129" h="1126752">
                <a:moveTo>
                  <a:pt x="0" y="112675"/>
                </a:moveTo>
                <a:cubicBezTo>
                  <a:pt x="0" y="50446"/>
                  <a:pt x="50446" y="0"/>
                  <a:pt x="112675" y="0"/>
                </a:cubicBezTo>
                <a:lnTo>
                  <a:pt x="1577454" y="0"/>
                </a:lnTo>
                <a:cubicBezTo>
                  <a:pt x="1639683" y="0"/>
                  <a:pt x="1690129" y="50446"/>
                  <a:pt x="1690129" y="112675"/>
                </a:cubicBezTo>
                <a:lnTo>
                  <a:pt x="1690129" y="1014077"/>
                </a:lnTo>
                <a:cubicBezTo>
                  <a:pt x="1690129" y="1076306"/>
                  <a:pt x="1639683" y="1126752"/>
                  <a:pt x="1577454" y="1126752"/>
                </a:cubicBezTo>
                <a:lnTo>
                  <a:pt x="112675" y="1126752"/>
                </a:lnTo>
                <a:cubicBezTo>
                  <a:pt x="50446" y="1126752"/>
                  <a:pt x="0" y="1076306"/>
                  <a:pt x="0" y="1014077"/>
                </a:cubicBezTo>
                <a:lnTo>
                  <a:pt x="0" y="11267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201" tIns="109201" rIns="109201" bIns="109201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rgbClr val="0000FF"/>
                </a:solidFill>
              </a:rPr>
              <a:t>Photograph</a:t>
            </a:r>
            <a:endParaRPr lang="en-US" sz="2000" kern="1200" dirty="0">
              <a:solidFill>
                <a:srgbClr val="0000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36060" y="1397595"/>
            <a:ext cx="1273951" cy="4312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3951" y="0"/>
                </a:moveTo>
                <a:lnTo>
                  <a:pt x="1273951" y="215604"/>
                </a:lnTo>
                <a:lnTo>
                  <a:pt x="0" y="215604"/>
                </a:lnTo>
                <a:lnTo>
                  <a:pt x="0" y="431208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4190995" y="1828803"/>
            <a:ext cx="1690129" cy="1126752"/>
          </a:xfrm>
          <a:custGeom>
            <a:avLst/>
            <a:gdLst>
              <a:gd name="connsiteX0" fmla="*/ 0 w 1690129"/>
              <a:gd name="connsiteY0" fmla="*/ 112675 h 1126752"/>
              <a:gd name="connsiteX1" fmla="*/ 112675 w 1690129"/>
              <a:gd name="connsiteY1" fmla="*/ 0 h 1126752"/>
              <a:gd name="connsiteX2" fmla="*/ 1577454 w 1690129"/>
              <a:gd name="connsiteY2" fmla="*/ 0 h 1126752"/>
              <a:gd name="connsiteX3" fmla="*/ 1690129 w 1690129"/>
              <a:gd name="connsiteY3" fmla="*/ 112675 h 1126752"/>
              <a:gd name="connsiteX4" fmla="*/ 1690129 w 1690129"/>
              <a:gd name="connsiteY4" fmla="*/ 1014077 h 1126752"/>
              <a:gd name="connsiteX5" fmla="*/ 1577454 w 1690129"/>
              <a:gd name="connsiteY5" fmla="*/ 1126752 h 1126752"/>
              <a:gd name="connsiteX6" fmla="*/ 112675 w 1690129"/>
              <a:gd name="connsiteY6" fmla="*/ 1126752 h 1126752"/>
              <a:gd name="connsiteX7" fmla="*/ 0 w 1690129"/>
              <a:gd name="connsiteY7" fmla="*/ 1014077 h 1126752"/>
              <a:gd name="connsiteX8" fmla="*/ 0 w 1690129"/>
              <a:gd name="connsiteY8" fmla="*/ 112675 h 112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0129" h="1126752">
                <a:moveTo>
                  <a:pt x="0" y="112675"/>
                </a:moveTo>
                <a:cubicBezTo>
                  <a:pt x="0" y="50446"/>
                  <a:pt x="50446" y="0"/>
                  <a:pt x="112675" y="0"/>
                </a:cubicBezTo>
                <a:lnTo>
                  <a:pt x="1577454" y="0"/>
                </a:lnTo>
                <a:cubicBezTo>
                  <a:pt x="1639683" y="0"/>
                  <a:pt x="1690129" y="50446"/>
                  <a:pt x="1690129" y="112675"/>
                </a:cubicBezTo>
                <a:lnTo>
                  <a:pt x="1690129" y="1014077"/>
                </a:lnTo>
                <a:cubicBezTo>
                  <a:pt x="1690129" y="1076306"/>
                  <a:pt x="1639683" y="1126752"/>
                  <a:pt x="1577454" y="1126752"/>
                </a:cubicBezTo>
                <a:lnTo>
                  <a:pt x="112675" y="1126752"/>
                </a:lnTo>
                <a:cubicBezTo>
                  <a:pt x="50446" y="1126752"/>
                  <a:pt x="0" y="1076306"/>
                  <a:pt x="0" y="1014077"/>
                </a:cubicBezTo>
                <a:lnTo>
                  <a:pt x="0" y="11267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201" tIns="109201" rIns="109201" bIns="109201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rgbClr val="0000FF"/>
                </a:solidFill>
              </a:rPr>
              <a:t>Global</a:t>
            </a:r>
            <a:endParaRPr lang="en-US" sz="2000" kern="1200" dirty="0">
              <a:solidFill>
                <a:srgbClr val="0000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3366516" y="2955556"/>
            <a:ext cx="1669544" cy="35175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6719"/>
                </a:lnTo>
                <a:lnTo>
                  <a:pt x="152398" y="236719"/>
                </a:lnTo>
                <a:lnTo>
                  <a:pt x="152398" y="473439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2838727" y="3419982"/>
            <a:ext cx="2723873" cy="1126752"/>
          </a:xfrm>
          <a:custGeom>
            <a:avLst/>
            <a:gdLst>
              <a:gd name="connsiteX0" fmla="*/ 0 w 1690129"/>
              <a:gd name="connsiteY0" fmla="*/ 112675 h 1126752"/>
              <a:gd name="connsiteX1" fmla="*/ 112675 w 1690129"/>
              <a:gd name="connsiteY1" fmla="*/ 0 h 1126752"/>
              <a:gd name="connsiteX2" fmla="*/ 1577454 w 1690129"/>
              <a:gd name="connsiteY2" fmla="*/ 0 h 1126752"/>
              <a:gd name="connsiteX3" fmla="*/ 1690129 w 1690129"/>
              <a:gd name="connsiteY3" fmla="*/ 112675 h 1126752"/>
              <a:gd name="connsiteX4" fmla="*/ 1690129 w 1690129"/>
              <a:gd name="connsiteY4" fmla="*/ 1014077 h 1126752"/>
              <a:gd name="connsiteX5" fmla="*/ 1577454 w 1690129"/>
              <a:gd name="connsiteY5" fmla="*/ 1126752 h 1126752"/>
              <a:gd name="connsiteX6" fmla="*/ 112675 w 1690129"/>
              <a:gd name="connsiteY6" fmla="*/ 1126752 h 1126752"/>
              <a:gd name="connsiteX7" fmla="*/ 0 w 1690129"/>
              <a:gd name="connsiteY7" fmla="*/ 1014077 h 1126752"/>
              <a:gd name="connsiteX8" fmla="*/ 0 w 1690129"/>
              <a:gd name="connsiteY8" fmla="*/ 112675 h 112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0129" h="1126752">
                <a:moveTo>
                  <a:pt x="0" y="112675"/>
                </a:moveTo>
                <a:cubicBezTo>
                  <a:pt x="0" y="50446"/>
                  <a:pt x="50446" y="0"/>
                  <a:pt x="112675" y="0"/>
                </a:cubicBezTo>
                <a:lnTo>
                  <a:pt x="1577454" y="0"/>
                </a:lnTo>
                <a:cubicBezTo>
                  <a:pt x="1639683" y="0"/>
                  <a:pt x="1690129" y="50446"/>
                  <a:pt x="1690129" y="112675"/>
                </a:cubicBezTo>
                <a:lnTo>
                  <a:pt x="1690129" y="1014077"/>
                </a:lnTo>
                <a:cubicBezTo>
                  <a:pt x="1690129" y="1076306"/>
                  <a:pt x="1639683" y="1126752"/>
                  <a:pt x="1577454" y="1126752"/>
                </a:cubicBezTo>
                <a:lnTo>
                  <a:pt x="112675" y="1126752"/>
                </a:lnTo>
                <a:cubicBezTo>
                  <a:pt x="50446" y="1126752"/>
                  <a:pt x="0" y="1076306"/>
                  <a:pt x="0" y="1014077"/>
                </a:cubicBezTo>
                <a:lnTo>
                  <a:pt x="0" y="1126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201" tIns="109201" rIns="109201" bIns="109201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rgbClr val="0000FF"/>
                </a:solidFill>
              </a:rPr>
              <a:t>Spectral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rgbClr val="0000FF"/>
                </a:solidFill>
              </a:rPr>
              <a:t>Global</a:t>
            </a:r>
            <a:endParaRPr lang="en-US" sz="2000" kern="1200" dirty="0">
              <a:solidFill>
                <a:srgbClr val="0000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112843" y="4555748"/>
            <a:ext cx="1075615" cy="4474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75615" y="0"/>
                </a:moveTo>
                <a:lnTo>
                  <a:pt x="1075615" y="223728"/>
                </a:lnTo>
                <a:lnTo>
                  <a:pt x="0" y="223728"/>
                </a:lnTo>
                <a:lnTo>
                  <a:pt x="0" y="447456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3276600" y="5003204"/>
            <a:ext cx="1681308" cy="1126752"/>
          </a:xfrm>
          <a:custGeom>
            <a:avLst/>
            <a:gdLst>
              <a:gd name="connsiteX0" fmla="*/ 0 w 1690129"/>
              <a:gd name="connsiteY0" fmla="*/ 112675 h 1126752"/>
              <a:gd name="connsiteX1" fmla="*/ 112675 w 1690129"/>
              <a:gd name="connsiteY1" fmla="*/ 0 h 1126752"/>
              <a:gd name="connsiteX2" fmla="*/ 1577454 w 1690129"/>
              <a:gd name="connsiteY2" fmla="*/ 0 h 1126752"/>
              <a:gd name="connsiteX3" fmla="*/ 1690129 w 1690129"/>
              <a:gd name="connsiteY3" fmla="*/ 112675 h 1126752"/>
              <a:gd name="connsiteX4" fmla="*/ 1690129 w 1690129"/>
              <a:gd name="connsiteY4" fmla="*/ 1014077 h 1126752"/>
              <a:gd name="connsiteX5" fmla="*/ 1577454 w 1690129"/>
              <a:gd name="connsiteY5" fmla="*/ 1126752 h 1126752"/>
              <a:gd name="connsiteX6" fmla="*/ 112675 w 1690129"/>
              <a:gd name="connsiteY6" fmla="*/ 1126752 h 1126752"/>
              <a:gd name="connsiteX7" fmla="*/ 0 w 1690129"/>
              <a:gd name="connsiteY7" fmla="*/ 1014077 h 1126752"/>
              <a:gd name="connsiteX8" fmla="*/ 0 w 1690129"/>
              <a:gd name="connsiteY8" fmla="*/ 112675 h 112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0129" h="1126752">
                <a:moveTo>
                  <a:pt x="0" y="112675"/>
                </a:moveTo>
                <a:cubicBezTo>
                  <a:pt x="0" y="50446"/>
                  <a:pt x="50446" y="0"/>
                  <a:pt x="112675" y="0"/>
                </a:cubicBezTo>
                <a:lnTo>
                  <a:pt x="1577454" y="0"/>
                </a:lnTo>
                <a:cubicBezTo>
                  <a:pt x="1639683" y="0"/>
                  <a:pt x="1690129" y="50446"/>
                  <a:pt x="1690129" y="112675"/>
                </a:cubicBezTo>
                <a:lnTo>
                  <a:pt x="1690129" y="1014077"/>
                </a:lnTo>
                <a:cubicBezTo>
                  <a:pt x="1690129" y="1076306"/>
                  <a:pt x="1639683" y="1126752"/>
                  <a:pt x="1577454" y="1126752"/>
                </a:cubicBezTo>
                <a:lnTo>
                  <a:pt x="112675" y="1126752"/>
                </a:lnTo>
                <a:cubicBezTo>
                  <a:pt x="50446" y="1126752"/>
                  <a:pt x="0" y="1076306"/>
                  <a:pt x="0" y="1014077"/>
                </a:cubicBezTo>
                <a:lnTo>
                  <a:pt x="0" y="1126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201" tIns="109201" rIns="109201" bIns="109201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chemeClr val="tx1"/>
                </a:solidFill>
              </a:rPr>
              <a:t>Target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188459" y="4555748"/>
            <a:ext cx="1121552" cy="4474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3728"/>
                </a:lnTo>
                <a:lnTo>
                  <a:pt x="1121552" y="223728"/>
                </a:lnTo>
                <a:lnTo>
                  <a:pt x="1121552" y="447456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5562600" y="5003204"/>
            <a:ext cx="2209800" cy="1126752"/>
          </a:xfrm>
          <a:custGeom>
            <a:avLst/>
            <a:gdLst>
              <a:gd name="connsiteX0" fmla="*/ 0 w 1690129"/>
              <a:gd name="connsiteY0" fmla="*/ 112675 h 1126752"/>
              <a:gd name="connsiteX1" fmla="*/ 112675 w 1690129"/>
              <a:gd name="connsiteY1" fmla="*/ 0 h 1126752"/>
              <a:gd name="connsiteX2" fmla="*/ 1577454 w 1690129"/>
              <a:gd name="connsiteY2" fmla="*/ 0 h 1126752"/>
              <a:gd name="connsiteX3" fmla="*/ 1690129 w 1690129"/>
              <a:gd name="connsiteY3" fmla="*/ 112675 h 1126752"/>
              <a:gd name="connsiteX4" fmla="*/ 1690129 w 1690129"/>
              <a:gd name="connsiteY4" fmla="*/ 1014077 h 1126752"/>
              <a:gd name="connsiteX5" fmla="*/ 1577454 w 1690129"/>
              <a:gd name="connsiteY5" fmla="*/ 1126752 h 1126752"/>
              <a:gd name="connsiteX6" fmla="*/ 112675 w 1690129"/>
              <a:gd name="connsiteY6" fmla="*/ 1126752 h 1126752"/>
              <a:gd name="connsiteX7" fmla="*/ 0 w 1690129"/>
              <a:gd name="connsiteY7" fmla="*/ 1014077 h 1126752"/>
              <a:gd name="connsiteX8" fmla="*/ 0 w 1690129"/>
              <a:gd name="connsiteY8" fmla="*/ 112675 h 112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0129" h="1126752">
                <a:moveTo>
                  <a:pt x="0" y="112675"/>
                </a:moveTo>
                <a:cubicBezTo>
                  <a:pt x="0" y="50446"/>
                  <a:pt x="50446" y="0"/>
                  <a:pt x="112675" y="0"/>
                </a:cubicBezTo>
                <a:lnTo>
                  <a:pt x="1577454" y="0"/>
                </a:lnTo>
                <a:cubicBezTo>
                  <a:pt x="1639683" y="0"/>
                  <a:pt x="1690129" y="50446"/>
                  <a:pt x="1690129" y="112675"/>
                </a:cubicBezTo>
                <a:lnTo>
                  <a:pt x="1690129" y="1014077"/>
                </a:lnTo>
                <a:cubicBezTo>
                  <a:pt x="1690129" y="1076306"/>
                  <a:pt x="1639683" y="1126752"/>
                  <a:pt x="1577454" y="1126752"/>
                </a:cubicBezTo>
                <a:lnTo>
                  <a:pt x="112675" y="1126752"/>
                </a:lnTo>
                <a:cubicBezTo>
                  <a:pt x="50446" y="1126752"/>
                  <a:pt x="0" y="1076306"/>
                  <a:pt x="0" y="1014077"/>
                </a:cubicBezTo>
                <a:lnTo>
                  <a:pt x="0" y="1126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201" tIns="109201" rIns="109201" bIns="109201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chemeClr val="tx1"/>
                </a:solidFill>
              </a:rPr>
              <a:t>Not Target</a:t>
            </a:r>
            <a:endParaRPr lang="en-US" sz="2000" kern="1200" dirty="0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310012" y="1397595"/>
            <a:ext cx="1240656" cy="4312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15604"/>
                </a:lnTo>
                <a:lnTo>
                  <a:pt x="1240656" y="215604"/>
                </a:lnTo>
                <a:lnTo>
                  <a:pt x="1240656" y="431208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6705603" y="1828803"/>
            <a:ext cx="1690129" cy="1126752"/>
          </a:xfrm>
          <a:custGeom>
            <a:avLst/>
            <a:gdLst>
              <a:gd name="connsiteX0" fmla="*/ 0 w 1690129"/>
              <a:gd name="connsiteY0" fmla="*/ 112675 h 1126752"/>
              <a:gd name="connsiteX1" fmla="*/ 112675 w 1690129"/>
              <a:gd name="connsiteY1" fmla="*/ 0 h 1126752"/>
              <a:gd name="connsiteX2" fmla="*/ 1577454 w 1690129"/>
              <a:gd name="connsiteY2" fmla="*/ 0 h 1126752"/>
              <a:gd name="connsiteX3" fmla="*/ 1690129 w 1690129"/>
              <a:gd name="connsiteY3" fmla="*/ 112675 h 1126752"/>
              <a:gd name="connsiteX4" fmla="*/ 1690129 w 1690129"/>
              <a:gd name="connsiteY4" fmla="*/ 1014077 h 1126752"/>
              <a:gd name="connsiteX5" fmla="*/ 1577454 w 1690129"/>
              <a:gd name="connsiteY5" fmla="*/ 1126752 h 1126752"/>
              <a:gd name="connsiteX6" fmla="*/ 112675 w 1690129"/>
              <a:gd name="connsiteY6" fmla="*/ 1126752 h 1126752"/>
              <a:gd name="connsiteX7" fmla="*/ 0 w 1690129"/>
              <a:gd name="connsiteY7" fmla="*/ 1014077 h 1126752"/>
              <a:gd name="connsiteX8" fmla="*/ 0 w 1690129"/>
              <a:gd name="connsiteY8" fmla="*/ 112675 h 112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0129" h="1126752">
                <a:moveTo>
                  <a:pt x="0" y="112675"/>
                </a:moveTo>
                <a:cubicBezTo>
                  <a:pt x="0" y="50446"/>
                  <a:pt x="50446" y="0"/>
                  <a:pt x="112675" y="0"/>
                </a:cubicBezTo>
                <a:lnTo>
                  <a:pt x="1577454" y="0"/>
                </a:lnTo>
                <a:cubicBezTo>
                  <a:pt x="1639683" y="0"/>
                  <a:pt x="1690129" y="50446"/>
                  <a:pt x="1690129" y="112675"/>
                </a:cubicBezTo>
                <a:lnTo>
                  <a:pt x="1690129" y="1014077"/>
                </a:lnTo>
                <a:cubicBezTo>
                  <a:pt x="1690129" y="1076306"/>
                  <a:pt x="1639683" y="1126752"/>
                  <a:pt x="1577454" y="1126752"/>
                </a:cubicBezTo>
                <a:lnTo>
                  <a:pt x="112675" y="1126752"/>
                </a:lnTo>
                <a:cubicBezTo>
                  <a:pt x="50446" y="1126752"/>
                  <a:pt x="0" y="1076306"/>
                  <a:pt x="0" y="1014077"/>
                </a:cubicBezTo>
                <a:lnTo>
                  <a:pt x="0" y="11267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201" tIns="109201" rIns="109201" bIns="109201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rgbClr val="0000FF"/>
                </a:solidFill>
              </a:rPr>
              <a:t>Direct</a:t>
            </a:r>
            <a:endParaRPr lang="en-US" sz="2000" kern="1200" dirty="0">
              <a:solidFill>
                <a:srgbClr val="0000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7408596" y="2955556"/>
            <a:ext cx="142072" cy="47019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42072" y="0"/>
                </a:moveTo>
                <a:lnTo>
                  <a:pt x="142072" y="235096"/>
                </a:lnTo>
                <a:lnTo>
                  <a:pt x="0" y="235096"/>
                </a:lnTo>
                <a:lnTo>
                  <a:pt x="0" y="470193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6018075" y="3418859"/>
            <a:ext cx="2720557" cy="1126752"/>
          </a:xfrm>
          <a:custGeom>
            <a:avLst/>
            <a:gdLst>
              <a:gd name="connsiteX0" fmla="*/ 0 w 1690129"/>
              <a:gd name="connsiteY0" fmla="*/ 112675 h 1126752"/>
              <a:gd name="connsiteX1" fmla="*/ 112675 w 1690129"/>
              <a:gd name="connsiteY1" fmla="*/ 0 h 1126752"/>
              <a:gd name="connsiteX2" fmla="*/ 1577454 w 1690129"/>
              <a:gd name="connsiteY2" fmla="*/ 0 h 1126752"/>
              <a:gd name="connsiteX3" fmla="*/ 1690129 w 1690129"/>
              <a:gd name="connsiteY3" fmla="*/ 112675 h 1126752"/>
              <a:gd name="connsiteX4" fmla="*/ 1690129 w 1690129"/>
              <a:gd name="connsiteY4" fmla="*/ 1014077 h 1126752"/>
              <a:gd name="connsiteX5" fmla="*/ 1577454 w 1690129"/>
              <a:gd name="connsiteY5" fmla="*/ 1126752 h 1126752"/>
              <a:gd name="connsiteX6" fmla="*/ 112675 w 1690129"/>
              <a:gd name="connsiteY6" fmla="*/ 1126752 h 1126752"/>
              <a:gd name="connsiteX7" fmla="*/ 0 w 1690129"/>
              <a:gd name="connsiteY7" fmla="*/ 1014077 h 1126752"/>
              <a:gd name="connsiteX8" fmla="*/ 0 w 1690129"/>
              <a:gd name="connsiteY8" fmla="*/ 112675 h 112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0129" h="1126752">
                <a:moveTo>
                  <a:pt x="0" y="112675"/>
                </a:moveTo>
                <a:cubicBezTo>
                  <a:pt x="0" y="50446"/>
                  <a:pt x="50446" y="0"/>
                  <a:pt x="112675" y="0"/>
                </a:cubicBezTo>
                <a:lnTo>
                  <a:pt x="1577454" y="0"/>
                </a:lnTo>
                <a:cubicBezTo>
                  <a:pt x="1639683" y="0"/>
                  <a:pt x="1690129" y="50446"/>
                  <a:pt x="1690129" y="112675"/>
                </a:cubicBezTo>
                <a:lnTo>
                  <a:pt x="1690129" y="1014077"/>
                </a:lnTo>
                <a:cubicBezTo>
                  <a:pt x="1690129" y="1076306"/>
                  <a:pt x="1639683" y="1126752"/>
                  <a:pt x="1577454" y="1126752"/>
                </a:cubicBezTo>
                <a:lnTo>
                  <a:pt x="112675" y="1126752"/>
                </a:lnTo>
                <a:cubicBezTo>
                  <a:pt x="50446" y="1126752"/>
                  <a:pt x="0" y="1076306"/>
                  <a:pt x="0" y="1014077"/>
                </a:cubicBezTo>
                <a:lnTo>
                  <a:pt x="0" y="1126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201" tIns="109201" rIns="109201" bIns="109201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rgbClr val="0000FF"/>
                </a:solidFill>
              </a:rPr>
              <a:t>Spectral</a:t>
            </a: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>
                <a:solidFill>
                  <a:srgbClr val="0000FF"/>
                </a:solidFill>
              </a:rPr>
              <a:t>Direct</a:t>
            </a:r>
            <a:endParaRPr lang="en-US" sz="2000" kern="1200" dirty="0">
              <a:solidFill>
                <a:srgbClr val="0000FF"/>
              </a:solidFill>
            </a:endParaRPr>
          </a:p>
        </p:txBody>
      </p:sp>
      <p:pic>
        <p:nvPicPr>
          <p:cNvPr id="22" name="Picture 2" descr="C:\Users\akk\Documents\iccp\trunk\supplementary\stuff_for_video\hand\original._ambien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2320" y="419026"/>
            <a:ext cx="530481" cy="830384"/>
          </a:xfrm>
          <a:prstGeom prst="rect">
            <a:avLst/>
          </a:prstGeom>
          <a:noFill/>
        </p:spPr>
      </p:pic>
      <p:pic>
        <p:nvPicPr>
          <p:cNvPr id="23" name="Picture 6" descr="C:\Users\akk\Documents\iccp\trunk\supplementary\stuff_for_video\hand\target_decomp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7667" y="5115879"/>
            <a:ext cx="570344" cy="928494"/>
          </a:xfrm>
          <a:prstGeom prst="rect">
            <a:avLst/>
          </a:prstGeom>
          <a:noFill/>
        </p:spPr>
      </p:pic>
      <p:pic>
        <p:nvPicPr>
          <p:cNvPr id="24" name="Picture 7" descr="C:\Users\akk\Documents\iccp\trunk\supplementary\stuff_for_video\hand\scatter_decomp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025" y="5115879"/>
            <a:ext cx="595837" cy="93268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1855423"/>
            <a:ext cx="685800" cy="10735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73234"/>
            <a:ext cx="674422" cy="10557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0" r="54434" b="39517"/>
          <a:stretch/>
        </p:blipFill>
        <p:spPr>
          <a:xfrm>
            <a:off x="7086600" y="3499398"/>
            <a:ext cx="1407326" cy="9794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0" t="32800" r="7185" b="39517"/>
          <a:stretch/>
        </p:blipFill>
        <p:spPr>
          <a:xfrm>
            <a:off x="4038600" y="3505200"/>
            <a:ext cx="1326354" cy="9803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0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505200"/>
            <a:ext cx="2895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Sparse Coding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0" r="54434" b="39517"/>
          <a:stretch/>
        </p:blipFill>
        <p:spPr>
          <a:xfrm>
            <a:off x="662434" y="1698669"/>
            <a:ext cx="1589446" cy="1106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0" t="32800" r="7185" b="39517"/>
          <a:stretch/>
        </p:blipFill>
        <p:spPr>
          <a:xfrm>
            <a:off x="2285257" y="1698670"/>
            <a:ext cx="1446672" cy="1069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434" y="301126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4-hypercube of Multispectral Direct and Global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26315" y="2020669"/>
            <a:ext cx="698085" cy="457200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978072"/>
            <a:ext cx="1280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</a:rPr>
              <a:t>Inputs</a:t>
            </a:r>
            <a:endParaRPr lang="en-US" sz="3000" dirty="0">
              <a:solidFill>
                <a:srgbClr val="0000FF"/>
              </a:solidFill>
            </a:endParaRPr>
          </a:p>
        </p:txBody>
      </p:sp>
      <p:pic>
        <p:nvPicPr>
          <p:cNvPr id="8" name="Picture 6" descr="C:\Users\akk\Documents\iccp\trunk\supplementary\stuff_for_video\hand\target_decomp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273690" y="1391730"/>
            <a:ext cx="1027544" cy="1672795"/>
          </a:xfrm>
          <a:prstGeom prst="rect">
            <a:avLst/>
          </a:prstGeom>
          <a:noFill/>
        </p:spPr>
      </p:pic>
      <p:pic>
        <p:nvPicPr>
          <p:cNvPr id="9" name="Picture 7" descr="C:\Users\akk\Documents\iccp\trunk\supplementary\stuff_for_video\hand\scatter_decomp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239877" y="1391730"/>
            <a:ext cx="1068646" cy="167279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96000" y="978072"/>
            <a:ext cx="1637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</a:rPr>
              <a:t>Outputs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7000" y="2954963"/>
            <a:ext cx="314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Target Image and Not-Target Image: “Segmentation”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5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Decomposing Global Light Transport</a:t>
            </a:r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070231" y="3581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51031" y="23623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118"/>
          <p:cNvSpPr>
            <a:spLocks noChangeArrowheads="1"/>
          </p:cNvSpPr>
          <p:nvPr/>
        </p:nvSpPr>
        <p:spPr bwMode="auto">
          <a:xfrm>
            <a:off x="2202116" y="2362306"/>
            <a:ext cx="19651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748875"/>
              </p:ext>
            </p:extLst>
          </p:nvPr>
        </p:nvGraphicFramePr>
        <p:xfrm>
          <a:off x="1864349" y="3568912"/>
          <a:ext cx="5396882" cy="2390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8" name="Equation" r:id="rId3" imgW="2171700" imgH="965200" progId="Equation.DSMT4">
                  <p:embed/>
                </p:oleObj>
              </mc:Choice>
              <mc:Fallback>
                <p:oleObj name="Equation" r:id="rId3" imgW="2171700" imgH="965200" progId="Equation.DSMT4">
                  <p:embed/>
                  <p:pic>
                    <p:nvPicPr>
                      <p:cNvPr id="0" name="Object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4349" y="3568912"/>
                        <a:ext cx="5396882" cy="23907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6" r="28491" b="56061"/>
          <a:stretch/>
        </p:blipFill>
        <p:spPr>
          <a:xfrm>
            <a:off x="2155831" y="1619249"/>
            <a:ext cx="2431101" cy="1878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47788" y="1091625"/>
                <a:ext cx="60824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788" y="1091625"/>
                <a:ext cx="608243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97840" y="1113938"/>
                <a:ext cx="936987" cy="56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9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9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en-US" sz="29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9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9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840" y="1113938"/>
                <a:ext cx="936987" cy="56887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92210" y="1081862"/>
                <a:ext cx="913840" cy="56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9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9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d>
                            <m:dPr>
                              <m:ctrlPr>
                                <a:rPr lang="en-US" sz="29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9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9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210" y="1081862"/>
                <a:ext cx="913840" cy="56887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6" b="56061"/>
          <a:stretch/>
        </p:blipFill>
        <p:spPr>
          <a:xfrm>
            <a:off x="5674841" y="1626974"/>
            <a:ext cx="1190268" cy="1878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7" r="16998" b="56061"/>
          <a:stretch/>
        </p:blipFill>
        <p:spPr>
          <a:xfrm>
            <a:off x="4594125" y="1619248"/>
            <a:ext cx="838200" cy="120836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927231" y="1905000"/>
            <a:ext cx="5257800" cy="0"/>
          </a:xfrm>
          <a:prstGeom prst="line">
            <a:avLst/>
          </a:prstGeom>
          <a:ln w="25400"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27231" y="2133600"/>
            <a:ext cx="5257800" cy="0"/>
          </a:xfrm>
          <a:prstGeom prst="line">
            <a:avLst/>
          </a:prstGeom>
          <a:ln w="25400"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27231" y="2362200"/>
            <a:ext cx="5257800" cy="0"/>
          </a:xfrm>
          <a:prstGeom prst="line">
            <a:avLst/>
          </a:prstGeom>
          <a:ln w="25400"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27231" y="2590800"/>
            <a:ext cx="5257800" cy="0"/>
          </a:xfrm>
          <a:prstGeom prst="line">
            <a:avLst/>
          </a:prstGeom>
          <a:ln w="25400"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27231" y="2819400"/>
            <a:ext cx="5257800" cy="0"/>
          </a:xfrm>
          <a:prstGeom prst="line">
            <a:avLst/>
          </a:prstGeom>
          <a:ln w="25400"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27231" y="3048000"/>
            <a:ext cx="5257800" cy="0"/>
          </a:xfrm>
          <a:prstGeom prst="line">
            <a:avLst/>
          </a:prstGeom>
          <a:ln w="25400"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27231" y="3276600"/>
            <a:ext cx="5257800" cy="0"/>
          </a:xfrm>
          <a:prstGeom prst="line">
            <a:avLst/>
          </a:prstGeom>
          <a:ln w="25400"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00200" y="2402086"/>
                <a:ext cx="33041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402086"/>
                <a:ext cx="330410" cy="3077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V="1">
            <a:off x="1774831" y="1855365"/>
            <a:ext cx="0" cy="506943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2"/>
          </p:cNvCxnSpPr>
          <p:nvPr/>
        </p:nvCxnSpPr>
        <p:spPr>
          <a:xfrm>
            <a:off x="1765405" y="2709863"/>
            <a:ext cx="0" cy="558529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4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Promoting </a:t>
            </a:r>
            <a:r>
              <a:rPr lang="en-US" dirty="0" err="1" smtClean="0"/>
              <a:t>Sparsity</a:t>
            </a:r>
            <a:r>
              <a:rPr lang="en-US" dirty="0" smtClean="0"/>
              <a:t> for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737" y="990600"/>
            <a:ext cx="5905500" cy="2105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" y="3381375"/>
            <a:ext cx="7800975" cy="1647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362" y="3138457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Convex Relaxation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49530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Classifying the Coefficient Vector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652508"/>
              </p:ext>
            </p:extLst>
          </p:nvPr>
        </p:nvGraphicFramePr>
        <p:xfrm>
          <a:off x="3857880" y="58882"/>
          <a:ext cx="1961637" cy="86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0" name="Equation" r:id="rId6" imgW="2171700" imgH="965200" progId="Equation.DSMT4">
                  <p:embed/>
                </p:oleObj>
              </mc:Choice>
              <mc:Fallback>
                <p:oleObj name="Equation" r:id="rId6" imgW="2171700" imgH="965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880" y="58882"/>
                        <a:ext cx="1961637" cy="8689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40"/>
          <p:cNvSpPr>
            <a:spLocks noChangeArrowheads="1"/>
          </p:cNvSpPr>
          <p:nvPr/>
        </p:nvSpPr>
        <p:spPr bwMode="auto">
          <a:xfrm>
            <a:off x="3468819" y="5314859"/>
            <a:ext cx="157156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20"/>
          <p:cNvSpPr>
            <a:spLocks noChangeArrowheads="1"/>
          </p:cNvSpPr>
          <p:nvPr/>
        </p:nvSpPr>
        <p:spPr bwMode="auto">
          <a:xfrm>
            <a:off x="4800599" y="4967227"/>
            <a:ext cx="18226134" cy="5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545813"/>
              </p:ext>
            </p:extLst>
          </p:nvPr>
        </p:nvGraphicFramePr>
        <p:xfrm>
          <a:off x="4800600" y="4953000"/>
          <a:ext cx="3020753" cy="1847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1" name="Equation" r:id="rId8" imgW="1320227" imgH="812447" progId="Equation.DSMT4">
                  <p:embed/>
                </p:oleObj>
              </mc:Choice>
              <mc:Fallback>
                <p:oleObj name="Equation" r:id="rId8" imgW="1320227" imgH="812447" progId="Equation.DSMT4">
                  <p:embed/>
                  <p:pic>
                    <p:nvPicPr>
                      <p:cNvPr id="0" name="Object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953000"/>
                        <a:ext cx="3020753" cy="18472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91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Forward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Models of Spectral and Global Illumination in Graphics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441960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[Tsumura et al. SIGGRAPH 2003]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3669600" cy="2647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4800600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[Donner et al. EGSR 2006]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04" y="1828800"/>
            <a:ext cx="4257675" cy="1390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291" y="3391554"/>
            <a:ext cx="4305300" cy="1438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2600" y="48768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By incorporating hemoglobin and melanin information, Tsumura et al. is able to change the skin color of a 50 year old woman to a 20 year old.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05641" y="1106177"/>
            <a:ext cx="403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row: Increasing amounts of Hemoglobin under the skin for rendering. </a:t>
            </a:r>
          </a:p>
          <a:p>
            <a:r>
              <a:rPr lang="en-US" dirty="0" smtClean="0"/>
              <a:t>Bottom row: Increasing amounts of Melanin.</a:t>
            </a:r>
            <a:endParaRPr lang="en-US" dirty="0"/>
          </a:p>
        </p:txBody>
      </p:sp>
      <p:pic>
        <p:nvPicPr>
          <p:cNvPr id="27650" name="Picture 2" descr="http://www.iryoku.com/images/posts/sss-advances/skin-1-of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96" y="5266880"/>
            <a:ext cx="2088591" cy="130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29400" y="5334000"/>
            <a:ext cx="228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left, a plausible human face rendering by using Subsurface Scattering. </a:t>
            </a:r>
          </a:p>
          <a:p>
            <a:r>
              <a:rPr lang="en-US" dirty="0" smtClean="0"/>
              <a:t>[Jimenez et al. </a:t>
            </a:r>
          </a:p>
          <a:p>
            <a:r>
              <a:rPr lang="en-US" dirty="0" smtClean="0"/>
              <a:t>SIGGRAPH Asia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3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Inverse</a:t>
            </a:r>
            <a:r>
              <a:rPr lang="en-US" dirty="0" smtClean="0"/>
              <a:t> Problem of Imaging</a:t>
            </a:r>
            <a:endParaRPr lang="en-US" dirty="0"/>
          </a:p>
        </p:txBody>
      </p:sp>
      <p:pic>
        <p:nvPicPr>
          <p:cNvPr id="5" name="Picture 2" descr="C:\Users\akk\Documents\iccp\trunk\supplementary\stuff_for_video\hand\original._ambien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2971800" cy="465187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14800" y="2971800"/>
            <a:ext cx="4191000" cy="15530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chemeClr val="bg1"/>
                </a:solidFill>
              </a:rPr>
              <a:t>How can we decompose this image into subsurface </a:t>
            </a:r>
            <a:r>
              <a:rPr lang="en-US" sz="2200" b="1" dirty="0">
                <a:solidFill>
                  <a:schemeClr val="bg1"/>
                </a:solidFill>
              </a:rPr>
              <a:t>t</a:t>
            </a:r>
            <a:r>
              <a:rPr lang="en-US" sz="2200" b="1" dirty="0" smtClean="0">
                <a:solidFill>
                  <a:schemeClr val="bg1"/>
                </a:solidFill>
              </a:rPr>
              <a:t>argets</a:t>
            </a:r>
            <a:r>
              <a:rPr lang="en-US" sz="2200" dirty="0" smtClean="0">
                <a:solidFill>
                  <a:schemeClr val="bg1"/>
                </a:solidFill>
              </a:rPr>
              <a:t>?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8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Image Acquisition</a:t>
            </a:r>
            <a:endParaRPr lang="en-US" dirty="0"/>
          </a:p>
        </p:txBody>
      </p:sp>
      <p:pic>
        <p:nvPicPr>
          <p:cNvPr id="5" name="Picture 2" descr="C:\Users\akk\Documents\iccp\trunk\supplementary\stuff_for_video\hand\original._ambien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2971800" cy="4651879"/>
          </a:xfrm>
          <a:prstGeom prst="rect">
            <a:avLst/>
          </a:prstGeom>
          <a:noFill/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12"/>
          <a:stretch/>
        </p:blipFill>
        <p:spPr>
          <a:xfrm>
            <a:off x="3950967" y="1219200"/>
            <a:ext cx="4659633" cy="2435185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6"/>
          <a:stretch/>
        </p:blipFill>
        <p:spPr bwMode="auto">
          <a:xfrm>
            <a:off x="3798567" y="3810000"/>
            <a:ext cx="4659633" cy="228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Technique</a:t>
            </a:r>
            <a:endParaRPr lang="en-US" dirty="0"/>
          </a:p>
        </p:txBody>
      </p:sp>
      <p:pic>
        <p:nvPicPr>
          <p:cNvPr id="5" name="Picture 2" descr="C:\Users\akk\Documents\iccp\trunk\supplementary\stuff_for_video\hand\original._ambien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67993"/>
            <a:ext cx="3146922" cy="4926005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>
            <a:off x="3810000" y="3240212"/>
            <a:ext cx="1230837" cy="555133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 descr="C:\Users\akk\Documents\iccp\trunk\supplementary\stuff_for_video\hand\target_decomp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133995"/>
            <a:ext cx="3048000" cy="49620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1371600"/>
            <a:ext cx="115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Veins are the target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1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between Direct and Global for Skin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964511" y="1110760"/>
            <a:ext cx="5876050" cy="2546840"/>
            <a:chOff x="1752600" y="1143000"/>
            <a:chExt cx="5534294" cy="2221992"/>
          </a:xfrm>
        </p:grpSpPr>
        <p:pic>
          <p:nvPicPr>
            <p:cNvPr id="5" name="Picture 2" descr="C:\Users\akk\Documents\iccp\trunk\figures\raw_teaser\direct_blu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52600" y="1143000"/>
              <a:ext cx="1419494" cy="2221992"/>
            </a:xfrm>
            <a:prstGeom prst="rect">
              <a:avLst/>
            </a:prstGeom>
            <a:noFill/>
          </p:spPr>
        </p:pic>
        <p:pic>
          <p:nvPicPr>
            <p:cNvPr id="6" name="Picture 3" descr="C:\Users\akk\Documents\iccp\trunk\figures\raw_teaser\direct_grn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4200" y="1143000"/>
              <a:ext cx="1419494" cy="2221992"/>
            </a:xfrm>
            <a:prstGeom prst="rect">
              <a:avLst/>
            </a:prstGeom>
            <a:noFill/>
          </p:spPr>
        </p:pic>
        <p:pic>
          <p:nvPicPr>
            <p:cNvPr id="7" name="Picture 4" descr="C:\Users\akk\Documents\iccp\trunk\figures\raw_teaser\direct_red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1143000"/>
              <a:ext cx="1419495" cy="2221992"/>
            </a:xfrm>
            <a:prstGeom prst="rect">
              <a:avLst/>
            </a:prstGeom>
            <a:noFill/>
          </p:spPr>
        </p:pic>
        <p:pic>
          <p:nvPicPr>
            <p:cNvPr id="8" name="Picture 5" descr="C:\Users\akk\Documents\iccp\trunk\figures\raw_teaser\direct_ir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7400" y="1143000"/>
              <a:ext cx="1419494" cy="2221992"/>
            </a:xfrm>
            <a:prstGeom prst="rect">
              <a:avLst/>
            </a:prstGeom>
            <a:noFill/>
          </p:spPr>
        </p:pic>
      </p:grpSp>
      <p:grpSp>
        <p:nvGrpSpPr>
          <p:cNvPr id="9" name="Group 8"/>
          <p:cNvGrpSpPr/>
          <p:nvPr/>
        </p:nvGrpSpPr>
        <p:grpSpPr>
          <a:xfrm>
            <a:off x="1977583" y="3889291"/>
            <a:ext cx="5862978" cy="2295144"/>
            <a:chOff x="1785581" y="3724237"/>
            <a:chExt cx="5862978" cy="2295144"/>
          </a:xfrm>
        </p:grpSpPr>
        <p:pic>
          <p:nvPicPr>
            <p:cNvPr id="10" name="Picture 6" descr="C:\Users\akk\Documents\iccp\trunk\figures\raw_teaser\indirect_blu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85581" y="3724237"/>
              <a:ext cx="1466226" cy="2295144"/>
            </a:xfrm>
            <a:prstGeom prst="rect">
              <a:avLst/>
            </a:prstGeom>
            <a:noFill/>
          </p:spPr>
        </p:pic>
        <p:pic>
          <p:nvPicPr>
            <p:cNvPr id="11" name="Picture 7" descr="C:\Users\akk\Documents\iccp\trunk\figures\raw_teaser\indirect_grn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58329" y="3724237"/>
              <a:ext cx="1465263" cy="2293637"/>
            </a:xfrm>
            <a:prstGeom prst="rect">
              <a:avLst/>
            </a:prstGeom>
            <a:noFill/>
          </p:spPr>
        </p:pic>
        <p:pic>
          <p:nvPicPr>
            <p:cNvPr id="12" name="Picture 8" descr="C:\Users\akk\Documents\iccp\trunk\figures\raw_teaser\indirect_red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17069" y="3724237"/>
              <a:ext cx="1466225" cy="2295144"/>
            </a:xfrm>
            <a:prstGeom prst="rect">
              <a:avLst/>
            </a:prstGeom>
            <a:noFill/>
          </p:spPr>
        </p:pic>
        <p:pic>
          <p:nvPicPr>
            <p:cNvPr id="13" name="Picture 9" descr="C:\Users\akk\Documents\iccp\trunk\figures\raw_teaser\original_ir.bmp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182332" y="3724237"/>
              <a:ext cx="1466227" cy="2295144"/>
            </a:xfrm>
            <a:prstGeom prst="rect">
              <a:avLst/>
            </a:prstGeom>
            <a:noFill/>
          </p:spPr>
        </p:pic>
      </p:grpSp>
      <p:sp>
        <p:nvSpPr>
          <p:cNvPr id="14" name="TextBox 13"/>
          <p:cNvSpPr txBox="1"/>
          <p:nvPr/>
        </p:nvSpPr>
        <p:spPr>
          <a:xfrm>
            <a:off x="304800" y="1676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Direct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4548643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Global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43917" y="724637"/>
            <a:ext cx="948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430 nm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7727" y="724637"/>
            <a:ext cx="1327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510 nm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5527" y="724829"/>
            <a:ext cx="1327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700 nm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6603" y="724637"/>
            <a:ext cx="1612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850 nm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4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</a:t>
            </a:r>
            <a:r>
              <a:rPr lang="en-US" dirty="0" err="1" smtClean="0"/>
              <a:t>Subskin</a:t>
            </a:r>
            <a:r>
              <a:rPr lang="en-US" dirty="0" smtClean="0"/>
              <a:t> Imaging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483570"/>
              </p:ext>
            </p:extLst>
          </p:nvPr>
        </p:nvGraphicFramePr>
        <p:xfrm>
          <a:off x="304800" y="1410816"/>
          <a:ext cx="8610600" cy="422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155700"/>
                <a:gridCol w="1447800"/>
                <a:gridCol w="1295400"/>
                <a:gridCol w="1676400"/>
                <a:gridCol w="1600200"/>
              </a:tblGrid>
              <a:tr h="533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Iris</a:t>
                      </a:r>
                      <a:endParaRPr lang="en-US" sz="28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Voice</a:t>
                      </a:r>
                      <a:endParaRPr lang="en-US" sz="28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Face</a:t>
                      </a:r>
                      <a:endParaRPr lang="en-US" sz="28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FingerPrints</a:t>
                      </a:r>
                      <a:endParaRPr lang="en-US" sz="2000" dirty="0" smtClean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Vein</a:t>
                      </a:r>
                      <a:endParaRPr lang="en-US" sz="28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92364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Ease of</a:t>
                      </a:r>
                      <a:r>
                        <a:rPr lang="en-US" b="1" baseline="0" dirty="0" smtClean="0"/>
                        <a:t> Use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</a:tr>
              <a:tr h="92364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Cheap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</a:tr>
              <a:tr h="92364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Accurate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</a:tr>
              <a:tr h="92364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Secure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3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5867400"/>
            <a:ext cx="861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</a:rPr>
              <a:t>Vein is more secure than Fingerprints (hard to alter your vein pattern unless through surgery). </a:t>
            </a:r>
          </a:p>
          <a:p>
            <a:endParaRPr lang="en-US" sz="1500" dirty="0" smtClean="0">
              <a:solidFill>
                <a:srgbClr val="0000FF"/>
              </a:solidFill>
            </a:endParaRPr>
          </a:p>
          <a:p>
            <a:r>
              <a:rPr lang="en-US" sz="1500" dirty="0" smtClean="0">
                <a:solidFill>
                  <a:srgbClr val="0000FF"/>
                </a:solidFill>
              </a:rPr>
              <a:t>Cheap and Easy to Use compared with Iris Detection. Table from Strickland, IEEE Spectrum 2012.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8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into Target and Complement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489740" y="838200"/>
            <a:ext cx="3681203" cy="2985296"/>
            <a:chOff x="4495800" y="403891"/>
            <a:chExt cx="3681203" cy="2985296"/>
          </a:xfrm>
        </p:grpSpPr>
        <p:pic>
          <p:nvPicPr>
            <p:cNvPr id="15" name="Picture 6" descr="C:\Users\akk\Documents\iccp\trunk\supplementary\stuff_for_video\hand\target_decomp.bm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43344" y="404073"/>
              <a:ext cx="1833659" cy="2985114"/>
            </a:xfrm>
            <a:prstGeom prst="rect">
              <a:avLst/>
            </a:prstGeom>
            <a:noFill/>
          </p:spPr>
        </p:pic>
        <p:pic>
          <p:nvPicPr>
            <p:cNvPr id="16" name="Picture 7" descr="C:\Users\akk\Documents\iccp\trunk\supplementary\stuff_for_video\hand\scatter_decomp.b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5800" y="403891"/>
              <a:ext cx="1905498" cy="2982754"/>
            </a:xfrm>
            <a:prstGeom prst="rect">
              <a:avLst/>
            </a:prstGeom>
            <a:noFill/>
          </p:spPr>
        </p:pic>
      </p:grpSp>
      <p:pic>
        <p:nvPicPr>
          <p:cNvPr id="17" name="Picture 2" descr="C:\Users\akk\Documents\iccp\trunk\supplementary\stuff_for_video\hand\original._ambient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838200"/>
            <a:ext cx="1898940" cy="2972487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4411216" y="4091909"/>
            <a:ext cx="3906710" cy="2688357"/>
            <a:chOff x="4417276" y="3657600"/>
            <a:chExt cx="3906710" cy="2688357"/>
          </a:xfrm>
        </p:grpSpPr>
        <p:pic>
          <p:nvPicPr>
            <p:cNvPr id="19" name="Picture 3" descr="C:\Users\akk\Documents\iccp\trunk\supplementary\stuff_for_video\foot\FINAL3_SCATTER_DECOMP_cropped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17276" y="3657600"/>
              <a:ext cx="1980416" cy="2688357"/>
            </a:xfrm>
            <a:prstGeom prst="rect">
              <a:avLst/>
            </a:prstGeom>
            <a:noFill/>
          </p:spPr>
        </p:pic>
        <p:pic>
          <p:nvPicPr>
            <p:cNvPr id="20" name="Picture 4" descr="C:\Users\akk\Documents\iccp\trunk\supplementary\stuff_for_video\foot\FINAL3_VEIN_DECOMP_croppe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97692" y="3662291"/>
              <a:ext cx="1926294" cy="2678973"/>
            </a:xfrm>
            <a:prstGeom prst="rect">
              <a:avLst/>
            </a:prstGeom>
            <a:noFill/>
          </p:spPr>
        </p:pic>
      </p:grpSp>
      <p:pic>
        <p:nvPicPr>
          <p:cNvPr id="21" name="Picture 2" descr="C:\Users\akk\Documents\iccp\trunk\figures\figure3-foot\foot_original_croppe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324" y="4115169"/>
            <a:ext cx="1965492" cy="2590800"/>
          </a:xfrm>
          <a:prstGeom prst="rect">
            <a:avLst/>
          </a:prstGeom>
          <a:noFill/>
        </p:spPr>
      </p:pic>
      <p:sp>
        <p:nvSpPr>
          <p:cNvPr id="22" name="Right Arrow 21"/>
          <p:cNvSpPr/>
          <p:nvPr/>
        </p:nvSpPr>
        <p:spPr>
          <a:xfrm>
            <a:off x="3070231" y="5021749"/>
            <a:ext cx="921278" cy="457200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070231" y="2102339"/>
            <a:ext cx="921278" cy="457200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Segmentation/Contrast Enhancement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44"/>
          <a:stretch/>
        </p:blipFill>
        <p:spPr>
          <a:xfrm>
            <a:off x="1524000" y="838200"/>
            <a:ext cx="5410200" cy="2727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9"/>
          <a:stretch/>
        </p:blipFill>
        <p:spPr>
          <a:xfrm>
            <a:off x="1524000" y="3733800"/>
            <a:ext cx="5410201" cy="25663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8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8100"/>
            <a:ext cx="7772400" cy="1143000"/>
          </a:xfrm>
        </p:spPr>
        <p:txBody>
          <a:bodyPr/>
          <a:lstStyle/>
          <a:p>
            <a:r>
              <a:rPr lang="en-US" dirty="0" smtClean="0"/>
              <a:t>Scope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>
                <a:solidFill>
                  <a:srgbClr val="0000FF"/>
                </a:solidFill>
              </a:rPr>
              <a:t>Acquisition is not “real-time”. 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Limiting factor can be overcome in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hardware </a:t>
            </a:r>
            <a:r>
              <a:rPr lang="en-US" sz="22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Motivates industry approach. </a:t>
            </a:r>
            <a:endParaRPr lang="en-US" sz="22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200" dirty="0" smtClean="0">
                <a:solidFill>
                  <a:srgbClr val="0000FF"/>
                </a:solidFill>
              </a:rPr>
              <a:t>This talk assumes planar through diffuser techniques and does not perform </a:t>
            </a:r>
            <a:r>
              <a:rPr lang="en-US" sz="2200" dirty="0" err="1" smtClean="0">
                <a:solidFill>
                  <a:srgbClr val="0000FF"/>
                </a:solidFill>
              </a:rPr>
              <a:t>descattering</a:t>
            </a:r>
            <a:r>
              <a:rPr lang="en-US" sz="2200" dirty="0" smtClean="0">
                <a:solidFill>
                  <a:srgbClr val="0000FF"/>
                </a:solidFill>
              </a:rPr>
              <a:t>. </a:t>
            </a:r>
          </a:p>
          <a:p>
            <a:endParaRPr lang="en-US" sz="2200" dirty="0">
              <a:solidFill>
                <a:srgbClr val="0000FF"/>
              </a:solidFill>
            </a:endParaRPr>
          </a:p>
          <a:p>
            <a:r>
              <a:rPr lang="en-US" sz="2200" dirty="0" smtClean="0">
                <a:solidFill>
                  <a:srgbClr val="0000FF"/>
                </a:solidFill>
              </a:rPr>
              <a:t>Rank of Dictionary is by no means limited to vein and not vein. </a:t>
            </a:r>
          </a:p>
          <a:p>
            <a:endParaRPr lang="en-US" sz="2200" dirty="0">
              <a:solidFill>
                <a:srgbClr val="0000FF"/>
              </a:solidFill>
            </a:endParaRPr>
          </a:p>
          <a:p>
            <a:r>
              <a:rPr lang="en-US" sz="2200" dirty="0" err="1" smtClean="0">
                <a:solidFill>
                  <a:srgbClr val="0000FF"/>
                </a:solidFill>
              </a:rPr>
              <a:t>Sparsity</a:t>
            </a:r>
            <a:r>
              <a:rPr lang="en-US" sz="2200" dirty="0" smtClean="0">
                <a:solidFill>
                  <a:srgbClr val="0000FF"/>
                </a:solidFill>
              </a:rPr>
              <a:t> not fully explored in the context of 4D acquisition. Number of measurements increases by square root of N, which opens up possibilities for Compressive framework.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9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144" y="876300"/>
            <a:ext cx="4724400" cy="4114800"/>
          </a:xfrm>
        </p:spPr>
        <p:txBody>
          <a:bodyPr/>
          <a:lstStyle/>
          <a:p>
            <a:r>
              <a:rPr lang="en-US" sz="1800" dirty="0" err="1" smtClean="0"/>
              <a:t>Achuta</a:t>
            </a:r>
            <a:r>
              <a:rPr lang="en-US" sz="1800" dirty="0" smtClean="0"/>
              <a:t> </a:t>
            </a:r>
            <a:r>
              <a:rPr lang="en-US" sz="1800" dirty="0" err="1" smtClean="0"/>
              <a:t>Kadambi</a:t>
            </a:r>
            <a:r>
              <a:rPr lang="en-US" sz="1800" dirty="0"/>
              <a:t>:</a:t>
            </a:r>
            <a:r>
              <a:rPr lang="en-US" sz="1800" b="1" dirty="0" smtClean="0">
                <a:solidFill>
                  <a:srgbClr val="0000FF"/>
                </a:solidFill>
              </a:rPr>
              <a:t>  achoo@mit.edu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0000FF"/>
              </a:solidFill>
            </a:endParaRPr>
          </a:p>
          <a:p>
            <a:r>
              <a:rPr lang="en-US" sz="1800" dirty="0" smtClean="0"/>
              <a:t>Discriminating photons via wavelength AND path properties encourages new computational applications. </a:t>
            </a:r>
          </a:p>
          <a:p>
            <a:endParaRPr lang="en-US" sz="1800" dirty="0"/>
          </a:p>
          <a:p>
            <a:r>
              <a:rPr lang="en-US" sz="1800" dirty="0" smtClean="0"/>
              <a:t>Optical and Computational Co-design. 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Technique is simple enough for industry transfer for subsurface imaging contexts.</a:t>
            </a:r>
          </a:p>
          <a:p>
            <a:endParaRPr lang="en-US" sz="1800" dirty="0"/>
          </a:p>
          <a:p>
            <a:r>
              <a:rPr lang="en-US" sz="1800" dirty="0" smtClean="0"/>
              <a:t>Combining in context of Time Domain or Phase Imaging. </a:t>
            </a:r>
          </a:p>
          <a:p>
            <a:endParaRPr lang="en-US" sz="1800" dirty="0"/>
          </a:p>
          <a:p>
            <a:endParaRPr lang="en-US" sz="1800" dirty="0" smtClean="0"/>
          </a:p>
        </p:txBody>
      </p:sp>
      <p:pic>
        <p:nvPicPr>
          <p:cNvPr id="4" name="Picture 2" descr="C:\Users\akk\Documents\iccp\trunk\supplementary\gifs\algorith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17" y="637324"/>
            <a:ext cx="3566740" cy="40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5029200"/>
            <a:ext cx="7908974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Additional Links: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Camera Culture Group, Mass. </a:t>
            </a:r>
            <a:r>
              <a:rPr lang="en-US" sz="1600" dirty="0" err="1" smtClean="0"/>
              <a:t>Inst</a:t>
            </a:r>
            <a:r>
              <a:rPr lang="en-US" sz="1600" dirty="0" smtClean="0"/>
              <a:t> Tech.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http://</a:t>
            </a:r>
            <a:r>
              <a:rPr lang="en-US" sz="2400" dirty="0" smtClean="0">
                <a:solidFill>
                  <a:srgbClr val="0000FF"/>
                </a:solidFill>
              </a:rPr>
              <a:t>cameraculture.info</a:t>
            </a:r>
          </a:p>
          <a:p>
            <a:r>
              <a:rPr lang="en-US" sz="1600" b="1" i="1" dirty="0" smtClean="0">
                <a:solidFill>
                  <a:srgbClr val="FF0000"/>
                </a:solidFill>
              </a:rPr>
              <a:t>- </a:t>
            </a:r>
            <a:r>
              <a:rPr lang="en-US" sz="1600" i="1" dirty="0" smtClean="0">
                <a:solidFill>
                  <a:srgbClr val="FF0000"/>
                </a:solidFill>
              </a:rPr>
              <a:t>If interested, opportunities in imaging for incoming graduate students who are thinking about applying to MIT. Also slots for postdoctoral researchers. 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4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4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46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8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9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kk\Documents\iccp\trunk\supplementary\gifs\sparse_decomp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54182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6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Selective Targeting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Vein-Viewing: Spectral Profile of </a:t>
            </a:r>
            <a:r>
              <a:rPr lang="en-US" dirty="0" err="1" smtClean="0"/>
              <a:t>Hb</a:t>
            </a:r>
            <a:r>
              <a:rPr lang="en-US" dirty="0" smtClean="0"/>
              <a:t> and HbO2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2788"/>
            <a:ext cx="7460343" cy="6000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800" y="3962400"/>
            <a:ext cx="2286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Isobestic</a:t>
            </a:r>
            <a:r>
              <a:rPr lang="en-US" dirty="0" smtClean="0"/>
              <a:t> Point: 810nm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55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0"/>
            <a:ext cx="7772400" cy="2092657"/>
          </a:xfrm>
        </p:spPr>
      </p:pic>
      <p:pic>
        <p:nvPicPr>
          <p:cNvPr id="7" name="Picture 2" descr="C:\Users\akk\Documents\iccp\trunk\supplementary\gifs\thru_object\look_thr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81000"/>
            <a:ext cx="6477000" cy="4386696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Simulating the Forward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4295307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96" y="1752600"/>
            <a:ext cx="3931704" cy="3696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5448696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Subsurface Pattern represents Albedo. Indirect Image represents measurements. Albedo and Intensity image are not on necessarily equivalent scales.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2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14400"/>
            <a:ext cx="2514600" cy="4959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6223728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[Chen et al. Bioinformatics and Biomedical Engineering (ICBBE) 2007]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7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/>
          <a:stretch/>
        </p:blipFill>
        <p:spPr>
          <a:xfrm>
            <a:off x="2971800" y="2362200"/>
            <a:ext cx="3860800" cy="311846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333"/>
          <a:stretch/>
        </p:blipFill>
        <p:spPr>
          <a:xfrm>
            <a:off x="2514600" y="2209800"/>
            <a:ext cx="4114800" cy="33236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03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/>
          <a:stretch/>
        </p:blipFill>
        <p:spPr>
          <a:xfrm>
            <a:off x="2209800" y="1520989"/>
            <a:ext cx="4724400" cy="381602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6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/>
          <p:cNvSpPr>
            <a:spLocks/>
          </p:cNvSpPr>
          <p:nvPr/>
        </p:nvSpPr>
        <p:spPr bwMode="auto">
          <a:xfrm>
            <a:off x="4643438" y="2254250"/>
            <a:ext cx="1344612" cy="3375025"/>
          </a:xfrm>
          <a:custGeom>
            <a:avLst/>
            <a:gdLst>
              <a:gd name="T0" fmla="*/ 2147483647 w 692"/>
              <a:gd name="T1" fmla="*/ 0 h 1736"/>
              <a:gd name="T2" fmla="*/ 2147483647 w 692"/>
              <a:gd name="T3" fmla="*/ 2147483647 h 1736"/>
              <a:gd name="T4" fmla="*/ 2147483647 w 692"/>
              <a:gd name="T5" fmla="*/ 2147483647 h 1736"/>
              <a:gd name="T6" fmla="*/ 2147483647 w 692"/>
              <a:gd name="T7" fmla="*/ 2147483647 h 1736"/>
              <a:gd name="T8" fmla="*/ 2147483647 w 692"/>
              <a:gd name="T9" fmla="*/ 2147483647 h 1736"/>
              <a:gd name="T10" fmla="*/ 2147483647 w 692"/>
              <a:gd name="T11" fmla="*/ 2147483647 h 1736"/>
              <a:gd name="T12" fmla="*/ 0 w 692"/>
              <a:gd name="T13" fmla="*/ 2147483647 h 1736"/>
              <a:gd name="T14" fmla="*/ 2147483647 w 692"/>
              <a:gd name="T15" fmla="*/ 2147483647 h 1736"/>
              <a:gd name="T16" fmla="*/ 2147483647 w 692"/>
              <a:gd name="T17" fmla="*/ 2147483647 h 17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92" h="1736">
                <a:moveTo>
                  <a:pt x="237" y="0"/>
                </a:moveTo>
                <a:cubicBezTo>
                  <a:pt x="339" y="59"/>
                  <a:pt x="441" y="118"/>
                  <a:pt x="515" y="185"/>
                </a:cubicBezTo>
                <a:cubicBezTo>
                  <a:pt x="589" y="251"/>
                  <a:pt x="668" y="326"/>
                  <a:pt x="680" y="400"/>
                </a:cubicBezTo>
                <a:cubicBezTo>
                  <a:pt x="692" y="474"/>
                  <a:pt x="653" y="544"/>
                  <a:pt x="587" y="626"/>
                </a:cubicBezTo>
                <a:cubicBezTo>
                  <a:pt x="521" y="708"/>
                  <a:pt x="369" y="812"/>
                  <a:pt x="283" y="895"/>
                </a:cubicBezTo>
                <a:cubicBezTo>
                  <a:pt x="197" y="978"/>
                  <a:pt x="118" y="1054"/>
                  <a:pt x="71" y="1122"/>
                </a:cubicBezTo>
                <a:cubicBezTo>
                  <a:pt x="24" y="1190"/>
                  <a:pt x="0" y="1239"/>
                  <a:pt x="0" y="1304"/>
                </a:cubicBezTo>
                <a:cubicBezTo>
                  <a:pt x="0" y="1369"/>
                  <a:pt x="15" y="1440"/>
                  <a:pt x="72" y="1512"/>
                </a:cubicBezTo>
                <a:cubicBezTo>
                  <a:pt x="129" y="1584"/>
                  <a:pt x="284" y="1689"/>
                  <a:pt x="340" y="173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 rot="4284781">
            <a:off x="1062037" y="4640263"/>
            <a:ext cx="411163" cy="839788"/>
            <a:chOff x="2032" y="3078"/>
            <a:chExt cx="275" cy="563"/>
          </a:xfrm>
        </p:grpSpPr>
        <p:sp>
          <p:nvSpPr>
            <p:cNvPr id="3133" name="Rectangle 4"/>
            <p:cNvSpPr>
              <a:spLocks noChangeArrowheads="1"/>
            </p:cNvSpPr>
            <p:nvPr/>
          </p:nvSpPr>
          <p:spPr bwMode="auto">
            <a:xfrm>
              <a:off x="2052" y="3317"/>
              <a:ext cx="239" cy="3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4" name="AutoShape 5"/>
            <p:cNvSpPr>
              <a:spLocks noChangeArrowheads="1"/>
            </p:cNvSpPr>
            <p:nvPr/>
          </p:nvSpPr>
          <p:spPr bwMode="auto">
            <a:xfrm>
              <a:off x="2032" y="3078"/>
              <a:ext cx="275" cy="2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7 w 21600"/>
                <a:gd name="T13" fmla="*/ 4487 h 21600"/>
                <a:gd name="T14" fmla="*/ 17123 w 21600"/>
                <a:gd name="T15" fmla="*/ 171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350838" y="2573338"/>
            <a:ext cx="91757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source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4664075" y="1811338"/>
            <a:ext cx="9985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surface</a:t>
            </a:r>
          </a:p>
        </p:txBody>
      </p:sp>
      <p:sp>
        <p:nvSpPr>
          <p:cNvPr id="3078" name="AutoShape 8"/>
          <p:cNvSpPr>
            <a:spLocks noChangeArrowheads="1"/>
          </p:cNvSpPr>
          <p:nvPr/>
        </p:nvSpPr>
        <p:spPr bwMode="auto">
          <a:xfrm rot="5400000">
            <a:off x="646113" y="3017838"/>
            <a:ext cx="398462" cy="398462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4659313" y="4484688"/>
            <a:ext cx="338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P</a:t>
            </a:r>
          </a:p>
        </p:txBody>
      </p:sp>
      <p:sp>
        <p:nvSpPr>
          <p:cNvPr id="3080" name="Oval 10"/>
          <p:cNvSpPr>
            <a:spLocks noChangeArrowheads="1"/>
          </p:cNvSpPr>
          <p:nvPr/>
        </p:nvSpPr>
        <p:spPr bwMode="auto">
          <a:xfrm>
            <a:off x="4722813" y="4414838"/>
            <a:ext cx="77787" cy="77787"/>
          </a:xfrm>
          <a:prstGeom prst="ellipse">
            <a:avLst/>
          </a:prstGeom>
          <a:solidFill>
            <a:srgbClr val="FFFF8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1708150" y="238125"/>
            <a:ext cx="57261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Palatino Linotype" pitchFamily="18" charset="0"/>
              </a:rPr>
              <a:t>Direct and Global Illumination</a:t>
            </a:r>
          </a:p>
        </p:txBody>
      </p:sp>
      <p:sp>
        <p:nvSpPr>
          <p:cNvPr id="3082" name="Line 12"/>
          <p:cNvSpPr>
            <a:spLocks noChangeShapeType="1"/>
          </p:cNvSpPr>
          <p:nvPr/>
        </p:nvSpPr>
        <p:spPr bwMode="auto">
          <a:xfrm>
            <a:off x="520700" y="10033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13"/>
          <p:cNvGrpSpPr>
            <a:grpSpLocks/>
          </p:cNvGrpSpPr>
          <p:nvPr/>
        </p:nvGrpSpPr>
        <p:grpSpPr bwMode="auto">
          <a:xfrm>
            <a:off x="923925" y="1558925"/>
            <a:ext cx="6867525" cy="3405188"/>
            <a:chOff x="582" y="982"/>
            <a:chExt cx="4326" cy="2145"/>
          </a:xfrm>
        </p:grpSpPr>
        <p:grpSp>
          <p:nvGrpSpPr>
            <p:cNvPr id="3125" name="Group 14"/>
            <p:cNvGrpSpPr>
              <a:grpSpLocks/>
            </p:cNvGrpSpPr>
            <p:nvPr/>
          </p:nvGrpSpPr>
          <p:grpSpPr bwMode="auto">
            <a:xfrm>
              <a:off x="582" y="982"/>
              <a:ext cx="2415" cy="2145"/>
              <a:chOff x="1509" y="982"/>
              <a:chExt cx="2415" cy="2145"/>
            </a:xfrm>
          </p:grpSpPr>
          <p:sp>
            <p:nvSpPr>
              <p:cNvPr id="3127" name="Line 15"/>
              <p:cNvSpPr>
                <a:spLocks noChangeShapeType="1"/>
              </p:cNvSpPr>
              <p:nvPr/>
            </p:nvSpPr>
            <p:spPr bwMode="auto">
              <a:xfrm rot="5400000" flipV="1">
                <a:off x="2335" y="1215"/>
                <a:ext cx="764" cy="24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" name="Line 16"/>
              <p:cNvSpPr>
                <a:spLocks noChangeShapeType="1"/>
              </p:cNvSpPr>
              <p:nvPr/>
            </p:nvSpPr>
            <p:spPr bwMode="auto">
              <a:xfrm rot="5400000">
                <a:off x="2788" y="2005"/>
                <a:ext cx="328" cy="19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" name="Text Box 17"/>
              <p:cNvSpPr txBox="1">
                <a:spLocks noChangeArrowheads="1"/>
              </p:cNvSpPr>
              <p:nvPr/>
            </p:nvSpPr>
            <p:spPr bwMode="auto">
              <a:xfrm>
                <a:off x="2879" y="2487"/>
                <a:ext cx="24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b="1">
                    <a:latin typeface="Palatino Linotype" pitchFamily="18" charset="0"/>
                  </a:rPr>
                  <a:t>A</a:t>
                </a:r>
              </a:p>
            </p:txBody>
          </p:sp>
          <p:sp>
            <p:nvSpPr>
              <p:cNvPr id="3130" name="Text Box 18"/>
              <p:cNvSpPr txBox="1">
                <a:spLocks noChangeArrowheads="1"/>
              </p:cNvSpPr>
              <p:nvPr/>
            </p:nvSpPr>
            <p:spPr bwMode="auto">
              <a:xfrm rot="5400000">
                <a:off x="1508" y="1108"/>
                <a:ext cx="310" cy="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sz="2000">
                  <a:latin typeface="Palatino Linotype" pitchFamily="18" charset="0"/>
                </a:endParaRPr>
              </a:p>
            </p:txBody>
          </p:sp>
          <p:sp>
            <p:nvSpPr>
              <p:cNvPr id="3131" name="Line 19"/>
              <p:cNvSpPr>
                <a:spLocks noChangeShapeType="1"/>
              </p:cNvSpPr>
              <p:nvPr/>
            </p:nvSpPr>
            <p:spPr bwMode="auto">
              <a:xfrm rot="5400000" flipV="1">
                <a:off x="3002" y="2488"/>
                <a:ext cx="20" cy="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" name="Line 20"/>
              <p:cNvSpPr>
                <a:spLocks noChangeShapeType="1"/>
              </p:cNvSpPr>
              <p:nvPr/>
            </p:nvSpPr>
            <p:spPr bwMode="auto">
              <a:xfrm rot="5400000">
                <a:off x="3034" y="2926"/>
                <a:ext cx="10" cy="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26" name="Text Box 21"/>
            <p:cNvSpPr txBox="1">
              <a:spLocks noChangeArrowheads="1"/>
            </p:cNvSpPr>
            <p:nvPr/>
          </p:nvSpPr>
          <p:spPr bwMode="auto">
            <a:xfrm>
              <a:off x="4114" y="2813"/>
              <a:ext cx="7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Palatino Linotype" pitchFamily="18" charset="0"/>
                </a:rPr>
                <a:t>A : Direct</a:t>
              </a:r>
            </a:p>
          </p:txBody>
        </p:sp>
      </p:grpSp>
      <p:pic>
        <p:nvPicPr>
          <p:cNvPr id="82" name="Picture 22" descr="interref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1470025"/>
            <a:ext cx="2227262" cy="2227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23"/>
          <p:cNvGrpSpPr>
            <a:grpSpLocks/>
          </p:cNvGrpSpPr>
          <p:nvPr/>
        </p:nvGrpSpPr>
        <p:grpSpPr bwMode="auto">
          <a:xfrm>
            <a:off x="854075" y="2444750"/>
            <a:ext cx="7773988" cy="2776538"/>
            <a:chOff x="538" y="1540"/>
            <a:chExt cx="4897" cy="1749"/>
          </a:xfrm>
        </p:grpSpPr>
        <p:grpSp>
          <p:nvGrpSpPr>
            <p:cNvPr id="3119" name="Group 24"/>
            <p:cNvGrpSpPr>
              <a:grpSpLocks/>
            </p:cNvGrpSpPr>
            <p:nvPr/>
          </p:nvGrpSpPr>
          <p:grpSpPr bwMode="auto">
            <a:xfrm>
              <a:off x="538" y="1540"/>
              <a:ext cx="2911" cy="1269"/>
              <a:chOff x="1465" y="1540"/>
              <a:chExt cx="2911" cy="1269"/>
            </a:xfrm>
          </p:grpSpPr>
          <p:sp>
            <p:nvSpPr>
              <p:cNvPr id="3121" name="Line 25"/>
              <p:cNvSpPr>
                <a:spLocks noChangeShapeType="1"/>
              </p:cNvSpPr>
              <p:nvPr/>
            </p:nvSpPr>
            <p:spPr bwMode="auto">
              <a:xfrm rot="5400000" flipH="1" flipV="1">
                <a:off x="2658" y="349"/>
                <a:ext cx="488" cy="28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" name="Line 26"/>
              <p:cNvSpPr>
                <a:spLocks noChangeShapeType="1"/>
              </p:cNvSpPr>
              <p:nvPr/>
            </p:nvSpPr>
            <p:spPr bwMode="auto">
              <a:xfrm rot="5400000">
                <a:off x="3496" y="1964"/>
                <a:ext cx="1269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" name="Text Box 27"/>
              <p:cNvSpPr txBox="1">
                <a:spLocks noChangeArrowheads="1"/>
              </p:cNvSpPr>
              <p:nvPr/>
            </p:nvSpPr>
            <p:spPr bwMode="auto">
              <a:xfrm>
                <a:off x="4153" y="1925"/>
                <a:ext cx="223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b="1">
                    <a:latin typeface="Palatino Linotype" pitchFamily="18" charset="0"/>
                  </a:rPr>
                  <a:t>B</a:t>
                </a:r>
              </a:p>
            </p:txBody>
          </p:sp>
          <p:sp>
            <p:nvSpPr>
              <p:cNvPr id="3124" name="Line 28"/>
              <p:cNvSpPr>
                <a:spLocks noChangeShapeType="1"/>
              </p:cNvSpPr>
              <p:nvPr/>
            </p:nvSpPr>
            <p:spPr bwMode="auto">
              <a:xfrm rot="5400000">
                <a:off x="4141" y="2068"/>
                <a:ext cx="44" cy="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20" name="Text Box 29"/>
            <p:cNvSpPr txBox="1">
              <a:spLocks noChangeArrowheads="1"/>
            </p:cNvSpPr>
            <p:nvPr/>
          </p:nvSpPr>
          <p:spPr bwMode="auto">
            <a:xfrm>
              <a:off x="4148" y="3039"/>
              <a:ext cx="12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Palatino Linotype" pitchFamily="18" charset="0"/>
                </a:rPr>
                <a:t>B : Interrelection</a:t>
              </a:r>
            </a:p>
          </p:txBody>
        </p:sp>
      </p:grpSp>
      <p:grpSp>
        <p:nvGrpSpPr>
          <p:cNvPr id="90" name="Group 30"/>
          <p:cNvGrpSpPr>
            <a:grpSpLocks/>
          </p:cNvGrpSpPr>
          <p:nvPr/>
        </p:nvGrpSpPr>
        <p:grpSpPr bwMode="auto">
          <a:xfrm>
            <a:off x="919163" y="1470025"/>
            <a:ext cx="7723187" cy="4138613"/>
            <a:chOff x="579" y="926"/>
            <a:chExt cx="4865" cy="2607"/>
          </a:xfrm>
        </p:grpSpPr>
        <p:pic>
          <p:nvPicPr>
            <p:cNvPr id="3112" name="Picture 31" descr="baby_sk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" y="926"/>
              <a:ext cx="1403" cy="14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13" name="Group 32"/>
            <p:cNvGrpSpPr>
              <a:grpSpLocks/>
            </p:cNvGrpSpPr>
            <p:nvPr/>
          </p:nvGrpSpPr>
          <p:grpSpPr bwMode="auto">
            <a:xfrm>
              <a:off x="579" y="2032"/>
              <a:ext cx="2883" cy="937"/>
              <a:chOff x="1506" y="2032"/>
              <a:chExt cx="2883" cy="937"/>
            </a:xfrm>
          </p:grpSpPr>
          <p:sp>
            <p:nvSpPr>
              <p:cNvPr id="3115" name="Line 33"/>
              <p:cNvSpPr>
                <a:spLocks noChangeShapeType="1"/>
              </p:cNvSpPr>
              <p:nvPr/>
            </p:nvSpPr>
            <p:spPr bwMode="auto">
              <a:xfrm rot="5400000" flipV="1">
                <a:off x="2558" y="980"/>
                <a:ext cx="529" cy="26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" name="Freeform 34"/>
              <p:cNvSpPr>
                <a:spLocks/>
              </p:cNvSpPr>
              <p:nvPr/>
            </p:nvSpPr>
            <p:spPr bwMode="auto">
              <a:xfrm rot="5400000">
                <a:off x="3934" y="2538"/>
                <a:ext cx="299" cy="356"/>
              </a:xfrm>
              <a:custGeom>
                <a:avLst/>
                <a:gdLst>
                  <a:gd name="T0" fmla="*/ 0 w 166"/>
                  <a:gd name="T1" fmla="*/ 770 h 185"/>
                  <a:gd name="T2" fmla="*/ 1000 w 166"/>
                  <a:gd name="T3" fmla="*/ 0 h 185"/>
                  <a:gd name="T4" fmla="*/ 1749 w 166"/>
                  <a:gd name="T5" fmla="*/ 1155 h 185"/>
                  <a:gd name="T6" fmla="*/ 1430 w 166"/>
                  <a:gd name="T7" fmla="*/ 2536 h 1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6" h="185">
                    <a:moveTo>
                      <a:pt x="0" y="56"/>
                    </a:moveTo>
                    <a:lnTo>
                      <a:pt x="95" y="0"/>
                    </a:lnTo>
                    <a:lnTo>
                      <a:pt x="166" y="84"/>
                    </a:lnTo>
                    <a:lnTo>
                      <a:pt x="136" y="185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Text Box 35"/>
              <p:cNvSpPr txBox="1">
                <a:spLocks noChangeArrowheads="1"/>
              </p:cNvSpPr>
              <p:nvPr/>
            </p:nvSpPr>
            <p:spPr bwMode="auto">
              <a:xfrm>
                <a:off x="4157" y="2719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b="1">
                    <a:latin typeface="Palatino Linotype" pitchFamily="18" charset="0"/>
                  </a:rPr>
                  <a:t>C</a:t>
                </a:r>
              </a:p>
            </p:txBody>
          </p:sp>
          <p:sp>
            <p:nvSpPr>
              <p:cNvPr id="3118" name="Line 36"/>
              <p:cNvSpPr>
                <a:spLocks noChangeShapeType="1"/>
              </p:cNvSpPr>
              <p:nvPr/>
            </p:nvSpPr>
            <p:spPr bwMode="auto">
              <a:xfrm rot="5400000">
                <a:off x="4158" y="2786"/>
                <a:ext cx="29" cy="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14" name="Text Box 37"/>
            <p:cNvSpPr txBox="1">
              <a:spLocks noChangeArrowheads="1"/>
            </p:cNvSpPr>
            <p:nvPr/>
          </p:nvSpPr>
          <p:spPr bwMode="auto">
            <a:xfrm>
              <a:off x="4126" y="3283"/>
              <a:ext cx="112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Palatino Linotype" pitchFamily="18" charset="0"/>
                </a:rPr>
                <a:t>C : Subsurface</a:t>
              </a:r>
            </a:p>
          </p:txBody>
        </p:sp>
      </p:grpSp>
      <p:grpSp>
        <p:nvGrpSpPr>
          <p:cNvPr id="98" name="Group 38"/>
          <p:cNvGrpSpPr>
            <a:grpSpLocks/>
          </p:cNvGrpSpPr>
          <p:nvPr/>
        </p:nvGrpSpPr>
        <p:grpSpPr bwMode="auto">
          <a:xfrm>
            <a:off x="866775" y="1354138"/>
            <a:ext cx="7775575" cy="4625975"/>
            <a:chOff x="546" y="853"/>
            <a:chExt cx="4898" cy="2914"/>
          </a:xfrm>
        </p:grpSpPr>
        <p:pic>
          <p:nvPicPr>
            <p:cNvPr id="3104" name="Picture 39" descr="fish_murky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" y="925"/>
              <a:ext cx="1403" cy="13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05" name="Line 40"/>
            <p:cNvSpPr>
              <a:spLocks noChangeShapeType="1"/>
            </p:cNvSpPr>
            <p:nvPr/>
          </p:nvSpPr>
          <p:spPr bwMode="auto">
            <a:xfrm rot="5400000" flipH="1" flipV="1">
              <a:off x="892" y="1100"/>
              <a:ext cx="582" cy="12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Line 41"/>
            <p:cNvSpPr>
              <a:spLocks noChangeShapeType="1"/>
            </p:cNvSpPr>
            <p:nvPr/>
          </p:nvSpPr>
          <p:spPr bwMode="auto">
            <a:xfrm rot="5400000" flipV="1">
              <a:off x="1724" y="1540"/>
              <a:ext cx="1362" cy="11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Text Box 42"/>
            <p:cNvSpPr txBox="1">
              <a:spLocks noChangeArrowheads="1"/>
            </p:cNvSpPr>
            <p:nvPr/>
          </p:nvSpPr>
          <p:spPr bwMode="auto">
            <a:xfrm>
              <a:off x="2405" y="1952"/>
              <a:ext cx="24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b="1">
                  <a:latin typeface="Palatino Linotype" pitchFamily="18" charset="0"/>
                </a:rPr>
                <a:t>D</a:t>
              </a:r>
            </a:p>
          </p:txBody>
        </p:sp>
        <p:sp>
          <p:nvSpPr>
            <p:cNvPr id="3108" name="Freeform 43"/>
            <p:cNvSpPr>
              <a:spLocks/>
            </p:cNvSpPr>
            <p:nvPr/>
          </p:nvSpPr>
          <p:spPr bwMode="auto">
            <a:xfrm>
              <a:off x="1226" y="1104"/>
              <a:ext cx="973" cy="660"/>
            </a:xfrm>
            <a:custGeom>
              <a:avLst/>
              <a:gdLst>
                <a:gd name="T0" fmla="*/ 544 w 875"/>
                <a:gd name="T1" fmla="*/ 275 h 478"/>
                <a:gd name="T2" fmla="*/ 771 w 875"/>
                <a:gd name="T3" fmla="*/ 32 h 478"/>
                <a:gd name="T4" fmla="*/ 1009 w 875"/>
                <a:gd name="T5" fmla="*/ 476 h 478"/>
                <a:gd name="T6" fmla="*/ 1265 w 875"/>
                <a:gd name="T7" fmla="*/ 1080 h 478"/>
                <a:gd name="T8" fmla="*/ 573 w 875"/>
                <a:gd name="T9" fmla="*/ 1687 h 478"/>
                <a:gd name="T10" fmla="*/ 46 w 875"/>
                <a:gd name="T11" fmla="*/ 1392 h 478"/>
                <a:gd name="T12" fmla="*/ 299 w 875"/>
                <a:gd name="T13" fmla="*/ 753 h 478"/>
                <a:gd name="T14" fmla="*/ 544 w 875"/>
                <a:gd name="T15" fmla="*/ 275 h 4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75" h="478">
                  <a:moveTo>
                    <a:pt x="356" y="75"/>
                  </a:moveTo>
                  <a:cubicBezTo>
                    <a:pt x="407" y="43"/>
                    <a:pt x="453" y="0"/>
                    <a:pt x="504" y="9"/>
                  </a:cubicBezTo>
                  <a:cubicBezTo>
                    <a:pt x="555" y="18"/>
                    <a:pt x="606" y="83"/>
                    <a:pt x="660" y="131"/>
                  </a:cubicBezTo>
                  <a:cubicBezTo>
                    <a:pt x="714" y="179"/>
                    <a:pt x="875" y="241"/>
                    <a:pt x="827" y="297"/>
                  </a:cubicBezTo>
                  <a:cubicBezTo>
                    <a:pt x="779" y="353"/>
                    <a:pt x="507" y="449"/>
                    <a:pt x="374" y="464"/>
                  </a:cubicBezTo>
                  <a:cubicBezTo>
                    <a:pt x="242" y="478"/>
                    <a:pt x="60" y="426"/>
                    <a:pt x="30" y="383"/>
                  </a:cubicBezTo>
                  <a:cubicBezTo>
                    <a:pt x="0" y="340"/>
                    <a:pt x="142" y="258"/>
                    <a:pt x="196" y="207"/>
                  </a:cubicBezTo>
                  <a:cubicBezTo>
                    <a:pt x="250" y="156"/>
                    <a:pt x="323" y="103"/>
                    <a:pt x="356" y="75"/>
                  </a:cubicBezTo>
                  <a:close/>
                </a:path>
              </a:pathLst>
            </a:custGeom>
            <a:solidFill>
              <a:srgbClr val="5F5F5F">
                <a:alpha val="7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9" name="Text Box 44"/>
            <p:cNvSpPr txBox="1">
              <a:spLocks noChangeArrowheads="1"/>
            </p:cNvSpPr>
            <p:nvPr/>
          </p:nvSpPr>
          <p:spPr bwMode="auto">
            <a:xfrm>
              <a:off x="1746" y="853"/>
              <a:ext cx="10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Palatino Linotype" pitchFamily="18" charset="0"/>
                </a:rPr>
                <a:t>  participating </a:t>
              </a:r>
            </a:p>
            <a:p>
              <a:pPr algn="ctr" eaLnBrk="1" hangingPunct="1"/>
              <a:r>
                <a:rPr lang="en-US" sz="1800">
                  <a:latin typeface="Palatino Linotype" pitchFamily="18" charset="0"/>
                </a:rPr>
                <a:t>  medium</a:t>
              </a:r>
            </a:p>
          </p:txBody>
        </p:sp>
        <p:sp>
          <p:nvSpPr>
            <p:cNvPr id="3110" name="Line 45"/>
            <p:cNvSpPr>
              <a:spLocks noChangeShapeType="1"/>
            </p:cNvSpPr>
            <p:nvPr/>
          </p:nvSpPr>
          <p:spPr bwMode="auto">
            <a:xfrm rot="5400000" flipV="1">
              <a:off x="2428" y="2156"/>
              <a:ext cx="29" cy="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1" name="Text Box 46"/>
            <p:cNvSpPr txBox="1">
              <a:spLocks noChangeArrowheads="1"/>
            </p:cNvSpPr>
            <p:nvPr/>
          </p:nvSpPr>
          <p:spPr bwMode="auto">
            <a:xfrm>
              <a:off x="4116" y="3517"/>
              <a:ext cx="115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Palatino Linotype" pitchFamily="18" charset="0"/>
                </a:rPr>
                <a:t>D : Volumetric</a:t>
              </a:r>
            </a:p>
          </p:txBody>
        </p:sp>
      </p:grpSp>
      <p:grpSp>
        <p:nvGrpSpPr>
          <p:cNvPr id="107" name="Group 47"/>
          <p:cNvGrpSpPr>
            <a:grpSpLocks/>
          </p:cNvGrpSpPr>
          <p:nvPr/>
        </p:nvGrpSpPr>
        <p:grpSpPr bwMode="auto">
          <a:xfrm>
            <a:off x="919163" y="1489075"/>
            <a:ext cx="7710487" cy="4846638"/>
            <a:chOff x="579" y="938"/>
            <a:chExt cx="4857" cy="3053"/>
          </a:xfrm>
        </p:grpSpPr>
        <p:pic>
          <p:nvPicPr>
            <p:cNvPr id="3094" name="Picture 48" descr="shower_m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" y="938"/>
              <a:ext cx="1387" cy="13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95" name="Group 49"/>
            <p:cNvGrpSpPr>
              <a:grpSpLocks/>
            </p:cNvGrpSpPr>
            <p:nvPr/>
          </p:nvGrpSpPr>
          <p:grpSpPr bwMode="auto">
            <a:xfrm>
              <a:off x="579" y="2075"/>
              <a:ext cx="2419" cy="1816"/>
              <a:chOff x="1506" y="2075"/>
              <a:chExt cx="2419" cy="1816"/>
            </a:xfrm>
          </p:grpSpPr>
          <p:sp>
            <p:nvSpPr>
              <p:cNvPr id="3097" name="Oval 50"/>
              <p:cNvSpPr>
                <a:spLocks noChangeArrowheads="1"/>
              </p:cNvSpPr>
              <p:nvPr/>
            </p:nvSpPr>
            <p:spPr bwMode="auto">
              <a:xfrm rot="1412240">
                <a:off x="2741" y="3041"/>
                <a:ext cx="59" cy="597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8" name="Line 51"/>
              <p:cNvSpPr>
                <a:spLocks noChangeShapeType="1"/>
              </p:cNvSpPr>
              <p:nvPr/>
            </p:nvSpPr>
            <p:spPr bwMode="auto">
              <a:xfrm rot="5400000" flipV="1">
                <a:off x="1488" y="2093"/>
                <a:ext cx="1270" cy="12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Line 52"/>
              <p:cNvSpPr>
                <a:spLocks noChangeShapeType="1"/>
              </p:cNvSpPr>
              <p:nvPr/>
            </p:nvSpPr>
            <p:spPr bwMode="auto">
              <a:xfrm rot="5400000" flipH="1" flipV="1">
                <a:off x="3089" y="2509"/>
                <a:ext cx="546" cy="11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Text Box 53"/>
              <p:cNvSpPr txBox="1">
                <a:spLocks noChangeArrowheads="1"/>
              </p:cNvSpPr>
              <p:nvPr/>
            </p:nvSpPr>
            <p:spPr bwMode="auto">
              <a:xfrm>
                <a:off x="2577" y="3484"/>
                <a:ext cx="983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latin typeface="Palatino Linotype" pitchFamily="18" charset="0"/>
                  </a:rPr>
                  <a:t>    translucent</a:t>
                </a:r>
              </a:p>
              <a:p>
                <a:pPr algn="ctr" eaLnBrk="1" hangingPunct="1"/>
                <a:r>
                  <a:rPr lang="en-US" sz="1800">
                    <a:latin typeface="Palatino Linotype" pitchFamily="18" charset="0"/>
                  </a:rPr>
                  <a:t>    surface</a:t>
                </a:r>
              </a:p>
            </p:txBody>
          </p:sp>
          <p:sp>
            <p:nvSpPr>
              <p:cNvPr id="3101" name="Text Box 54"/>
              <p:cNvSpPr txBox="1">
                <a:spLocks noChangeArrowheads="1"/>
              </p:cNvSpPr>
              <p:nvPr/>
            </p:nvSpPr>
            <p:spPr bwMode="auto">
              <a:xfrm>
                <a:off x="3154" y="3118"/>
                <a:ext cx="21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b="1">
                    <a:latin typeface="Palatino Linotype" pitchFamily="18" charset="0"/>
                  </a:rPr>
                  <a:t>E</a:t>
                </a:r>
              </a:p>
            </p:txBody>
          </p:sp>
          <p:sp>
            <p:nvSpPr>
              <p:cNvPr id="3102" name="Line 55"/>
              <p:cNvSpPr>
                <a:spLocks noChangeShapeType="1"/>
              </p:cNvSpPr>
              <p:nvPr/>
            </p:nvSpPr>
            <p:spPr bwMode="auto">
              <a:xfrm rot="6018291" flipH="1" flipV="1">
                <a:off x="3215" y="3116"/>
                <a:ext cx="29" cy="3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Line 56"/>
              <p:cNvSpPr>
                <a:spLocks noChangeShapeType="1"/>
              </p:cNvSpPr>
              <p:nvPr/>
            </p:nvSpPr>
            <p:spPr bwMode="auto">
              <a:xfrm>
                <a:off x="2740" y="3345"/>
                <a:ext cx="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96" name="Text Box 57"/>
            <p:cNvSpPr txBox="1">
              <a:spLocks noChangeArrowheads="1"/>
            </p:cNvSpPr>
            <p:nvPr/>
          </p:nvSpPr>
          <p:spPr bwMode="auto">
            <a:xfrm>
              <a:off x="4146" y="3741"/>
              <a:ext cx="10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Palatino Linotype" pitchFamily="18" charset="0"/>
                </a:rPr>
                <a:t>E : Diffusion </a:t>
              </a:r>
            </a:p>
          </p:txBody>
        </p:sp>
      </p:grpSp>
      <p:sp>
        <p:nvSpPr>
          <p:cNvPr id="3089" name="Text Box 63"/>
          <p:cNvSpPr txBox="1">
            <a:spLocks noChangeArrowheads="1"/>
          </p:cNvSpPr>
          <p:nvPr/>
        </p:nvSpPr>
        <p:spPr bwMode="auto">
          <a:xfrm>
            <a:off x="757238" y="5297488"/>
            <a:ext cx="996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camera</a:t>
            </a:r>
          </a:p>
        </p:txBody>
      </p:sp>
      <p:sp>
        <p:nvSpPr>
          <p:cNvPr id="125" name="Rectangle 65"/>
          <p:cNvSpPr>
            <a:spLocks noChangeArrowheads="1"/>
          </p:cNvSpPr>
          <p:nvPr/>
        </p:nvSpPr>
        <p:spPr bwMode="auto">
          <a:xfrm>
            <a:off x="6415088" y="1470025"/>
            <a:ext cx="2227262" cy="2227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6" name="Group 68"/>
          <p:cNvGrpSpPr>
            <a:grpSpLocks/>
          </p:cNvGrpSpPr>
          <p:nvPr/>
        </p:nvGrpSpPr>
        <p:grpSpPr bwMode="auto">
          <a:xfrm>
            <a:off x="6477000" y="4470400"/>
            <a:ext cx="2133600" cy="1854200"/>
            <a:chOff x="4080" y="2816"/>
            <a:chExt cx="1344" cy="1168"/>
          </a:xfrm>
        </p:grpSpPr>
        <p:sp>
          <p:nvSpPr>
            <p:cNvPr id="3092" name="Rectangle 66"/>
            <p:cNvSpPr>
              <a:spLocks noChangeArrowheads="1"/>
            </p:cNvSpPr>
            <p:nvPr/>
          </p:nvSpPr>
          <p:spPr bwMode="auto">
            <a:xfrm>
              <a:off x="4080" y="2816"/>
              <a:ext cx="1344" cy="2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Rectangle 67"/>
            <p:cNvSpPr>
              <a:spLocks noChangeArrowheads="1"/>
            </p:cNvSpPr>
            <p:nvPr/>
          </p:nvSpPr>
          <p:spPr bwMode="auto">
            <a:xfrm>
              <a:off x="4080" y="3080"/>
              <a:ext cx="1344" cy="90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0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50"/>
          <p:cNvSpPr>
            <a:spLocks/>
          </p:cNvSpPr>
          <p:nvPr/>
        </p:nvSpPr>
        <p:spPr bwMode="auto">
          <a:xfrm>
            <a:off x="2286000" y="3803650"/>
            <a:ext cx="3924300" cy="549275"/>
          </a:xfrm>
          <a:custGeom>
            <a:avLst/>
            <a:gdLst>
              <a:gd name="T0" fmla="*/ 0 w 2509"/>
              <a:gd name="T1" fmla="*/ 2147483647 h 346"/>
              <a:gd name="T2" fmla="*/ 2147483647 w 2509"/>
              <a:gd name="T3" fmla="*/ 2147483647 h 346"/>
              <a:gd name="T4" fmla="*/ 2147483647 w 2509"/>
              <a:gd name="T5" fmla="*/ 0 h 346"/>
              <a:gd name="T6" fmla="*/ 2147483647 w 2509"/>
              <a:gd name="T7" fmla="*/ 2147483647 h 346"/>
              <a:gd name="T8" fmla="*/ 0 w 2509"/>
              <a:gd name="T9" fmla="*/ 2147483647 h 3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09" h="346">
                <a:moveTo>
                  <a:pt x="0" y="322"/>
                </a:moveTo>
                <a:lnTo>
                  <a:pt x="2449" y="84"/>
                </a:lnTo>
                <a:lnTo>
                  <a:pt x="2509" y="0"/>
                </a:lnTo>
                <a:lnTo>
                  <a:pt x="10" y="346"/>
                </a:lnTo>
                <a:lnTo>
                  <a:pt x="0" y="322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7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6" name="Freeform 2"/>
          <p:cNvSpPr>
            <a:spLocks/>
          </p:cNvSpPr>
          <p:nvPr/>
        </p:nvSpPr>
        <p:spPr bwMode="auto">
          <a:xfrm>
            <a:off x="3124200" y="1739900"/>
            <a:ext cx="4191000" cy="3327400"/>
          </a:xfrm>
          <a:custGeom>
            <a:avLst/>
            <a:gdLst>
              <a:gd name="T0" fmla="*/ 2147483647 w 2640"/>
              <a:gd name="T1" fmla="*/ 2147483647 h 2096"/>
              <a:gd name="T2" fmla="*/ 2147483647 w 2640"/>
              <a:gd name="T3" fmla="*/ 0 h 2096"/>
              <a:gd name="T4" fmla="*/ 2147483647 w 2640"/>
              <a:gd name="T5" fmla="*/ 2147483647 h 2096"/>
              <a:gd name="T6" fmla="*/ 2147483647 w 2640"/>
              <a:gd name="T7" fmla="*/ 2147483647 h 2096"/>
              <a:gd name="T8" fmla="*/ 2147483647 w 2640"/>
              <a:gd name="T9" fmla="*/ 2147483647 h 2096"/>
              <a:gd name="T10" fmla="*/ 2147483647 w 2640"/>
              <a:gd name="T11" fmla="*/ 2147483647 h 2096"/>
              <a:gd name="T12" fmla="*/ 2147483647 w 2640"/>
              <a:gd name="T13" fmla="*/ 2147483647 h 2096"/>
              <a:gd name="T14" fmla="*/ 2147483647 w 2640"/>
              <a:gd name="T15" fmla="*/ 2147483647 h 2096"/>
              <a:gd name="T16" fmla="*/ 2147483647 w 2640"/>
              <a:gd name="T17" fmla="*/ 2147483647 h 2096"/>
              <a:gd name="T18" fmla="*/ 2147483647 w 2640"/>
              <a:gd name="T19" fmla="*/ 2147483647 h 2096"/>
              <a:gd name="T20" fmla="*/ 2147483647 w 2640"/>
              <a:gd name="T21" fmla="*/ 2147483647 h 2096"/>
              <a:gd name="T22" fmla="*/ 2147483647 w 2640"/>
              <a:gd name="T23" fmla="*/ 2147483647 h 2096"/>
              <a:gd name="T24" fmla="*/ 2147483647 w 2640"/>
              <a:gd name="T25" fmla="*/ 2147483647 h 2096"/>
              <a:gd name="T26" fmla="*/ 2147483647 w 2640"/>
              <a:gd name="T27" fmla="*/ 2147483647 h 2096"/>
              <a:gd name="T28" fmla="*/ 2147483647 w 2640"/>
              <a:gd name="T29" fmla="*/ 2147483647 h 2096"/>
              <a:gd name="T30" fmla="*/ 2147483647 w 2640"/>
              <a:gd name="T31" fmla="*/ 2147483647 h 2096"/>
              <a:gd name="T32" fmla="*/ 2147483647 w 2640"/>
              <a:gd name="T33" fmla="*/ 2147483647 h 2096"/>
              <a:gd name="T34" fmla="*/ 2147483647 w 2640"/>
              <a:gd name="T35" fmla="*/ 2147483647 h 2096"/>
              <a:gd name="T36" fmla="*/ 2147483647 w 2640"/>
              <a:gd name="T37" fmla="*/ 2147483647 h 2096"/>
              <a:gd name="T38" fmla="*/ 2147483647 w 2640"/>
              <a:gd name="T39" fmla="*/ 2147483647 h 2096"/>
              <a:gd name="T40" fmla="*/ 0 w 2640"/>
              <a:gd name="T41" fmla="*/ 2147483647 h 2096"/>
              <a:gd name="T42" fmla="*/ 2147483647 w 2640"/>
              <a:gd name="T43" fmla="*/ 2147483647 h 209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640" h="2096">
                <a:moveTo>
                  <a:pt x="8" y="408"/>
                </a:moveTo>
                <a:lnTo>
                  <a:pt x="2112" y="0"/>
                </a:lnTo>
                <a:lnTo>
                  <a:pt x="2384" y="180"/>
                </a:lnTo>
                <a:lnTo>
                  <a:pt x="2508" y="292"/>
                </a:lnTo>
                <a:lnTo>
                  <a:pt x="2592" y="376"/>
                </a:lnTo>
                <a:lnTo>
                  <a:pt x="2636" y="460"/>
                </a:lnTo>
                <a:lnTo>
                  <a:pt x="2640" y="564"/>
                </a:lnTo>
                <a:lnTo>
                  <a:pt x="2580" y="680"/>
                </a:lnTo>
                <a:lnTo>
                  <a:pt x="2480" y="796"/>
                </a:lnTo>
                <a:lnTo>
                  <a:pt x="2236" y="1004"/>
                </a:lnTo>
                <a:lnTo>
                  <a:pt x="2064" y="1156"/>
                </a:lnTo>
                <a:lnTo>
                  <a:pt x="1944" y="1280"/>
                </a:lnTo>
                <a:lnTo>
                  <a:pt x="1852" y="1428"/>
                </a:lnTo>
                <a:lnTo>
                  <a:pt x="1832" y="1500"/>
                </a:lnTo>
                <a:lnTo>
                  <a:pt x="1832" y="1584"/>
                </a:lnTo>
                <a:lnTo>
                  <a:pt x="1860" y="1692"/>
                </a:lnTo>
                <a:lnTo>
                  <a:pt x="1928" y="1820"/>
                </a:lnTo>
                <a:lnTo>
                  <a:pt x="2020" y="1912"/>
                </a:lnTo>
                <a:lnTo>
                  <a:pt x="2140" y="2028"/>
                </a:lnTo>
                <a:lnTo>
                  <a:pt x="2220" y="2096"/>
                </a:lnTo>
                <a:lnTo>
                  <a:pt x="0" y="440"/>
                </a:lnTo>
                <a:lnTo>
                  <a:pt x="8" y="408"/>
                </a:lnTo>
                <a:close/>
              </a:path>
            </a:pathLst>
          </a:custGeom>
          <a:solidFill>
            <a:srgbClr val="DDDDDD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>
            <p:extLst/>
          </p:nvPr>
        </p:nvGraphicFramePr>
        <p:xfrm>
          <a:off x="1149350" y="5500688"/>
          <a:ext cx="286861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1" name="Equation" r:id="rId3" imgW="1295280" imgH="203040" progId="Equation.DSMT4">
                  <p:embed/>
                </p:oleObj>
              </mc:Choice>
              <mc:Fallback>
                <p:oleObj name="Equation" r:id="rId3" imgW="1295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5500688"/>
                        <a:ext cx="2868613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16150" y="6308725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direct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233738" y="6296025"/>
            <a:ext cx="881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global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06463" y="6308725"/>
            <a:ext cx="1150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radiance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47700" y="5321300"/>
            <a:ext cx="38608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481138" y="60071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2627313" y="60086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V="1">
            <a:off x="3659188" y="60102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152400" y="304800"/>
            <a:ext cx="9013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Palatino Linotype" pitchFamily="18" charset="0"/>
              </a:rPr>
              <a:t>Direct and Global Components:  Interreflections 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520700" y="11176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992813" y="12398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surface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6053138" y="3686175"/>
            <a:ext cx="42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Palatino Linotype" pitchFamily="18" charset="0"/>
              </a:rPr>
              <a:t>  i</a:t>
            </a:r>
          </a:p>
        </p:txBody>
      </p:sp>
      <p:sp>
        <p:nvSpPr>
          <p:cNvPr id="4112" name="Oval 51"/>
          <p:cNvSpPr>
            <a:spLocks noChangeArrowheads="1"/>
          </p:cNvSpPr>
          <p:nvPr/>
        </p:nvSpPr>
        <p:spPr bwMode="auto">
          <a:xfrm rot="-246734">
            <a:off x="3046413" y="2395538"/>
            <a:ext cx="76200" cy="76200"/>
          </a:xfrm>
          <a:prstGeom prst="ellipse">
            <a:avLst/>
          </a:prstGeom>
          <a:solidFill>
            <a:srgbClr val="FFFF8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13" name="Group 89"/>
          <p:cNvGrpSpPr>
            <a:grpSpLocks/>
          </p:cNvGrpSpPr>
          <p:nvPr/>
        </p:nvGrpSpPr>
        <p:grpSpPr bwMode="auto">
          <a:xfrm>
            <a:off x="2243138" y="4067175"/>
            <a:ext cx="873125" cy="519113"/>
            <a:chOff x="169" y="2422"/>
            <a:chExt cx="550" cy="307"/>
          </a:xfrm>
        </p:grpSpPr>
        <p:sp>
          <p:nvSpPr>
            <p:cNvPr id="4130" name="Rectangle 90"/>
            <p:cNvSpPr>
              <a:spLocks noChangeArrowheads="1"/>
            </p:cNvSpPr>
            <p:nvPr/>
          </p:nvSpPr>
          <p:spPr bwMode="auto">
            <a:xfrm rot="4535877">
              <a:off x="196" y="2462"/>
              <a:ext cx="240" cy="293"/>
            </a:xfrm>
            <a:prstGeom prst="rect">
              <a:avLst/>
            </a:prstGeom>
            <a:solidFill>
              <a:srgbClr val="99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AutoShape 91"/>
            <p:cNvSpPr>
              <a:spLocks noChangeArrowheads="1"/>
            </p:cNvSpPr>
            <p:nvPr/>
          </p:nvSpPr>
          <p:spPr bwMode="auto">
            <a:xfrm rot="4535877">
              <a:off x="484" y="2422"/>
              <a:ext cx="235" cy="2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504 h 21600"/>
                <a:gd name="T14" fmla="*/ 17096 w 21600"/>
                <a:gd name="T15" fmla="*/ 170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14" name="Group 93"/>
          <p:cNvGrpSpPr>
            <a:grpSpLocks/>
          </p:cNvGrpSpPr>
          <p:nvPr/>
        </p:nvGrpSpPr>
        <p:grpSpPr bwMode="auto">
          <a:xfrm>
            <a:off x="2200275" y="2066925"/>
            <a:ext cx="925513" cy="463550"/>
            <a:chOff x="162" y="1114"/>
            <a:chExt cx="475" cy="245"/>
          </a:xfrm>
        </p:grpSpPr>
        <p:sp>
          <p:nvSpPr>
            <p:cNvPr id="4128" name="Rectangle 94"/>
            <p:cNvSpPr>
              <a:spLocks noChangeArrowheads="1"/>
            </p:cNvSpPr>
            <p:nvPr/>
          </p:nvSpPr>
          <p:spPr bwMode="auto">
            <a:xfrm rot="16830029" flipV="1">
              <a:off x="189" y="1087"/>
              <a:ext cx="240" cy="29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AutoShape 95"/>
            <p:cNvSpPr>
              <a:spLocks noChangeArrowheads="1"/>
            </p:cNvSpPr>
            <p:nvPr/>
          </p:nvSpPr>
          <p:spPr bwMode="auto">
            <a:xfrm rot="16830029" flipV="1">
              <a:off x="487" y="1210"/>
              <a:ext cx="151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60 w 21600"/>
                <a:gd name="T13" fmla="*/ 1751 h 21600"/>
                <a:gd name="T14" fmla="*/ 19740 w 21600"/>
                <a:gd name="T15" fmla="*/ 1984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15" name="Freeform 96"/>
          <p:cNvSpPr>
            <a:spLocks/>
          </p:cNvSpPr>
          <p:nvPr/>
        </p:nvSpPr>
        <p:spPr bwMode="auto">
          <a:xfrm>
            <a:off x="6024563" y="1754188"/>
            <a:ext cx="1296987" cy="3325812"/>
          </a:xfrm>
          <a:custGeom>
            <a:avLst/>
            <a:gdLst>
              <a:gd name="T0" fmla="*/ 2147483647 w 817"/>
              <a:gd name="T1" fmla="*/ 0 h 2095"/>
              <a:gd name="T2" fmla="*/ 2147483647 w 817"/>
              <a:gd name="T3" fmla="*/ 2147483647 h 2095"/>
              <a:gd name="T4" fmla="*/ 2147483647 w 817"/>
              <a:gd name="T5" fmla="*/ 2147483647 h 2095"/>
              <a:gd name="T6" fmla="*/ 2147483647 w 817"/>
              <a:gd name="T7" fmla="*/ 2147483647 h 2095"/>
              <a:gd name="T8" fmla="*/ 2147483647 w 817"/>
              <a:gd name="T9" fmla="*/ 2147483647 h 2095"/>
              <a:gd name="T10" fmla="*/ 2147483647 w 817"/>
              <a:gd name="T11" fmla="*/ 2147483647 h 2095"/>
              <a:gd name="T12" fmla="*/ 0 w 817"/>
              <a:gd name="T13" fmla="*/ 2147483647 h 2095"/>
              <a:gd name="T14" fmla="*/ 2147483647 w 817"/>
              <a:gd name="T15" fmla="*/ 2147483647 h 2095"/>
              <a:gd name="T16" fmla="*/ 2147483647 w 817"/>
              <a:gd name="T17" fmla="*/ 2147483647 h 20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17" h="2095">
                <a:moveTo>
                  <a:pt x="280" y="0"/>
                </a:moveTo>
                <a:cubicBezTo>
                  <a:pt x="400" y="70"/>
                  <a:pt x="521" y="139"/>
                  <a:pt x="608" y="218"/>
                </a:cubicBezTo>
                <a:cubicBezTo>
                  <a:pt x="695" y="296"/>
                  <a:pt x="789" y="385"/>
                  <a:pt x="803" y="472"/>
                </a:cubicBezTo>
                <a:cubicBezTo>
                  <a:pt x="817" y="559"/>
                  <a:pt x="771" y="642"/>
                  <a:pt x="693" y="739"/>
                </a:cubicBezTo>
                <a:cubicBezTo>
                  <a:pt x="615" y="836"/>
                  <a:pt x="436" y="958"/>
                  <a:pt x="334" y="1056"/>
                </a:cubicBezTo>
                <a:cubicBezTo>
                  <a:pt x="233" y="1154"/>
                  <a:pt x="139" y="1244"/>
                  <a:pt x="84" y="1324"/>
                </a:cubicBezTo>
                <a:cubicBezTo>
                  <a:pt x="28" y="1405"/>
                  <a:pt x="0" y="1462"/>
                  <a:pt x="0" y="1539"/>
                </a:cubicBezTo>
                <a:cubicBezTo>
                  <a:pt x="0" y="1616"/>
                  <a:pt x="20" y="1692"/>
                  <a:pt x="85" y="1785"/>
                </a:cubicBezTo>
                <a:cubicBezTo>
                  <a:pt x="150" y="1878"/>
                  <a:pt x="326" y="2031"/>
                  <a:pt x="389" y="209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97"/>
          <p:cNvSpPr>
            <a:spLocks noChangeShapeType="1"/>
          </p:cNvSpPr>
          <p:nvPr/>
        </p:nvSpPr>
        <p:spPr bwMode="auto">
          <a:xfrm flipV="1">
            <a:off x="6107113" y="3798888"/>
            <a:ext cx="93662" cy="1349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Text Box 98"/>
          <p:cNvSpPr txBox="1">
            <a:spLocks noChangeArrowheads="1"/>
          </p:cNvSpPr>
          <p:nvPr/>
        </p:nvSpPr>
        <p:spPr bwMode="auto">
          <a:xfrm>
            <a:off x="1138238" y="4349750"/>
            <a:ext cx="996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camera</a:t>
            </a:r>
          </a:p>
        </p:txBody>
      </p:sp>
      <p:sp>
        <p:nvSpPr>
          <p:cNvPr id="4118" name="Text Box 99"/>
          <p:cNvSpPr txBox="1">
            <a:spLocks noChangeArrowheads="1"/>
          </p:cNvSpPr>
          <p:nvPr/>
        </p:nvSpPr>
        <p:spPr bwMode="auto">
          <a:xfrm>
            <a:off x="1177925" y="1992313"/>
            <a:ext cx="91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source</a:t>
            </a:r>
          </a:p>
        </p:txBody>
      </p:sp>
      <p:grpSp>
        <p:nvGrpSpPr>
          <p:cNvPr id="21604" name="Group 100"/>
          <p:cNvGrpSpPr>
            <a:grpSpLocks/>
          </p:cNvGrpSpPr>
          <p:nvPr/>
        </p:nvGrpSpPr>
        <p:grpSpPr bwMode="auto">
          <a:xfrm>
            <a:off x="4827588" y="1585913"/>
            <a:ext cx="3860800" cy="5106987"/>
            <a:chOff x="3041" y="999"/>
            <a:chExt cx="2432" cy="3217"/>
          </a:xfrm>
        </p:grpSpPr>
        <p:graphicFrame>
          <p:nvGraphicFramePr>
            <p:cNvPr id="4121" name="Object 101"/>
            <p:cNvGraphicFramePr>
              <a:graphicFrameLocks noChangeAspect="1"/>
            </p:cNvGraphicFramePr>
            <p:nvPr>
              <p:extLst/>
            </p:nvPr>
          </p:nvGraphicFramePr>
          <p:xfrm>
            <a:off x="3337" y="3457"/>
            <a:ext cx="1913" cy="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2" name="Equation" r:id="rId5" imgW="1358640" imgH="291960" progId="Equation.DSMT4">
                    <p:embed/>
                  </p:oleObj>
                </mc:Choice>
                <mc:Fallback>
                  <p:oleObj name="Equation" r:id="rId5" imgW="1358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7" y="3457"/>
                          <a:ext cx="1913" cy="4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22" name="Text Box 102"/>
            <p:cNvSpPr txBox="1">
              <a:spLocks noChangeArrowheads="1"/>
            </p:cNvSpPr>
            <p:nvPr/>
          </p:nvSpPr>
          <p:spPr bwMode="auto">
            <a:xfrm>
              <a:off x="4283" y="999"/>
              <a:ext cx="2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Palatino Linotype" pitchFamily="18" charset="0"/>
                </a:rPr>
                <a:t>  j</a:t>
              </a:r>
            </a:p>
          </p:txBody>
        </p:sp>
        <p:sp>
          <p:nvSpPr>
            <p:cNvPr id="4123" name="Text Box 103"/>
            <p:cNvSpPr txBox="1">
              <a:spLocks noChangeArrowheads="1"/>
            </p:cNvSpPr>
            <p:nvPr/>
          </p:nvSpPr>
          <p:spPr bwMode="auto">
            <a:xfrm>
              <a:off x="3557" y="3966"/>
              <a:ext cx="15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Palatino Linotype" pitchFamily="18" charset="0"/>
                </a:rPr>
                <a:t>BRDF and geometry</a:t>
              </a:r>
            </a:p>
          </p:txBody>
        </p:sp>
        <p:sp>
          <p:nvSpPr>
            <p:cNvPr id="4124" name="Rectangle 104"/>
            <p:cNvSpPr>
              <a:spLocks noChangeArrowheads="1"/>
            </p:cNvSpPr>
            <p:nvPr/>
          </p:nvSpPr>
          <p:spPr bwMode="auto">
            <a:xfrm>
              <a:off x="3041" y="3353"/>
              <a:ext cx="2432" cy="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" name="Line 105"/>
            <p:cNvSpPr>
              <a:spLocks noChangeShapeType="1"/>
            </p:cNvSpPr>
            <p:nvPr/>
          </p:nvSpPr>
          <p:spPr bwMode="auto">
            <a:xfrm flipV="1">
              <a:off x="4340" y="378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Line 106"/>
            <p:cNvSpPr>
              <a:spLocks noChangeShapeType="1"/>
            </p:cNvSpPr>
            <p:nvPr/>
          </p:nvSpPr>
          <p:spPr bwMode="auto">
            <a:xfrm flipH="1" flipV="1">
              <a:off x="4303" y="1242"/>
              <a:ext cx="121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Line 107"/>
            <p:cNvSpPr>
              <a:spLocks noChangeShapeType="1"/>
            </p:cNvSpPr>
            <p:nvPr/>
          </p:nvSpPr>
          <p:spPr bwMode="auto">
            <a:xfrm flipH="1">
              <a:off x="3872" y="1289"/>
              <a:ext cx="484" cy="11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Group 107"/>
          <p:cNvGrpSpPr>
            <a:grpSpLocks/>
          </p:cNvGrpSpPr>
          <p:nvPr/>
        </p:nvGrpSpPr>
        <p:grpSpPr bwMode="auto">
          <a:xfrm>
            <a:off x="2081213" y="3668713"/>
            <a:ext cx="1035050" cy="1514475"/>
            <a:chOff x="1215" y="2675"/>
            <a:chExt cx="652" cy="954"/>
          </a:xfrm>
          <a:solidFill>
            <a:schemeClr val="bg1"/>
          </a:solidFill>
        </p:grpSpPr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 rot="-849465">
              <a:off x="1215" y="2675"/>
              <a:ext cx="616" cy="9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10" name="Group 109"/>
            <p:cNvGrpSpPr>
              <a:grpSpLocks/>
            </p:cNvGrpSpPr>
            <p:nvPr/>
          </p:nvGrpSpPr>
          <p:grpSpPr bwMode="auto">
            <a:xfrm>
              <a:off x="1317" y="2926"/>
              <a:ext cx="550" cy="327"/>
              <a:chOff x="169" y="2422"/>
              <a:chExt cx="550" cy="307"/>
            </a:xfrm>
            <a:grpFill/>
          </p:grpSpPr>
          <p:sp>
            <p:nvSpPr>
              <p:cNvPr id="111" name="Rectangle 110"/>
              <p:cNvSpPr>
                <a:spLocks noChangeArrowheads="1"/>
              </p:cNvSpPr>
              <p:nvPr/>
            </p:nvSpPr>
            <p:spPr bwMode="auto">
              <a:xfrm rot="4535877">
                <a:off x="196" y="2462"/>
                <a:ext cx="240" cy="293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AutoShape 111"/>
              <p:cNvSpPr>
                <a:spLocks noChangeArrowheads="1"/>
              </p:cNvSpPr>
              <p:nvPr/>
            </p:nvSpPr>
            <p:spPr bwMode="auto">
              <a:xfrm rot="4535877">
                <a:off x="484" y="2422"/>
                <a:ext cx="235" cy="2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4 w 21600"/>
                  <a:gd name="T13" fmla="*/ 4504 h 21600"/>
                  <a:gd name="T14" fmla="*/ 17096 w 21600"/>
                  <a:gd name="T15" fmla="*/ 17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5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038225" y="349250"/>
            <a:ext cx="7023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latin typeface="Palatino Linotype" pitchFamily="18" charset="0"/>
              </a:rPr>
              <a:t>Other Global Effects:  Subsurface Scattering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520700" y="11176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376988" y="1431925"/>
            <a:ext cx="1504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Palatino Linotype" pitchFamily="18" charset="0"/>
              </a:rPr>
              <a:t>translucent </a:t>
            </a:r>
          </a:p>
          <a:p>
            <a:pPr algn="ctr" eaLnBrk="1" hangingPunct="1"/>
            <a:r>
              <a:rPr lang="en-US" sz="2000">
                <a:latin typeface="Palatino Linotype" pitchFamily="18" charset="0"/>
              </a:rPr>
              <a:t>surface</a:t>
            </a:r>
          </a:p>
        </p:txBody>
      </p:sp>
      <p:grpSp>
        <p:nvGrpSpPr>
          <p:cNvPr id="8197" name="Group 5"/>
          <p:cNvGrpSpPr>
            <a:grpSpLocks/>
          </p:cNvGrpSpPr>
          <p:nvPr/>
        </p:nvGrpSpPr>
        <p:grpSpPr bwMode="auto">
          <a:xfrm rot="-2816161">
            <a:off x="2089150" y="4251326"/>
            <a:ext cx="954087" cy="1300162"/>
            <a:chOff x="849" y="896"/>
            <a:chExt cx="736" cy="1004"/>
          </a:xfrm>
        </p:grpSpPr>
        <p:sp>
          <p:nvSpPr>
            <p:cNvPr id="8266" name="Oval 6"/>
            <p:cNvSpPr>
              <a:spLocks noChangeArrowheads="1"/>
            </p:cNvSpPr>
            <p:nvPr/>
          </p:nvSpPr>
          <p:spPr bwMode="auto">
            <a:xfrm rot="-246734">
              <a:off x="1527" y="1604"/>
              <a:ext cx="58" cy="58"/>
            </a:xfrm>
            <a:prstGeom prst="ellipse">
              <a:avLst/>
            </a:prstGeom>
            <a:solidFill>
              <a:srgbClr val="FFFF8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67" name="Group 7"/>
            <p:cNvGrpSpPr>
              <a:grpSpLocks/>
            </p:cNvGrpSpPr>
            <p:nvPr/>
          </p:nvGrpSpPr>
          <p:grpSpPr bwMode="auto">
            <a:xfrm rot="6631364">
              <a:off x="611" y="1621"/>
              <a:ext cx="517" cy="41"/>
              <a:chOff x="969" y="2233"/>
              <a:chExt cx="2320" cy="48"/>
            </a:xfrm>
          </p:grpSpPr>
          <p:sp>
            <p:nvSpPr>
              <p:cNvPr id="8285" name="Rectangle 8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6" name="Rectangle 9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7" name="Rectangle 10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8" name="Rectangle 11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9" name="Rectangle 12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0" name="Rectangle 13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1" name="Rectangle 14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2" name="Rectangle 15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3" name="Rectangle 16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4" name="Rectangle 17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" name="Rectangle 18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" name="Rectangle 19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" name="Rectangle 20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" name="Rectangle 21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" name="Rectangle 22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" name="Rectangle 23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68" name="Group 24"/>
            <p:cNvGrpSpPr>
              <a:grpSpLocks/>
            </p:cNvGrpSpPr>
            <p:nvPr/>
          </p:nvGrpSpPr>
          <p:grpSpPr bwMode="auto">
            <a:xfrm rot="6631364">
              <a:off x="794" y="1134"/>
              <a:ext cx="517" cy="41"/>
              <a:chOff x="969" y="2233"/>
              <a:chExt cx="2320" cy="48"/>
            </a:xfrm>
          </p:grpSpPr>
          <p:sp>
            <p:nvSpPr>
              <p:cNvPr id="8269" name="Rectangle 25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0" name="Rectangle 26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1" name="Rectangle 27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2" name="Rectangle 28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3" name="Rectangle 29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4" name="Rectangle 30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5" name="Rectangle 31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6" name="Rectangle 32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7" name="Rectangle 33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8" name="Rectangle 34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9" name="Rectangle 35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0" name="Rectangle 36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1" name="Rectangle 37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2" name="Rectangle 38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3" name="Rectangle 39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4" name="Rectangle 40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198" name="Rectangle 41"/>
          <p:cNvSpPr>
            <a:spLocks noChangeArrowheads="1"/>
          </p:cNvSpPr>
          <p:nvPr/>
        </p:nvSpPr>
        <p:spPr bwMode="auto">
          <a:xfrm rot="1329060">
            <a:off x="2070100" y="2081213"/>
            <a:ext cx="977900" cy="146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66" name="Group 42"/>
          <p:cNvGrpSpPr>
            <a:grpSpLocks/>
          </p:cNvGrpSpPr>
          <p:nvPr/>
        </p:nvGrpSpPr>
        <p:grpSpPr bwMode="auto">
          <a:xfrm>
            <a:off x="2112963" y="2025650"/>
            <a:ext cx="5176837" cy="3592513"/>
            <a:chOff x="1331" y="929"/>
            <a:chExt cx="3261" cy="2263"/>
          </a:xfrm>
        </p:grpSpPr>
        <p:grpSp>
          <p:nvGrpSpPr>
            <p:cNvPr id="8222" name="Group 43"/>
            <p:cNvGrpSpPr>
              <a:grpSpLocks/>
            </p:cNvGrpSpPr>
            <p:nvPr/>
          </p:nvGrpSpPr>
          <p:grpSpPr bwMode="auto">
            <a:xfrm rot="6631364">
              <a:off x="1149" y="1521"/>
              <a:ext cx="422" cy="34"/>
              <a:chOff x="969" y="2233"/>
              <a:chExt cx="2320" cy="48"/>
            </a:xfrm>
          </p:grpSpPr>
          <p:sp>
            <p:nvSpPr>
              <p:cNvPr id="8250" name="Rectangle 44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1" name="Rectangle 45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2" name="Rectangle 46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3" name="Rectangle 47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4" name="Rectangle 48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5" name="Rectangle 49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6" name="Rectangle 50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7" name="Rectangle 51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8" name="Rectangle 52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9" name="Rectangle 53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0" name="Rectangle 54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1" name="Rectangle 55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2" name="Rectangle 56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3" name="Rectangle 57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4" name="Rectangle 58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5" name="Rectangle 59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23" name="Group 60"/>
            <p:cNvGrpSpPr>
              <a:grpSpLocks/>
            </p:cNvGrpSpPr>
            <p:nvPr/>
          </p:nvGrpSpPr>
          <p:grpSpPr bwMode="auto">
            <a:xfrm rot="6631364">
              <a:off x="1299" y="1123"/>
              <a:ext cx="422" cy="33"/>
              <a:chOff x="969" y="2233"/>
              <a:chExt cx="2320" cy="48"/>
            </a:xfrm>
          </p:grpSpPr>
          <p:sp>
            <p:nvSpPr>
              <p:cNvPr id="8234" name="Rectangle 61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5" name="Rectangle 62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6" name="Rectangle 63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7" name="Rectangle 64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8" name="Rectangle 65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9" name="Rectangle 66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Rectangle 67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1" name="Rectangle 68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2" name="Rectangle 69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3" name="Rectangle 70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4" name="Rectangle 71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5" name="Rectangle 72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6" name="Rectangle 73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7" name="Rectangle 74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8" name="Rectangle 75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9" name="Rectangle 76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24" name="Oval 77"/>
            <p:cNvSpPr>
              <a:spLocks noChangeArrowheads="1"/>
            </p:cNvSpPr>
            <p:nvPr/>
          </p:nvSpPr>
          <p:spPr bwMode="auto">
            <a:xfrm rot="-246734">
              <a:off x="1919" y="1509"/>
              <a:ext cx="48" cy="48"/>
            </a:xfrm>
            <a:prstGeom prst="ellipse">
              <a:avLst/>
            </a:prstGeom>
            <a:solidFill>
              <a:srgbClr val="FFFF8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Freeform 78"/>
            <p:cNvSpPr>
              <a:spLocks/>
            </p:cNvSpPr>
            <p:nvPr/>
          </p:nvSpPr>
          <p:spPr bwMode="auto">
            <a:xfrm>
              <a:off x="1452" y="1274"/>
              <a:ext cx="2452" cy="1218"/>
            </a:xfrm>
            <a:custGeom>
              <a:avLst/>
              <a:gdLst>
                <a:gd name="T0" fmla="*/ 7 w 2452"/>
                <a:gd name="T1" fmla="*/ 0 h 1218"/>
                <a:gd name="T2" fmla="*/ 2384 w 2452"/>
                <a:gd name="T3" fmla="*/ 1218 h 1218"/>
                <a:gd name="T4" fmla="*/ 2452 w 2452"/>
                <a:gd name="T5" fmla="*/ 1122 h 1218"/>
                <a:gd name="T6" fmla="*/ 2452 w 2452"/>
                <a:gd name="T7" fmla="*/ 1126 h 1218"/>
                <a:gd name="T8" fmla="*/ 0 w 2452"/>
                <a:gd name="T9" fmla="*/ 23 h 1218"/>
                <a:gd name="T10" fmla="*/ 7 w 2452"/>
                <a:gd name="T11" fmla="*/ 0 h 12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52" h="1218">
                  <a:moveTo>
                    <a:pt x="7" y="0"/>
                  </a:moveTo>
                  <a:lnTo>
                    <a:pt x="2384" y="1218"/>
                  </a:lnTo>
                  <a:lnTo>
                    <a:pt x="2452" y="1122"/>
                  </a:lnTo>
                  <a:lnTo>
                    <a:pt x="2452" y="1126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Freeform 79"/>
            <p:cNvSpPr>
              <a:spLocks/>
            </p:cNvSpPr>
            <p:nvPr/>
          </p:nvSpPr>
          <p:spPr bwMode="auto">
            <a:xfrm>
              <a:off x="1427" y="1330"/>
              <a:ext cx="2653" cy="970"/>
            </a:xfrm>
            <a:custGeom>
              <a:avLst/>
              <a:gdLst>
                <a:gd name="T0" fmla="*/ 9 w 2653"/>
                <a:gd name="T1" fmla="*/ 0 h 970"/>
                <a:gd name="T2" fmla="*/ 2561 w 2653"/>
                <a:gd name="T3" fmla="*/ 970 h 970"/>
                <a:gd name="T4" fmla="*/ 2653 w 2653"/>
                <a:gd name="T5" fmla="*/ 886 h 970"/>
                <a:gd name="T6" fmla="*/ 0 w 2653"/>
                <a:gd name="T7" fmla="*/ 22 h 970"/>
                <a:gd name="T8" fmla="*/ 9 w 2653"/>
                <a:gd name="T9" fmla="*/ 0 h 9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53" h="970">
                  <a:moveTo>
                    <a:pt x="9" y="0"/>
                  </a:moveTo>
                  <a:lnTo>
                    <a:pt x="2561" y="970"/>
                  </a:lnTo>
                  <a:lnTo>
                    <a:pt x="2653" y="886"/>
                  </a:lnTo>
                  <a:lnTo>
                    <a:pt x="0" y="2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Freeform 80"/>
            <p:cNvSpPr>
              <a:spLocks/>
            </p:cNvSpPr>
            <p:nvPr/>
          </p:nvSpPr>
          <p:spPr bwMode="auto">
            <a:xfrm>
              <a:off x="1412" y="1381"/>
              <a:ext cx="2856" cy="739"/>
            </a:xfrm>
            <a:custGeom>
              <a:avLst/>
              <a:gdLst>
                <a:gd name="T0" fmla="*/ 3 w 2856"/>
                <a:gd name="T1" fmla="*/ 0 h 739"/>
                <a:gd name="T2" fmla="*/ 2756 w 2856"/>
                <a:gd name="T3" fmla="*/ 739 h 739"/>
                <a:gd name="T4" fmla="*/ 2856 w 2856"/>
                <a:gd name="T5" fmla="*/ 651 h 739"/>
                <a:gd name="T6" fmla="*/ 0 w 2856"/>
                <a:gd name="T7" fmla="*/ 26 h 739"/>
                <a:gd name="T8" fmla="*/ 3 w 2856"/>
                <a:gd name="T9" fmla="*/ 0 h 7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6" h="739">
                  <a:moveTo>
                    <a:pt x="3" y="0"/>
                  </a:moveTo>
                  <a:lnTo>
                    <a:pt x="2756" y="739"/>
                  </a:lnTo>
                  <a:lnTo>
                    <a:pt x="2856" y="651"/>
                  </a:lnTo>
                  <a:lnTo>
                    <a:pt x="0" y="2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Freeform 81"/>
            <p:cNvSpPr>
              <a:spLocks/>
            </p:cNvSpPr>
            <p:nvPr/>
          </p:nvSpPr>
          <p:spPr bwMode="auto">
            <a:xfrm>
              <a:off x="1394" y="1429"/>
              <a:ext cx="3098" cy="511"/>
            </a:xfrm>
            <a:custGeom>
              <a:avLst/>
              <a:gdLst>
                <a:gd name="T0" fmla="*/ 6 w 3098"/>
                <a:gd name="T1" fmla="*/ 0 h 511"/>
                <a:gd name="T2" fmla="*/ 2994 w 3098"/>
                <a:gd name="T3" fmla="*/ 511 h 511"/>
                <a:gd name="T4" fmla="*/ 3098 w 3098"/>
                <a:gd name="T5" fmla="*/ 407 h 511"/>
                <a:gd name="T6" fmla="*/ 0 w 3098"/>
                <a:gd name="T7" fmla="*/ 22 h 511"/>
                <a:gd name="T8" fmla="*/ 6 w 3098"/>
                <a:gd name="T9" fmla="*/ 0 h 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98" h="511">
                  <a:moveTo>
                    <a:pt x="6" y="0"/>
                  </a:moveTo>
                  <a:lnTo>
                    <a:pt x="2994" y="511"/>
                  </a:lnTo>
                  <a:lnTo>
                    <a:pt x="3098" y="407"/>
                  </a:lnTo>
                  <a:lnTo>
                    <a:pt x="0" y="2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Freeform 82"/>
            <p:cNvSpPr>
              <a:spLocks/>
            </p:cNvSpPr>
            <p:nvPr/>
          </p:nvSpPr>
          <p:spPr bwMode="auto">
            <a:xfrm>
              <a:off x="1370" y="1486"/>
              <a:ext cx="3222" cy="214"/>
            </a:xfrm>
            <a:custGeom>
              <a:avLst/>
              <a:gdLst>
                <a:gd name="T0" fmla="*/ 15 w 3222"/>
                <a:gd name="T1" fmla="*/ 0 h 214"/>
                <a:gd name="T2" fmla="*/ 3201 w 3222"/>
                <a:gd name="T3" fmla="*/ 214 h 214"/>
                <a:gd name="T4" fmla="*/ 3222 w 3222"/>
                <a:gd name="T5" fmla="*/ 134 h 214"/>
                <a:gd name="T6" fmla="*/ 3214 w 3222"/>
                <a:gd name="T7" fmla="*/ 62 h 214"/>
                <a:gd name="T8" fmla="*/ 0 w 3222"/>
                <a:gd name="T9" fmla="*/ 22 h 214"/>
                <a:gd name="T10" fmla="*/ 15 w 3222"/>
                <a:gd name="T11" fmla="*/ 0 h 2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22" h="214">
                  <a:moveTo>
                    <a:pt x="15" y="0"/>
                  </a:moveTo>
                  <a:lnTo>
                    <a:pt x="3201" y="214"/>
                  </a:lnTo>
                  <a:lnTo>
                    <a:pt x="3222" y="134"/>
                  </a:lnTo>
                  <a:lnTo>
                    <a:pt x="3214" y="62"/>
                  </a:lnTo>
                  <a:lnTo>
                    <a:pt x="0" y="2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Freeform 83"/>
            <p:cNvSpPr>
              <a:spLocks/>
            </p:cNvSpPr>
            <p:nvPr/>
          </p:nvSpPr>
          <p:spPr bwMode="auto">
            <a:xfrm>
              <a:off x="1358" y="1312"/>
              <a:ext cx="3150" cy="251"/>
            </a:xfrm>
            <a:custGeom>
              <a:avLst/>
              <a:gdLst>
                <a:gd name="T0" fmla="*/ 9 w 3150"/>
                <a:gd name="T1" fmla="*/ 225 h 251"/>
                <a:gd name="T2" fmla="*/ 3150 w 3150"/>
                <a:gd name="T3" fmla="*/ 112 h 251"/>
                <a:gd name="T4" fmla="*/ 3030 w 3150"/>
                <a:gd name="T5" fmla="*/ 0 h 251"/>
                <a:gd name="T6" fmla="*/ 0 w 3150"/>
                <a:gd name="T7" fmla="*/ 251 h 251"/>
                <a:gd name="T8" fmla="*/ 9 w 3150"/>
                <a:gd name="T9" fmla="*/ 225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0" h="251">
                  <a:moveTo>
                    <a:pt x="9" y="225"/>
                  </a:moveTo>
                  <a:lnTo>
                    <a:pt x="3150" y="112"/>
                  </a:lnTo>
                  <a:lnTo>
                    <a:pt x="3030" y="0"/>
                  </a:lnTo>
                  <a:lnTo>
                    <a:pt x="0" y="251"/>
                  </a:lnTo>
                  <a:lnTo>
                    <a:pt x="9" y="225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Freeform 84"/>
            <p:cNvSpPr>
              <a:spLocks/>
            </p:cNvSpPr>
            <p:nvPr/>
          </p:nvSpPr>
          <p:spPr bwMode="auto">
            <a:xfrm>
              <a:off x="1331" y="1148"/>
              <a:ext cx="2945" cy="466"/>
            </a:xfrm>
            <a:custGeom>
              <a:avLst/>
              <a:gdLst>
                <a:gd name="T0" fmla="*/ 18 w 2945"/>
                <a:gd name="T1" fmla="*/ 444 h 466"/>
                <a:gd name="T2" fmla="*/ 2945 w 2945"/>
                <a:gd name="T3" fmla="*/ 80 h 466"/>
                <a:gd name="T4" fmla="*/ 2821 w 2945"/>
                <a:gd name="T5" fmla="*/ 0 h 466"/>
                <a:gd name="T6" fmla="*/ 0 w 2945"/>
                <a:gd name="T7" fmla="*/ 466 h 466"/>
                <a:gd name="T8" fmla="*/ 18 w 2945"/>
                <a:gd name="T9" fmla="*/ 444 h 4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45" h="466">
                  <a:moveTo>
                    <a:pt x="18" y="444"/>
                  </a:moveTo>
                  <a:lnTo>
                    <a:pt x="2945" y="80"/>
                  </a:lnTo>
                  <a:lnTo>
                    <a:pt x="2821" y="0"/>
                  </a:lnTo>
                  <a:lnTo>
                    <a:pt x="0" y="466"/>
                  </a:lnTo>
                  <a:lnTo>
                    <a:pt x="18" y="444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Freeform 85"/>
            <p:cNvSpPr>
              <a:spLocks/>
            </p:cNvSpPr>
            <p:nvPr/>
          </p:nvSpPr>
          <p:spPr bwMode="auto">
            <a:xfrm>
              <a:off x="1469" y="1218"/>
              <a:ext cx="2335" cy="1518"/>
            </a:xfrm>
            <a:custGeom>
              <a:avLst/>
              <a:gdLst>
                <a:gd name="T0" fmla="*/ 0 w 2335"/>
                <a:gd name="T1" fmla="*/ 29 h 1518"/>
                <a:gd name="T2" fmla="*/ 2330 w 2335"/>
                <a:gd name="T3" fmla="*/ 1396 h 1518"/>
                <a:gd name="T4" fmla="*/ 2335 w 2335"/>
                <a:gd name="T5" fmla="*/ 1518 h 1518"/>
                <a:gd name="T6" fmla="*/ 6 w 2335"/>
                <a:gd name="T7" fmla="*/ 0 h 1518"/>
                <a:gd name="T8" fmla="*/ 0 w 2335"/>
                <a:gd name="T9" fmla="*/ 29 h 15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5" h="1518">
                  <a:moveTo>
                    <a:pt x="0" y="29"/>
                  </a:moveTo>
                  <a:lnTo>
                    <a:pt x="2330" y="1396"/>
                  </a:lnTo>
                  <a:lnTo>
                    <a:pt x="2335" y="1518"/>
                  </a:lnTo>
                  <a:lnTo>
                    <a:pt x="6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3" name="Freeform 86"/>
            <p:cNvSpPr>
              <a:spLocks/>
            </p:cNvSpPr>
            <p:nvPr/>
          </p:nvSpPr>
          <p:spPr bwMode="auto">
            <a:xfrm>
              <a:off x="1491" y="1162"/>
              <a:ext cx="2681" cy="2030"/>
            </a:xfrm>
            <a:custGeom>
              <a:avLst/>
              <a:gdLst>
                <a:gd name="T0" fmla="*/ 0 w 2681"/>
                <a:gd name="T1" fmla="*/ 30 h 2030"/>
                <a:gd name="T2" fmla="*/ 2389 w 2681"/>
                <a:gd name="T3" fmla="*/ 1734 h 2030"/>
                <a:gd name="T4" fmla="*/ 2513 w 2681"/>
                <a:gd name="T5" fmla="*/ 1862 h 2030"/>
                <a:gd name="T6" fmla="*/ 2681 w 2681"/>
                <a:gd name="T7" fmla="*/ 2030 h 2030"/>
                <a:gd name="T8" fmla="*/ 0 w 2681"/>
                <a:gd name="T9" fmla="*/ 0 h 2030"/>
                <a:gd name="T10" fmla="*/ 0 w 2681"/>
                <a:gd name="T11" fmla="*/ 30 h 20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81" h="2030">
                  <a:moveTo>
                    <a:pt x="0" y="30"/>
                  </a:moveTo>
                  <a:lnTo>
                    <a:pt x="2389" y="1734"/>
                  </a:lnTo>
                  <a:lnTo>
                    <a:pt x="2513" y="1862"/>
                  </a:lnTo>
                  <a:lnTo>
                    <a:pt x="2681" y="203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0" name="Freeform 87"/>
          <p:cNvSpPr>
            <a:spLocks/>
          </p:cNvSpPr>
          <p:nvPr/>
        </p:nvSpPr>
        <p:spPr bwMode="auto">
          <a:xfrm>
            <a:off x="6096000" y="2311400"/>
            <a:ext cx="1296988" cy="3325813"/>
          </a:xfrm>
          <a:custGeom>
            <a:avLst/>
            <a:gdLst>
              <a:gd name="T0" fmla="*/ 2147483647 w 817"/>
              <a:gd name="T1" fmla="*/ 0 h 2095"/>
              <a:gd name="T2" fmla="*/ 2147483647 w 817"/>
              <a:gd name="T3" fmla="*/ 2147483647 h 2095"/>
              <a:gd name="T4" fmla="*/ 2147483647 w 817"/>
              <a:gd name="T5" fmla="*/ 2147483647 h 2095"/>
              <a:gd name="T6" fmla="*/ 2147483647 w 817"/>
              <a:gd name="T7" fmla="*/ 2147483647 h 2095"/>
              <a:gd name="T8" fmla="*/ 2147483647 w 817"/>
              <a:gd name="T9" fmla="*/ 2147483647 h 2095"/>
              <a:gd name="T10" fmla="*/ 2147483647 w 817"/>
              <a:gd name="T11" fmla="*/ 2147483647 h 2095"/>
              <a:gd name="T12" fmla="*/ 0 w 817"/>
              <a:gd name="T13" fmla="*/ 2147483647 h 2095"/>
              <a:gd name="T14" fmla="*/ 2147483647 w 817"/>
              <a:gd name="T15" fmla="*/ 2147483647 h 2095"/>
              <a:gd name="T16" fmla="*/ 2147483647 w 817"/>
              <a:gd name="T17" fmla="*/ 2147483647 h 20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17" h="2095">
                <a:moveTo>
                  <a:pt x="280" y="0"/>
                </a:moveTo>
                <a:cubicBezTo>
                  <a:pt x="400" y="70"/>
                  <a:pt x="521" y="139"/>
                  <a:pt x="608" y="218"/>
                </a:cubicBezTo>
                <a:cubicBezTo>
                  <a:pt x="695" y="296"/>
                  <a:pt x="789" y="385"/>
                  <a:pt x="803" y="472"/>
                </a:cubicBezTo>
                <a:cubicBezTo>
                  <a:pt x="817" y="559"/>
                  <a:pt x="771" y="642"/>
                  <a:pt x="693" y="739"/>
                </a:cubicBezTo>
                <a:cubicBezTo>
                  <a:pt x="615" y="836"/>
                  <a:pt x="436" y="958"/>
                  <a:pt x="334" y="1056"/>
                </a:cubicBezTo>
                <a:cubicBezTo>
                  <a:pt x="233" y="1154"/>
                  <a:pt x="139" y="1244"/>
                  <a:pt x="84" y="1324"/>
                </a:cubicBezTo>
                <a:cubicBezTo>
                  <a:pt x="28" y="1405"/>
                  <a:pt x="0" y="1462"/>
                  <a:pt x="0" y="1539"/>
                </a:cubicBezTo>
                <a:cubicBezTo>
                  <a:pt x="0" y="1616"/>
                  <a:pt x="20" y="1692"/>
                  <a:pt x="85" y="1785"/>
                </a:cubicBezTo>
                <a:cubicBezTo>
                  <a:pt x="150" y="1878"/>
                  <a:pt x="326" y="2031"/>
                  <a:pt x="389" y="2095"/>
                </a:cubicBezTo>
              </a:path>
            </a:pathLst>
          </a:custGeom>
          <a:noFill/>
          <a:ln w="1905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Rectangle 88"/>
          <p:cNvSpPr>
            <a:spLocks noChangeArrowheads="1"/>
          </p:cNvSpPr>
          <p:nvPr/>
        </p:nvSpPr>
        <p:spPr bwMode="auto">
          <a:xfrm>
            <a:off x="1778000" y="2341563"/>
            <a:ext cx="1308100" cy="1282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02" name="Group 89"/>
          <p:cNvGrpSpPr>
            <a:grpSpLocks/>
          </p:cNvGrpSpPr>
          <p:nvPr/>
        </p:nvGrpSpPr>
        <p:grpSpPr bwMode="auto">
          <a:xfrm>
            <a:off x="2200275" y="2617788"/>
            <a:ext cx="925513" cy="463550"/>
            <a:chOff x="162" y="1114"/>
            <a:chExt cx="475" cy="245"/>
          </a:xfrm>
        </p:grpSpPr>
        <p:sp>
          <p:nvSpPr>
            <p:cNvPr id="8220" name="Rectangle 90"/>
            <p:cNvSpPr>
              <a:spLocks noChangeArrowheads="1"/>
            </p:cNvSpPr>
            <p:nvPr/>
          </p:nvSpPr>
          <p:spPr bwMode="auto">
            <a:xfrm rot="16830029" flipV="1">
              <a:off x="189" y="1087"/>
              <a:ext cx="240" cy="29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AutoShape 91"/>
            <p:cNvSpPr>
              <a:spLocks noChangeArrowheads="1"/>
            </p:cNvSpPr>
            <p:nvPr/>
          </p:nvSpPr>
          <p:spPr bwMode="auto">
            <a:xfrm rot="16830029" flipV="1">
              <a:off x="487" y="1210"/>
              <a:ext cx="151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60 w 21600"/>
                <a:gd name="T13" fmla="*/ 1751 h 21600"/>
                <a:gd name="T14" fmla="*/ 19740 w 21600"/>
                <a:gd name="T15" fmla="*/ 1984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3" name="Text Box 92"/>
          <p:cNvSpPr txBox="1">
            <a:spLocks noChangeArrowheads="1"/>
          </p:cNvSpPr>
          <p:nvPr/>
        </p:nvSpPr>
        <p:spPr bwMode="auto">
          <a:xfrm>
            <a:off x="1201738" y="5140325"/>
            <a:ext cx="996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camera</a:t>
            </a:r>
          </a:p>
        </p:txBody>
      </p:sp>
      <p:sp>
        <p:nvSpPr>
          <p:cNvPr id="8204" name="Text Box 93"/>
          <p:cNvSpPr txBox="1">
            <a:spLocks noChangeArrowheads="1"/>
          </p:cNvSpPr>
          <p:nvPr/>
        </p:nvSpPr>
        <p:spPr bwMode="auto">
          <a:xfrm>
            <a:off x="1206500" y="2173288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source</a:t>
            </a:r>
          </a:p>
        </p:txBody>
      </p:sp>
      <p:sp>
        <p:nvSpPr>
          <p:cNvPr id="8205" name="Rectangle 94"/>
          <p:cNvSpPr>
            <a:spLocks noChangeArrowheads="1"/>
          </p:cNvSpPr>
          <p:nvPr/>
        </p:nvSpPr>
        <p:spPr bwMode="auto">
          <a:xfrm>
            <a:off x="2228850" y="1828800"/>
            <a:ext cx="654050" cy="652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06" name="Group 95"/>
          <p:cNvGrpSpPr>
            <a:grpSpLocks/>
          </p:cNvGrpSpPr>
          <p:nvPr/>
        </p:nvGrpSpPr>
        <p:grpSpPr bwMode="auto">
          <a:xfrm>
            <a:off x="2081213" y="4219575"/>
            <a:ext cx="1035050" cy="1514475"/>
            <a:chOff x="1215" y="2675"/>
            <a:chExt cx="652" cy="954"/>
          </a:xfrm>
          <a:solidFill>
            <a:schemeClr val="bg1"/>
          </a:solidFill>
        </p:grpSpPr>
        <p:sp>
          <p:nvSpPr>
            <p:cNvPr id="8216" name="Rectangle 96"/>
            <p:cNvSpPr>
              <a:spLocks noChangeArrowheads="1"/>
            </p:cNvSpPr>
            <p:nvPr/>
          </p:nvSpPr>
          <p:spPr bwMode="auto">
            <a:xfrm rot="-849465">
              <a:off x="1215" y="2675"/>
              <a:ext cx="616" cy="9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17" name="Group 97"/>
            <p:cNvGrpSpPr>
              <a:grpSpLocks/>
            </p:cNvGrpSpPr>
            <p:nvPr/>
          </p:nvGrpSpPr>
          <p:grpSpPr bwMode="auto">
            <a:xfrm>
              <a:off x="1317" y="2926"/>
              <a:ext cx="550" cy="327"/>
              <a:chOff x="169" y="2422"/>
              <a:chExt cx="550" cy="307"/>
            </a:xfrm>
            <a:grpFill/>
          </p:grpSpPr>
          <p:sp>
            <p:nvSpPr>
              <p:cNvPr id="8219" name="AutoShape 99"/>
              <p:cNvSpPr>
                <a:spLocks noChangeArrowheads="1"/>
              </p:cNvSpPr>
              <p:nvPr/>
            </p:nvSpPr>
            <p:spPr bwMode="auto">
              <a:xfrm rot="4535877">
                <a:off x="484" y="2422"/>
                <a:ext cx="235" cy="2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4 w 21600"/>
                  <a:gd name="T13" fmla="*/ 4504 h 21600"/>
                  <a:gd name="T14" fmla="*/ 17096 w 21600"/>
                  <a:gd name="T15" fmla="*/ 17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8" name="Rectangle 98"/>
              <p:cNvSpPr>
                <a:spLocks noChangeArrowheads="1"/>
              </p:cNvSpPr>
              <p:nvPr/>
            </p:nvSpPr>
            <p:spPr bwMode="auto">
              <a:xfrm rot="4535877">
                <a:off x="196" y="2462"/>
                <a:ext cx="240" cy="29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6724" name="Group 100"/>
          <p:cNvGrpSpPr>
            <a:grpSpLocks/>
          </p:cNvGrpSpPr>
          <p:nvPr/>
        </p:nvGrpSpPr>
        <p:grpSpPr bwMode="auto">
          <a:xfrm>
            <a:off x="2336800" y="2252663"/>
            <a:ext cx="5426075" cy="2763837"/>
            <a:chOff x="1472" y="1419"/>
            <a:chExt cx="3418" cy="1741"/>
          </a:xfrm>
        </p:grpSpPr>
        <p:grpSp>
          <p:nvGrpSpPr>
            <p:cNvPr id="8208" name="Group 101"/>
            <p:cNvGrpSpPr>
              <a:grpSpLocks/>
            </p:cNvGrpSpPr>
            <p:nvPr/>
          </p:nvGrpSpPr>
          <p:grpSpPr bwMode="auto">
            <a:xfrm>
              <a:off x="1472" y="1821"/>
              <a:ext cx="3418" cy="1339"/>
              <a:chOff x="1472" y="1821"/>
              <a:chExt cx="3418" cy="1339"/>
            </a:xfrm>
          </p:grpSpPr>
          <p:sp>
            <p:nvSpPr>
              <p:cNvPr id="8213" name="Freeform 102"/>
              <p:cNvSpPr>
                <a:spLocks/>
              </p:cNvSpPr>
              <p:nvPr/>
            </p:nvSpPr>
            <p:spPr bwMode="auto">
              <a:xfrm>
                <a:off x="1472" y="1900"/>
                <a:ext cx="3108" cy="1260"/>
              </a:xfrm>
              <a:custGeom>
                <a:avLst/>
                <a:gdLst>
                  <a:gd name="T0" fmla="*/ 8 w 3108"/>
                  <a:gd name="T1" fmla="*/ 1260 h 1260"/>
                  <a:gd name="T2" fmla="*/ 3108 w 3108"/>
                  <a:gd name="T3" fmla="*/ 136 h 1260"/>
                  <a:gd name="T4" fmla="*/ 3104 w 3108"/>
                  <a:gd name="T5" fmla="*/ 0 h 1260"/>
                  <a:gd name="T6" fmla="*/ 0 w 3108"/>
                  <a:gd name="T7" fmla="*/ 1260 h 1260"/>
                  <a:gd name="T8" fmla="*/ 8 w 3108"/>
                  <a:gd name="T9" fmla="*/ 1260 h 1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08" h="1260">
                    <a:moveTo>
                      <a:pt x="8" y="1260"/>
                    </a:moveTo>
                    <a:lnTo>
                      <a:pt x="3108" y="136"/>
                    </a:lnTo>
                    <a:lnTo>
                      <a:pt x="3104" y="0"/>
                    </a:lnTo>
                    <a:lnTo>
                      <a:pt x="0" y="1260"/>
                    </a:lnTo>
                    <a:lnTo>
                      <a:pt x="8" y="1260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>
                        <a:alpha val="70195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" name="Text Box 103"/>
              <p:cNvSpPr txBox="1">
                <a:spLocks noChangeArrowheads="1"/>
              </p:cNvSpPr>
              <p:nvPr/>
            </p:nvSpPr>
            <p:spPr bwMode="auto">
              <a:xfrm>
                <a:off x="4622" y="1821"/>
                <a:ext cx="26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dirty="0">
                    <a:latin typeface="Palatino Linotype" pitchFamily="18" charset="0"/>
                  </a:rPr>
                  <a:t>  </a:t>
                </a:r>
                <a:r>
                  <a:rPr lang="en-US" sz="2400" dirty="0" err="1">
                    <a:latin typeface="Palatino Linotype" pitchFamily="18" charset="0"/>
                  </a:rPr>
                  <a:t>i</a:t>
                </a:r>
                <a:endParaRPr lang="en-US" sz="2400" dirty="0">
                  <a:latin typeface="Palatino Linotype" pitchFamily="18" charset="0"/>
                </a:endParaRPr>
              </a:p>
            </p:txBody>
          </p:sp>
          <p:sp>
            <p:nvSpPr>
              <p:cNvPr id="8215" name="Line 104"/>
              <p:cNvSpPr>
                <a:spLocks noChangeShapeType="1"/>
              </p:cNvSpPr>
              <p:nvPr/>
            </p:nvSpPr>
            <p:spPr bwMode="auto">
              <a:xfrm flipV="1">
                <a:off x="4577" y="1894"/>
                <a:ext cx="0" cy="14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9" name="Freeform 105"/>
            <p:cNvSpPr>
              <a:spLocks/>
            </p:cNvSpPr>
            <p:nvPr/>
          </p:nvSpPr>
          <p:spPr bwMode="auto">
            <a:xfrm>
              <a:off x="4404" y="1725"/>
              <a:ext cx="266" cy="239"/>
            </a:xfrm>
            <a:custGeom>
              <a:avLst/>
              <a:gdLst>
                <a:gd name="T0" fmla="*/ 0 w 266"/>
                <a:gd name="T1" fmla="*/ 0 h 239"/>
                <a:gd name="T2" fmla="*/ 97 w 266"/>
                <a:gd name="T3" fmla="*/ 0 h 239"/>
                <a:gd name="T4" fmla="*/ 242 w 266"/>
                <a:gd name="T5" fmla="*/ 96 h 239"/>
                <a:gd name="T6" fmla="*/ 266 w 266"/>
                <a:gd name="T7" fmla="*/ 217 h 239"/>
                <a:gd name="T8" fmla="*/ 176 w 266"/>
                <a:gd name="T9" fmla="*/ 239 h 2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6" h="239">
                  <a:moveTo>
                    <a:pt x="0" y="0"/>
                  </a:moveTo>
                  <a:lnTo>
                    <a:pt x="97" y="0"/>
                  </a:lnTo>
                  <a:lnTo>
                    <a:pt x="242" y="96"/>
                  </a:lnTo>
                  <a:lnTo>
                    <a:pt x="266" y="217"/>
                  </a:lnTo>
                  <a:lnTo>
                    <a:pt x="176" y="239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Line 106"/>
            <p:cNvSpPr>
              <a:spLocks noChangeShapeType="1"/>
            </p:cNvSpPr>
            <p:nvPr/>
          </p:nvSpPr>
          <p:spPr bwMode="auto">
            <a:xfrm>
              <a:off x="4332" y="1652"/>
              <a:ext cx="145" cy="12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Text Box 107"/>
            <p:cNvSpPr txBox="1">
              <a:spLocks noChangeArrowheads="1"/>
            </p:cNvSpPr>
            <p:nvPr/>
          </p:nvSpPr>
          <p:spPr bwMode="auto">
            <a:xfrm>
              <a:off x="4453" y="1419"/>
              <a:ext cx="15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>
                  <a:latin typeface="Palatino Linotype" pitchFamily="18" charset="0"/>
                </a:rPr>
                <a:t>j</a:t>
              </a:r>
            </a:p>
          </p:txBody>
        </p:sp>
        <p:sp>
          <p:nvSpPr>
            <p:cNvPr id="8212" name="Line 108"/>
            <p:cNvSpPr>
              <a:spLocks noChangeShapeType="1"/>
            </p:cNvSpPr>
            <p:nvPr/>
          </p:nvSpPr>
          <p:spPr bwMode="auto">
            <a:xfrm>
              <a:off x="4549" y="1753"/>
              <a:ext cx="51" cy="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" name="Group 107"/>
          <p:cNvGrpSpPr>
            <a:grpSpLocks/>
          </p:cNvGrpSpPr>
          <p:nvPr/>
        </p:nvGrpSpPr>
        <p:grpSpPr bwMode="auto">
          <a:xfrm>
            <a:off x="2097088" y="4191000"/>
            <a:ext cx="1073150" cy="1655762"/>
            <a:chOff x="1225" y="2667"/>
            <a:chExt cx="676" cy="1043"/>
          </a:xfrm>
        </p:grpSpPr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 rot="-849465">
              <a:off x="1225" y="2667"/>
              <a:ext cx="676" cy="1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1" name="Group 109"/>
            <p:cNvGrpSpPr>
              <a:grpSpLocks/>
            </p:cNvGrpSpPr>
            <p:nvPr/>
          </p:nvGrpSpPr>
          <p:grpSpPr bwMode="auto">
            <a:xfrm>
              <a:off x="1317" y="2926"/>
              <a:ext cx="550" cy="327"/>
              <a:chOff x="169" y="2422"/>
              <a:chExt cx="550" cy="307"/>
            </a:xfrm>
          </p:grpSpPr>
          <p:sp>
            <p:nvSpPr>
              <p:cNvPr id="112" name="Rectangle 110"/>
              <p:cNvSpPr>
                <a:spLocks noChangeArrowheads="1"/>
              </p:cNvSpPr>
              <p:nvPr/>
            </p:nvSpPr>
            <p:spPr bwMode="auto">
              <a:xfrm rot="4535877">
                <a:off x="196" y="2462"/>
                <a:ext cx="240" cy="29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AutoShape 111"/>
              <p:cNvSpPr>
                <a:spLocks noChangeArrowheads="1"/>
              </p:cNvSpPr>
              <p:nvPr/>
            </p:nvSpPr>
            <p:spPr bwMode="auto">
              <a:xfrm rot="4535877">
                <a:off x="484" y="2422"/>
                <a:ext cx="235" cy="2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4 w 21600"/>
                  <a:gd name="T13" fmla="*/ 4504 h 21600"/>
                  <a:gd name="T14" fmla="*/ 17096 w 21600"/>
                  <a:gd name="T15" fmla="*/ 17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8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000125" y="349250"/>
            <a:ext cx="706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Palatino Linotype" pitchFamily="18" charset="0"/>
              </a:rPr>
              <a:t>Other Global Effects:  Volumetric Scattering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520700" y="11176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503988" y="2043113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Palatino Linotype" pitchFamily="18" charset="0"/>
              </a:rPr>
              <a:t>surface</a:t>
            </a:r>
          </a:p>
        </p:txBody>
      </p:sp>
      <p:grpSp>
        <p:nvGrpSpPr>
          <p:cNvPr id="27690" name="Group 42"/>
          <p:cNvGrpSpPr>
            <a:grpSpLocks/>
          </p:cNvGrpSpPr>
          <p:nvPr/>
        </p:nvGrpSpPr>
        <p:grpSpPr bwMode="auto">
          <a:xfrm>
            <a:off x="2112963" y="2217739"/>
            <a:ext cx="5176837" cy="3592513"/>
            <a:chOff x="1331" y="929"/>
            <a:chExt cx="3261" cy="2263"/>
          </a:xfrm>
        </p:grpSpPr>
        <p:grpSp>
          <p:nvGrpSpPr>
            <p:cNvPr id="9245" name="Group 43"/>
            <p:cNvGrpSpPr>
              <a:grpSpLocks/>
            </p:cNvGrpSpPr>
            <p:nvPr/>
          </p:nvGrpSpPr>
          <p:grpSpPr bwMode="auto">
            <a:xfrm rot="6631364">
              <a:off x="1149" y="1521"/>
              <a:ext cx="422" cy="34"/>
              <a:chOff x="969" y="2233"/>
              <a:chExt cx="2320" cy="48"/>
            </a:xfrm>
          </p:grpSpPr>
          <p:sp>
            <p:nvSpPr>
              <p:cNvPr id="9273" name="Rectangle 44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4" name="Rectangle 45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5" name="Rectangle 46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6" name="Rectangle 47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7" name="Rectangle 48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8" name="Rectangle 49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9" name="Rectangle 50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0" name="Rectangle 51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1" name="Rectangle 52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2" name="Rectangle 53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3" name="Rectangle 54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4" name="Rectangle 55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5" name="Rectangle 56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6" name="Rectangle 57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7" name="Rectangle 58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8" name="Rectangle 59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46" name="Group 60"/>
            <p:cNvGrpSpPr>
              <a:grpSpLocks/>
            </p:cNvGrpSpPr>
            <p:nvPr/>
          </p:nvGrpSpPr>
          <p:grpSpPr bwMode="auto">
            <a:xfrm rot="6631364">
              <a:off x="1299" y="1123"/>
              <a:ext cx="422" cy="33"/>
              <a:chOff x="969" y="2233"/>
              <a:chExt cx="2320" cy="48"/>
            </a:xfrm>
          </p:grpSpPr>
          <p:sp>
            <p:nvSpPr>
              <p:cNvPr id="9257" name="Rectangle 61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8" name="Rectangle 62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9" name="Rectangle 63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0" name="Rectangle 64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1" name="Rectangle 65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2" name="Rectangle 66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3" name="Rectangle 67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4" name="Rectangle 68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5" name="Rectangle 69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6" name="Rectangle 70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7" name="Rectangle 71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8" name="Rectangle 72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9" name="Rectangle 73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0" name="Rectangle 74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1" name="Rectangle 75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2" name="Rectangle 76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47" name="Oval 77"/>
            <p:cNvSpPr>
              <a:spLocks noChangeArrowheads="1"/>
            </p:cNvSpPr>
            <p:nvPr/>
          </p:nvSpPr>
          <p:spPr bwMode="auto">
            <a:xfrm rot="-246734">
              <a:off x="1919" y="1509"/>
              <a:ext cx="48" cy="48"/>
            </a:xfrm>
            <a:prstGeom prst="ellipse">
              <a:avLst/>
            </a:prstGeom>
            <a:solidFill>
              <a:srgbClr val="FFFF8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8" name="Freeform 78"/>
            <p:cNvSpPr>
              <a:spLocks/>
            </p:cNvSpPr>
            <p:nvPr/>
          </p:nvSpPr>
          <p:spPr bwMode="auto">
            <a:xfrm>
              <a:off x="1452" y="1274"/>
              <a:ext cx="2452" cy="1218"/>
            </a:xfrm>
            <a:custGeom>
              <a:avLst/>
              <a:gdLst>
                <a:gd name="T0" fmla="*/ 7 w 2452"/>
                <a:gd name="T1" fmla="*/ 0 h 1218"/>
                <a:gd name="T2" fmla="*/ 2384 w 2452"/>
                <a:gd name="T3" fmla="*/ 1218 h 1218"/>
                <a:gd name="T4" fmla="*/ 2452 w 2452"/>
                <a:gd name="T5" fmla="*/ 1122 h 1218"/>
                <a:gd name="T6" fmla="*/ 2452 w 2452"/>
                <a:gd name="T7" fmla="*/ 1126 h 1218"/>
                <a:gd name="T8" fmla="*/ 0 w 2452"/>
                <a:gd name="T9" fmla="*/ 23 h 1218"/>
                <a:gd name="T10" fmla="*/ 7 w 2452"/>
                <a:gd name="T11" fmla="*/ 0 h 12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52" h="1218">
                  <a:moveTo>
                    <a:pt x="7" y="0"/>
                  </a:moveTo>
                  <a:lnTo>
                    <a:pt x="2384" y="1218"/>
                  </a:lnTo>
                  <a:lnTo>
                    <a:pt x="2452" y="1122"/>
                  </a:lnTo>
                  <a:lnTo>
                    <a:pt x="2452" y="1126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Freeform 79"/>
            <p:cNvSpPr>
              <a:spLocks/>
            </p:cNvSpPr>
            <p:nvPr/>
          </p:nvSpPr>
          <p:spPr bwMode="auto">
            <a:xfrm>
              <a:off x="1427" y="1330"/>
              <a:ext cx="2653" cy="970"/>
            </a:xfrm>
            <a:custGeom>
              <a:avLst/>
              <a:gdLst>
                <a:gd name="T0" fmla="*/ 9 w 2653"/>
                <a:gd name="T1" fmla="*/ 0 h 970"/>
                <a:gd name="T2" fmla="*/ 2561 w 2653"/>
                <a:gd name="T3" fmla="*/ 970 h 970"/>
                <a:gd name="T4" fmla="*/ 2653 w 2653"/>
                <a:gd name="T5" fmla="*/ 886 h 970"/>
                <a:gd name="T6" fmla="*/ 0 w 2653"/>
                <a:gd name="T7" fmla="*/ 22 h 970"/>
                <a:gd name="T8" fmla="*/ 9 w 2653"/>
                <a:gd name="T9" fmla="*/ 0 h 9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53" h="970">
                  <a:moveTo>
                    <a:pt x="9" y="0"/>
                  </a:moveTo>
                  <a:lnTo>
                    <a:pt x="2561" y="970"/>
                  </a:lnTo>
                  <a:lnTo>
                    <a:pt x="2653" y="886"/>
                  </a:lnTo>
                  <a:lnTo>
                    <a:pt x="0" y="2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Freeform 80"/>
            <p:cNvSpPr>
              <a:spLocks/>
            </p:cNvSpPr>
            <p:nvPr/>
          </p:nvSpPr>
          <p:spPr bwMode="auto">
            <a:xfrm>
              <a:off x="1412" y="1381"/>
              <a:ext cx="2856" cy="739"/>
            </a:xfrm>
            <a:custGeom>
              <a:avLst/>
              <a:gdLst>
                <a:gd name="T0" fmla="*/ 3 w 2856"/>
                <a:gd name="T1" fmla="*/ 0 h 739"/>
                <a:gd name="T2" fmla="*/ 2756 w 2856"/>
                <a:gd name="T3" fmla="*/ 739 h 739"/>
                <a:gd name="T4" fmla="*/ 2856 w 2856"/>
                <a:gd name="T5" fmla="*/ 651 h 739"/>
                <a:gd name="T6" fmla="*/ 0 w 2856"/>
                <a:gd name="T7" fmla="*/ 26 h 739"/>
                <a:gd name="T8" fmla="*/ 3 w 2856"/>
                <a:gd name="T9" fmla="*/ 0 h 7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6" h="739">
                  <a:moveTo>
                    <a:pt x="3" y="0"/>
                  </a:moveTo>
                  <a:lnTo>
                    <a:pt x="2756" y="739"/>
                  </a:lnTo>
                  <a:lnTo>
                    <a:pt x="2856" y="651"/>
                  </a:lnTo>
                  <a:lnTo>
                    <a:pt x="0" y="2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Freeform 81"/>
            <p:cNvSpPr>
              <a:spLocks/>
            </p:cNvSpPr>
            <p:nvPr/>
          </p:nvSpPr>
          <p:spPr bwMode="auto">
            <a:xfrm>
              <a:off x="1394" y="1429"/>
              <a:ext cx="3098" cy="511"/>
            </a:xfrm>
            <a:custGeom>
              <a:avLst/>
              <a:gdLst>
                <a:gd name="T0" fmla="*/ 6 w 3098"/>
                <a:gd name="T1" fmla="*/ 0 h 511"/>
                <a:gd name="T2" fmla="*/ 2994 w 3098"/>
                <a:gd name="T3" fmla="*/ 511 h 511"/>
                <a:gd name="T4" fmla="*/ 3098 w 3098"/>
                <a:gd name="T5" fmla="*/ 407 h 511"/>
                <a:gd name="T6" fmla="*/ 0 w 3098"/>
                <a:gd name="T7" fmla="*/ 22 h 511"/>
                <a:gd name="T8" fmla="*/ 6 w 3098"/>
                <a:gd name="T9" fmla="*/ 0 h 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98" h="511">
                  <a:moveTo>
                    <a:pt x="6" y="0"/>
                  </a:moveTo>
                  <a:lnTo>
                    <a:pt x="2994" y="511"/>
                  </a:lnTo>
                  <a:lnTo>
                    <a:pt x="3098" y="407"/>
                  </a:lnTo>
                  <a:lnTo>
                    <a:pt x="0" y="2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Freeform 82"/>
            <p:cNvSpPr>
              <a:spLocks/>
            </p:cNvSpPr>
            <p:nvPr/>
          </p:nvSpPr>
          <p:spPr bwMode="auto">
            <a:xfrm>
              <a:off x="1370" y="1486"/>
              <a:ext cx="3222" cy="214"/>
            </a:xfrm>
            <a:custGeom>
              <a:avLst/>
              <a:gdLst>
                <a:gd name="T0" fmla="*/ 15 w 3222"/>
                <a:gd name="T1" fmla="*/ 0 h 214"/>
                <a:gd name="T2" fmla="*/ 3201 w 3222"/>
                <a:gd name="T3" fmla="*/ 214 h 214"/>
                <a:gd name="T4" fmla="*/ 3222 w 3222"/>
                <a:gd name="T5" fmla="*/ 134 h 214"/>
                <a:gd name="T6" fmla="*/ 3214 w 3222"/>
                <a:gd name="T7" fmla="*/ 62 h 214"/>
                <a:gd name="T8" fmla="*/ 0 w 3222"/>
                <a:gd name="T9" fmla="*/ 22 h 214"/>
                <a:gd name="T10" fmla="*/ 15 w 3222"/>
                <a:gd name="T11" fmla="*/ 0 h 2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22" h="214">
                  <a:moveTo>
                    <a:pt x="15" y="0"/>
                  </a:moveTo>
                  <a:lnTo>
                    <a:pt x="3201" y="214"/>
                  </a:lnTo>
                  <a:lnTo>
                    <a:pt x="3222" y="134"/>
                  </a:lnTo>
                  <a:lnTo>
                    <a:pt x="3214" y="62"/>
                  </a:lnTo>
                  <a:lnTo>
                    <a:pt x="0" y="2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Freeform 83"/>
            <p:cNvSpPr>
              <a:spLocks/>
            </p:cNvSpPr>
            <p:nvPr/>
          </p:nvSpPr>
          <p:spPr bwMode="auto">
            <a:xfrm>
              <a:off x="1358" y="1312"/>
              <a:ext cx="3150" cy="251"/>
            </a:xfrm>
            <a:custGeom>
              <a:avLst/>
              <a:gdLst>
                <a:gd name="T0" fmla="*/ 9 w 3150"/>
                <a:gd name="T1" fmla="*/ 225 h 251"/>
                <a:gd name="T2" fmla="*/ 3150 w 3150"/>
                <a:gd name="T3" fmla="*/ 112 h 251"/>
                <a:gd name="T4" fmla="*/ 3030 w 3150"/>
                <a:gd name="T5" fmla="*/ 0 h 251"/>
                <a:gd name="T6" fmla="*/ 0 w 3150"/>
                <a:gd name="T7" fmla="*/ 251 h 251"/>
                <a:gd name="T8" fmla="*/ 9 w 3150"/>
                <a:gd name="T9" fmla="*/ 225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0" h="251">
                  <a:moveTo>
                    <a:pt x="9" y="225"/>
                  </a:moveTo>
                  <a:lnTo>
                    <a:pt x="3150" y="112"/>
                  </a:lnTo>
                  <a:lnTo>
                    <a:pt x="3030" y="0"/>
                  </a:lnTo>
                  <a:lnTo>
                    <a:pt x="0" y="251"/>
                  </a:lnTo>
                  <a:lnTo>
                    <a:pt x="9" y="225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Freeform 84"/>
            <p:cNvSpPr>
              <a:spLocks/>
            </p:cNvSpPr>
            <p:nvPr/>
          </p:nvSpPr>
          <p:spPr bwMode="auto">
            <a:xfrm>
              <a:off x="1331" y="1148"/>
              <a:ext cx="2945" cy="466"/>
            </a:xfrm>
            <a:custGeom>
              <a:avLst/>
              <a:gdLst>
                <a:gd name="T0" fmla="*/ 18 w 2945"/>
                <a:gd name="T1" fmla="*/ 444 h 466"/>
                <a:gd name="T2" fmla="*/ 2945 w 2945"/>
                <a:gd name="T3" fmla="*/ 80 h 466"/>
                <a:gd name="T4" fmla="*/ 2821 w 2945"/>
                <a:gd name="T5" fmla="*/ 0 h 466"/>
                <a:gd name="T6" fmla="*/ 0 w 2945"/>
                <a:gd name="T7" fmla="*/ 466 h 466"/>
                <a:gd name="T8" fmla="*/ 18 w 2945"/>
                <a:gd name="T9" fmla="*/ 444 h 4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45" h="466">
                  <a:moveTo>
                    <a:pt x="18" y="444"/>
                  </a:moveTo>
                  <a:lnTo>
                    <a:pt x="2945" y="80"/>
                  </a:lnTo>
                  <a:lnTo>
                    <a:pt x="2821" y="0"/>
                  </a:lnTo>
                  <a:lnTo>
                    <a:pt x="0" y="466"/>
                  </a:lnTo>
                  <a:lnTo>
                    <a:pt x="18" y="444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Freeform 85"/>
            <p:cNvSpPr>
              <a:spLocks/>
            </p:cNvSpPr>
            <p:nvPr/>
          </p:nvSpPr>
          <p:spPr bwMode="auto">
            <a:xfrm>
              <a:off x="1469" y="1218"/>
              <a:ext cx="2335" cy="1518"/>
            </a:xfrm>
            <a:custGeom>
              <a:avLst/>
              <a:gdLst>
                <a:gd name="T0" fmla="*/ 0 w 2335"/>
                <a:gd name="T1" fmla="*/ 29 h 1518"/>
                <a:gd name="T2" fmla="*/ 2330 w 2335"/>
                <a:gd name="T3" fmla="*/ 1396 h 1518"/>
                <a:gd name="T4" fmla="*/ 2335 w 2335"/>
                <a:gd name="T5" fmla="*/ 1518 h 1518"/>
                <a:gd name="T6" fmla="*/ 6 w 2335"/>
                <a:gd name="T7" fmla="*/ 0 h 1518"/>
                <a:gd name="T8" fmla="*/ 0 w 2335"/>
                <a:gd name="T9" fmla="*/ 29 h 15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5" h="1518">
                  <a:moveTo>
                    <a:pt x="0" y="29"/>
                  </a:moveTo>
                  <a:lnTo>
                    <a:pt x="2330" y="1396"/>
                  </a:lnTo>
                  <a:lnTo>
                    <a:pt x="2335" y="1518"/>
                  </a:lnTo>
                  <a:lnTo>
                    <a:pt x="6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Freeform 86"/>
            <p:cNvSpPr>
              <a:spLocks/>
            </p:cNvSpPr>
            <p:nvPr/>
          </p:nvSpPr>
          <p:spPr bwMode="auto">
            <a:xfrm>
              <a:off x="1491" y="1162"/>
              <a:ext cx="2681" cy="2030"/>
            </a:xfrm>
            <a:custGeom>
              <a:avLst/>
              <a:gdLst>
                <a:gd name="T0" fmla="*/ 0 w 2681"/>
                <a:gd name="T1" fmla="*/ 30 h 2030"/>
                <a:gd name="T2" fmla="*/ 2389 w 2681"/>
                <a:gd name="T3" fmla="*/ 1734 h 2030"/>
                <a:gd name="T4" fmla="*/ 2513 w 2681"/>
                <a:gd name="T5" fmla="*/ 1862 h 2030"/>
                <a:gd name="T6" fmla="*/ 2681 w 2681"/>
                <a:gd name="T7" fmla="*/ 2030 h 2030"/>
                <a:gd name="T8" fmla="*/ 0 w 2681"/>
                <a:gd name="T9" fmla="*/ 0 h 2030"/>
                <a:gd name="T10" fmla="*/ 0 w 2681"/>
                <a:gd name="T11" fmla="*/ 30 h 20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81" h="2030">
                  <a:moveTo>
                    <a:pt x="0" y="30"/>
                  </a:moveTo>
                  <a:lnTo>
                    <a:pt x="2389" y="1734"/>
                  </a:lnTo>
                  <a:lnTo>
                    <a:pt x="2513" y="1862"/>
                  </a:lnTo>
                  <a:lnTo>
                    <a:pt x="2681" y="203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3" name="Freeform 87"/>
          <p:cNvSpPr>
            <a:spLocks/>
          </p:cNvSpPr>
          <p:nvPr/>
        </p:nvSpPr>
        <p:spPr bwMode="auto">
          <a:xfrm>
            <a:off x="6030913" y="2506663"/>
            <a:ext cx="1284287" cy="3341687"/>
          </a:xfrm>
          <a:custGeom>
            <a:avLst/>
            <a:gdLst>
              <a:gd name="T0" fmla="*/ 2147483647 w 817"/>
              <a:gd name="T1" fmla="*/ 0 h 2095"/>
              <a:gd name="T2" fmla="*/ 2147483647 w 817"/>
              <a:gd name="T3" fmla="*/ 2147483647 h 2095"/>
              <a:gd name="T4" fmla="*/ 2147483647 w 817"/>
              <a:gd name="T5" fmla="*/ 2147483647 h 2095"/>
              <a:gd name="T6" fmla="*/ 2147483647 w 817"/>
              <a:gd name="T7" fmla="*/ 2147483647 h 2095"/>
              <a:gd name="T8" fmla="*/ 2147483647 w 817"/>
              <a:gd name="T9" fmla="*/ 2147483647 h 2095"/>
              <a:gd name="T10" fmla="*/ 2147483647 w 817"/>
              <a:gd name="T11" fmla="*/ 2147483647 h 2095"/>
              <a:gd name="T12" fmla="*/ 0 w 817"/>
              <a:gd name="T13" fmla="*/ 2147483647 h 2095"/>
              <a:gd name="T14" fmla="*/ 2147483647 w 817"/>
              <a:gd name="T15" fmla="*/ 2147483647 h 2095"/>
              <a:gd name="T16" fmla="*/ 2147483647 w 817"/>
              <a:gd name="T17" fmla="*/ 2147483647 h 20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17" h="2095">
                <a:moveTo>
                  <a:pt x="280" y="0"/>
                </a:moveTo>
                <a:cubicBezTo>
                  <a:pt x="400" y="70"/>
                  <a:pt x="521" y="139"/>
                  <a:pt x="608" y="218"/>
                </a:cubicBezTo>
                <a:cubicBezTo>
                  <a:pt x="695" y="296"/>
                  <a:pt x="789" y="385"/>
                  <a:pt x="803" y="472"/>
                </a:cubicBezTo>
                <a:cubicBezTo>
                  <a:pt x="817" y="559"/>
                  <a:pt x="771" y="642"/>
                  <a:pt x="693" y="739"/>
                </a:cubicBezTo>
                <a:cubicBezTo>
                  <a:pt x="615" y="836"/>
                  <a:pt x="436" y="958"/>
                  <a:pt x="334" y="1056"/>
                </a:cubicBezTo>
                <a:cubicBezTo>
                  <a:pt x="233" y="1154"/>
                  <a:pt x="139" y="1244"/>
                  <a:pt x="84" y="1324"/>
                </a:cubicBezTo>
                <a:cubicBezTo>
                  <a:pt x="28" y="1405"/>
                  <a:pt x="0" y="1462"/>
                  <a:pt x="0" y="1539"/>
                </a:cubicBezTo>
                <a:cubicBezTo>
                  <a:pt x="0" y="1616"/>
                  <a:pt x="20" y="1692"/>
                  <a:pt x="85" y="1785"/>
                </a:cubicBezTo>
                <a:cubicBezTo>
                  <a:pt x="150" y="1878"/>
                  <a:pt x="326" y="2031"/>
                  <a:pt x="389" y="2095"/>
                </a:cubicBezTo>
              </a:path>
            </a:pathLst>
          </a:custGeom>
          <a:noFill/>
          <a:ln w="444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Rectangle 88"/>
          <p:cNvSpPr>
            <a:spLocks noChangeArrowheads="1"/>
          </p:cNvSpPr>
          <p:nvPr/>
        </p:nvSpPr>
        <p:spPr bwMode="auto">
          <a:xfrm>
            <a:off x="1778000" y="2533650"/>
            <a:ext cx="1308100" cy="1282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Text Box 92"/>
          <p:cNvSpPr txBox="1">
            <a:spLocks noChangeArrowheads="1"/>
          </p:cNvSpPr>
          <p:nvPr/>
        </p:nvSpPr>
        <p:spPr bwMode="auto">
          <a:xfrm>
            <a:off x="1201738" y="5332413"/>
            <a:ext cx="996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Palatino Linotype" pitchFamily="18" charset="0"/>
              </a:rPr>
              <a:t>camera</a:t>
            </a:r>
          </a:p>
        </p:txBody>
      </p:sp>
      <p:sp>
        <p:nvSpPr>
          <p:cNvPr id="9227" name="Text Box 93"/>
          <p:cNvSpPr txBox="1">
            <a:spLocks noChangeArrowheads="1"/>
          </p:cNvSpPr>
          <p:nvPr/>
        </p:nvSpPr>
        <p:spPr bwMode="auto">
          <a:xfrm>
            <a:off x="1206500" y="2365375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source</a:t>
            </a:r>
          </a:p>
        </p:txBody>
      </p:sp>
      <p:sp>
        <p:nvSpPr>
          <p:cNvPr id="9229" name="Text Box 100"/>
          <p:cNvSpPr txBox="1">
            <a:spLocks noChangeArrowheads="1"/>
          </p:cNvSpPr>
          <p:nvPr/>
        </p:nvSpPr>
        <p:spPr bwMode="auto">
          <a:xfrm>
            <a:off x="3265488" y="1431925"/>
            <a:ext cx="2649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Palatino Linotype" pitchFamily="18" charset="0"/>
              </a:rPr>
              <a:t>participating medium</a:t>
            </a:r>
          </a:p>
        </p:txBody>
      </p:sp>
      <p:sp>
        <p:nvSpPr>
          <p:cNvPr id="9235" name="Oval 102"/>
          <p:cNvSpPr>
            <a:spLocks noChangeArrowheads="1"/>
          </p:cNvSpPr>
          <p:nvPr/>
        </p:nvSpPr>
        <p:spPr bwMode="auto">
          <a:xfrm>
            <a:off x="5975350" y="2949575"/>
            <a:ext cx="50800" cy="50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6" name="Group 103"/>
          <p:cNvGrpSpPr>
            <a:grpSpLocks/>
          </p:cNvGrpSpPr>
          <p:nvPr/>
        </p:nvGrpSpPr>
        <p:grpSpPr bwMode="auto">
          <a:xfrm>
            <a:off x="2980629" y="2676526"/>
            <a:ext cx="4715571" cy="2352920"/>
            <a:chOff x="1478" y="1686"/>
            <a:chExt cx="3418" cy="1595"/>
          </a:xfrm>
        </p:grpSpPr>
        <p:sp>
          <p:nvSpPr>
            <p:cNvPr id="9238" name="Line 108"/>
            <p:cNvSpPr>
              <a:spLocks noChangeShapeType="1"/>
            </p:cNvSpPr>
            <p:nvPr/>
          </p:nvSpPr>
          <p:spPr bwMode="auto">
            <a:xfrm>
              <a:off x="3673" y="1891"/>
              <a:ext cx="913" cy="19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37" name="Group 104"/>
            <p:cNvGrpSpPr>
              <a:grpSpLocks/>
            </p:cNvGrpSpPr>
            <p:nvPr/>
          </p:nvGrpSpPr>
          <p:grpSpPr bwMode="auto">
            <a:xfrm>
              <a:off x="1478" y="1942"/>
              <a:ext cx="3418" cy="1339"/>
              <a:chOff x="1478" y="1942"/>
              <a:chExt cx="3418" cy="1339"/>
            </a:xfrm>
          </p:grpSpPr>
          <p:sp>
            <p:nvSpPr>
              <p:cNvPr id="9240" name="Freeform 105"/>
              <p:cNvSpPr>
                <a:spLocks/>
              </p:cNvSpPr>
              <p:nvPr/>
            </p:nvSpPr>
            <p:spPr bwMode="auto">
              <a:xfrm>
                <a:off x="1478" y="2021"/>
                <a:ext cx="3108" cy="1260"/>
              </a:xfrm>
              <a:custGeom>
                <a:avLst/>
                <a:gdLst>
                  <a:gd name="T0" fmla="*/ 8 w 3108"/>
                  <a:gd name="T1" fmla="*/ 1260 h 1260"/>
                  <a:gd name="T2" fmla="*/ 3108 w 3108"/>
                  <a:gd name="T3" fmla="*/ 136 h 1260"/>
                  <a:gd name="T4" fmla="*/ 3104 w 3108"/>
                  <a:gd name="T5" fmla="*/ 0 h 1260"/>
                  <a:gd name="T6" fmla="*/ 0 w 3108"/>
                  <a:gd name="T7" fmla="*/ 1260 h 1260"/>
                  <a:gd name="T8" fmla="*/ 8 w 3108"/>
                  <a:gd name="T9" fmla="*/ 1260 h 1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08" h="1260">
                    <a:moveTo>
                      <a:pt x="8" y="1260"/>
                    </a:moveTo>
                    <a:lnTo>
                      <a:pt x="3108" y="136"/>
                    </a:lnTo>
                    <a:lnTo>
                      <a:pt x="3104" y="0"/>
                    </a:lnTo>
                    <a:lnTo>
                      <a:pt x="0" y="1260"/>
                    </a:lnTo>
                    <a:lnTo>
                      <a:pt x="8" y="1260"/>
                    </a:lnTo>
                    <a:close/>
                  </a:path>
                </a:pathLst>
              </a:custGeom>
              <a:solidFill>
                <a:srgbClr val="CCECFF">
                  <a:alpha val="3922"/>
                </a:srgbClr>
              </a:solidFill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Text Box 106"/>
              <p:cNvSpPr txBox="1">
                <a:spLocks noChangeArrowheads="1"/>
              </p:cNvSpPr>
              <p:nvPr/>
            </p:nvSpPr>
            <p:spPr bwMode="auto">
              <a:xfrm>
                <a:off x="4628" y="1942"/>
                <a:ext cx="26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latin typeface="Palatino Linotype" pitchFamily="18" charset="0"/>
                  </a:rPr>
                  <a:t>  i</a:t>
                </a:r>
              </a:p>
            </p:txBody>
          </p:sp>
          <p:sp>
            <p:nvSpPr>
              <p:cNvPr id="9242" name="Line 107"/>
              <p:cNvSpPr>
                <a:spLocks noChangeShapeType="1"/>
              </p:cNvSpPr>
              <p:nvPr/>
            </p:nvSpPr>
            <p:spPr bwMode="auto">
              <a:xfrm flipV="1">
                <a:off x="4591" y="2007"/>
                <a:ext cx="0" cy="14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39" name="Text Box 109"/>
            <p:cNvSpPr txBox="1">
              <a:spLocks noChangeArrowheads="1"/>
            </p:cNvSpPr>
            <p:nvPr/>
          </p:nvSpPr>
          <p:spPr bwMode="auto">
            <a:xfrm>
              <a:off x="3630" y="1686"/>
              <a:ext cx="1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Palatino Linotype" pitchFamily="18" charset="0"/>
                </a:rPr>
                <a:t>j</a:t>
              </a:r>
            </a:p>
          </p:txBody>
        </p:sp>
      </p:grpSp>
      <p:grpSp>
        <p:nvGrpSpPr>
          <p:cNvPr id="73" name="Group 107"/>
          <p:cNvGrpSpPr>
            <a:grpSpLocks/>
          </p:cNvGrpSpPr>
          <p:nvPr/>
        </p:nvGrpSpPr>
        <p:grpSpPr bwMode="auto">
          <a:xfrm>
            <a:off x="1981200" y="4419600"/>
            <a:ext cx="1073150" cy="1655762"/>
            <a:chOff x="1225" y="2667"/>
            <a:chExt cx="676" cy="1043"/>
          </a:xfrm>
          <a:noFill/>
        </p:grpSpPr>
        <p:sp>
          <p:nvSpPr>
            <p:cNvPr id="74" name="Rectangle 108"/>
            <p:cNvSpPr>
              <a:spLocks noChangeArrowheads="1"/>
            </p:cNvSpPr>
            <p:nvPr/>
          </p:nvSpPr>
          <p:spPr bwMode="auto">
            <a:xfrm rot="-849465">
              <a:off x="1225" y="2667"/>
              <a:ext cx="676" cy="104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" name="Group 109"/>
            <p:cNvGrpSpPr>
              <a:grpSpLocks/>
            </p:cNvGrpSpPr>
            <p:nvPr/>
          </p:nvGrpSpPr>
          <p:grpSpPr bwMode="auto">
            <a:xfrm>
              <a:off x="1317" y="2926"/>
              <a:ext cx="550" cy="327"/>
              <a:chOff x="169" y="2422"/>
              <a:chExt cx="550" cy="307"/>
            </a:xfrm>
            <a:grpFill/>
          </p:grpSpPr>
          <p:sp>
            <p:nvSpPr>
              <p:cNvPr id="76" name="Rectangle 110"/>
              <p:cNvSpPr>
                <a:spLocks noChangeArrowheads="1"/>
              </p:cNvSpPr>
              <p:nvPr/>
            </p:nvSpPr>
            <p:spPr bwMode="auto">
              <a:xfrm rot="4535877">
                <a:off x="196" y="2462"/>
                <a:ext cx="240" cy="293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utoShape 111"/>
              <p:cNvSpPr>
                <a:spLocks noChangeArrowheads="1"/>
              </p:cNvSpPr>
              <p:nvPr/>
            </p:nvSpPr>
            <p:spPr bwMode="auto">
              <a:xfrm rot="4535877">
                <a:off x="484" y="2422"/>
                <a:ext cx="235" cy="2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4 w 21600"/>
                  <a:gd name="T13" fmla="*/ 4504 h 21600"/>
                  <a:gd name="T14" fmla="*/ 17096 w 21600"/>
                  <a:gd name="T15" fmla="*/ 17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21" name="Rectangle 41"/>
          <p:cNvSpPr>
            <a:spLocks noChangeArrowheads="1"/>
          </p:cNvSpPr>
          <p:nvPr/>
        </p:nvSpPr>
        <p:spPr bwMode="auto">
          <a:xfrm rot="1329060">
            <a:off x="2094807" y="2196216"/>
            <a:ext cx="977900" cy="146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5" name="Group 89"/>
          <p:cNvGrpSpPr>
            <a:grpSpLocks/>
          </p:cNvGrpSpPr>
          <p:nvPr/>
        </p:nvGrpSpPr>
        <p:grpSpPr bwMode="auto">
          <a:xfrm>
            <a:off x="2200275" y="2809875"/>
            <a:ext cx="925513" cy="463550"/>
            <a:chOff x="162" y="1114"/>
            <a:chExt cx="475" cy="245"/>
          </a:xfrm>
        </p:grpSpPr>
        <p:sp>
          <p:nvSpPr>
            <p:cNvPr id="9243" name="Rectangle 90"/>
            <p:cNvSpPr>
              <a:spLocks noChangeArrowheads="1"/>
            </p:cNvSpPr>
            <p:nvPr/>
          </p:nvSpPr>
          <p:spPr bwMode="auto">
            <a:xfrm rot="16830029" flipV="1">
              <a:off x="189" y="1087"/>
              <a:ext cx="240" cy="29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4" name="AutoShape 91"/>
            <p:cNvSpPr>
              <a:spLocks noChangeArrowheads="1"/>
            </p:cNvSpPr>
            <p:nvPr/>
          </p:nvSpPr>
          <p:spPr bwMode="auto">
            <a:xfrm rot="16830029" flipV="1">
              <a:off x="487" y="1210"/>
              <a:ext cx="151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60 w 21600"/>
                <a:gd name="T13" fmla="*/ 1751 h 21600"/>
                <a:gd name="T14" fmla="*/ 19740 w 21600"/>
                <a:gd name="T15" fmla="*/ 1984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31" name="Rectangle 110"/>
          <p:cNvSpPr>
            <a:spLocks noChangeArrowheads="1"/>
          </p:cNvSpPr>
          <p:nvPr/>
        </p:nvSpPr>
        <p:spPr bwMode="auto">
          <a:xfrm>
            <a:off x="1076325" y="1893888"/>
            <a:ext cx="7029450" cy="4262437"/>
          </a:xfrm>
          <a:prstGeom prst="rect">
            <a:avLst/>
          </a:prstGeom>
          <a:solidFill>
            <a:schemeClr val="bg2">
              <a:alpha val="19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5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Multispectral </a:t>
            </a:r>
            <a:r>
              <a:rPr lang="en-US" dirty="0" err="1" smtClean="0"/>
              <a:t>Subskin</a:t>
            </a:r>
            <a:r>
              <a:rPr lang="en-US" dirty="0" smtClean="0"/>
              <a:t> Imaging</a:t>
            </a:r>
            <a:endParaRPr lang="en-US" dirty="0"/>
          </a:p>
        </p:txBody>
      </p:sp>
      <p:pic>
        <p:nvPicPr>
          <p:cNvPr id="17410" name="Picture 2" descr="http://www.upnorthhealth.com/assets/images/mar09/ve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3917085" cy="28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technovelgy.com/graphics/content10/portable-veinviewe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5" y="1581149"/>
            <a:ext cx="3564440" cy="28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485" y="1543049"/>
            <a:ext cx="4038600" cy="1525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538" y="1108364"/>
            <a:ext cx="8003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VeinViewer</a:t>
            </a:r>
            <a:r>
              <a:rPr lang="en-US" i="1" dirty="0" smtClean="0">
                <a:solidFill>
                  <a:srgbClr val="0000FF"/>
                </a:solidFill>
              </a:rPr>
              <a:t> is limited as an imaging technique. </a:t>
            </a:r>
          </a:p>
          <a:p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Computational aspect is basically multispectral imaging (two wavelengths) and contrast enhancement. 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465" y="1143000"/>
            <a:ext cx="5917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VeinViewer</a:t>
            </a:r>
            <a:r>
              <a:rPr lang="en-US" dirty="0" smtClean="0"/>
              <a:t> ™ Clinical Device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220" y="4645503"/>
            <a:ext cx="3588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VeinViewer</a:t>
            </a:r>
            <a:r>
              <a:rPr lang="en-US" dirty="0" smtClean="0"/>
              <a:t> ™ Projects an overlay pattern to guide IV needles. </a:t>
            </a:r>
          </a:p>
          <a:p>
            <a:endParaRPr lang="en-US" dirty="0" smtClean="0"/>
          </a:p>
          <a:p>
            <a:r>
              <a:rPr lang="en-US" dirty="0" smtClean="0"/>
              <a:t>Several companies now use this technology (e.g. </a:t>
            </a:r>
            <a:r>
              <a:rPr lang="en-US" dirty="0" err="1" smtClean="0"/>
              <a:t>Accuvein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Clinical feedback is mixed but represents win for Augmented Reality Community.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219" y="5334000"/>
            <a:ext cx="80298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How to add Computation to the Loop? </a:t>
            </a:r>
            <a:endParaRPr lang="en-US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0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22084 0.2201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09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089025" y="301625"/>
            <a:ext cx="6854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Palatino Linotype" pitchFamily="18" charset="0"/>
              </a:rPr>
              <a:t>High Frequency Illumination Pattern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520700" y="11176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503988" y="1300163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surface</a:t>
            </a:r>
          </a:p>
        </p:txBody>
      </p:sp>
      <p:grpSp>
        <p:nvGrpSpPr>
          <p:cNvPr id="5125" name="Group 5"/>
          <p:cNvGrpSpPr>
            <a:grpSpLocks/>
          </p:cNvGrpSpPr>
          <p:nvPr/>
        </p:nvGrpSpPr>
        <p:grpSpPr bwMode="auto">
          <a:xfrm rot="-2816161">
            <a:off x="2193925" y="3943350"/>
            <a:ext cx="290513" cy="1300163"/>
            <a:chOff x="849" y="896"/>
            <a:chExt cx="224" cy="1004"/>
          </a:xfrm>
        </p:grpSpPr>
        <p:grpSp>
          <p:nvGrpSpPr>
            <p:cNvPr id="5197" name="Group 7"/>
            <p:cNvGrpSpPr>
              <a:grpSpLocks/>
            </p:cNvGrpSpPr>
            <p:nvPr/>
          </p:nvGrpSpPr>
          <p:grpSpPr bwMode="auto">
            <a:xfrm rot="6631364">
              <a:off x="611" y="1621"/>
              <a:ext cx="517" cy="41"/>
              <a:chOff x="969" y="2233"/>
              <a:chExt cx="2320" cy="48"/>
            </a:xfrm>
          </p:grpSpPr>
          <p:sp>
            <p:nvSpPr>
              <p:cNvPr id="5215" name="Rectangle 8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6" name="Rectangle 9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7" name="Rectangle 10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8" name="Rectangle 11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9" name="Rectangle 12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0" name="Rectangle 13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1" name="Rectangle 14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2" name="Rectangle 15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" name="Rectangle 16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" name="Rectangle 17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" name="Rectangle 18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" name="Rectangle 19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" name="Rectangle 20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" name="Rectangle 21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9" name="Rectangle 22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30" name="Rectangle 23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98" name="Group 24"/>
            <p:cNvGrpSpPr>
              <a:grpSpLocks/>
            </p:cNvGrpSpPr>
            <p:nvPr/>
          </p:nvGrpSpPr>
          <p:grpSpPr bwMode="auto">
            <a:xfrm rot="6631364">
              <a:off x="794" y="1134"/>
              <a:ext cx="517" cy="41"/>
              <a:chOff x="969" y="2233"/>
              <a:chExt cx="2320" cy="48"/>
            </a:xfrm>
          </p:grpSpPr>
          <p:sp>
            <p:nvSpPr>
              <p:cNvPr id="5199" name="Rectangle 25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0" name="Rectangle 26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1" name="Rectangle 27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2" name="Rectangle 28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3" name="Rectangle 29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4" name="Rectangle 30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5" name="Rectangle 31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6" name="Rectangle 32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7" name="Rectangle 33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8" name="Rectangle 34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09" name="Rectangle 35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0" name="Rectangle 36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1" name="Rectangle 37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2" name="Rectangle 38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3" name="Rectangle 39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14" name="Rectangle 40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26" name="Rectangle 41"/>
          <p:cNvSpPr>
            <a:spLocks noChangeArrowheads="1"/>
          </p:cNvSpPr>
          <p:nvPr/>
        </p:nvSpPr>
        <p:spPr bwMode="auto">
          <a:xfrm rot="1329060">
            <a:off x="2070100" y="1530350"/>
            <a:ext cx="977900" cy="1466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70" name="Group 42"/>
          <p:cNvGrpSpPr>
            <a:grpSpLocks/>
          </p:cNvGrpSpPr>
          <p:nvPr/>
        </p:nvGrpSpPr>
        <p:grpSpPr bwMode="auto">
          <a:xfrm>
            <a:off x="2112963" y="1474788"/>
            <a:ext cx="5176837" cy="3592512"/>
            <a:chOff x="1331" y="929"/>
            <a:chExt cx="3261" cy="2263"/>
          </a:xfrm>
        </p:grpSpPr>
        <p:grpSp>
          <p:nvGrpSpPr>
            <p:cNvPr id="5153" name="Group 43"/>
            <p:cNvGrpSpPr>
              <a:grpSpLocks/>
            </p:cNvGrpSpPr>
            <p:nvPr/>
          </p:nvGrpSpPr>
          <p:grpSpPr bwMode="auto">
            <a:xfrm rot="6631364">
              <a:off x="1149" y="1521"/>
              <a:ext cx="422" cy="34"/>
              <a:chOff x="969" y="2233"/>
              <a:chExt cx="2320" cy="48"/>
            </a:xfrm>
          </p:grpSpPr>
          <p:sp>
            <p:nvSpPr>
              <p:cNvPr id="5181" name="Rectangle 44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2" name="Rectangle 45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3" name="Rectangle 46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4" name="Rectangle 47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5" name="Rectangle 48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6" name="Rectangle 49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7" name="Rectangle 50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8" name="Rectangle 51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9" name="Rectangle 52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90" name="Rectangle 53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91" name="Rectangle 54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92" name="Rectangle 55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93" name="Rectangle 56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94" name="Rectangle 57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95" name="Rectangle 58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96" name="Rectangle 59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54" name="Group 60"/>
            <p:cNvGrpSpPr>
              <a:grpSpLocks/>
            </p:cNvGrpSpPr>
            <p:nvPr/>
          </p:nvGrpSpPr>
          <p:grpSpPr bwMode="auto">
            <a:xfrm rot="6631364">
              <a:off x="1299" y="1123"/>
              <a:ext cx="422" cy="33"/>
              <a:chOff x="969" y="2233"/>
              <a:chExt cx="2320" cy="48"/>
            </a:xfrm>
          </p:grpSpPr>
          <p:sp>
            <p:nvSpPr>
              <p:cNvPr id="5165" name="Rectangle 61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6" name="Rectangle 62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7" name="Rectangle 63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8" name="Rectangle 64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69" name="Rectangle 65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0" name="Rectangle 66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1" name="Rectangle 67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2" name="Rectangle 68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3" name="Rectangle 69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4" name="Rectangle 70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5" name="Rectangle 71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6" name="Rectangle 72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7" name="Rectangle 73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8" name="Rectangle 74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9" name="Rectangle 75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80" name="Rectangle 76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55" name="Oval 77"/>
            <p:cNvSpPr>
              <a:spLocks noChangeArrowheads="1"/>
            </p:cNvSpPr>
            <p:nvPr/>
          </p:nvSpPr>
          <p:spPr bwMode="auto">
            <a:xfrm rot="-246734">
              <a:off x="1919" y="1509"/>
              <a:ext cx="48" cy="48"/>
            </a:xfrm>
            <a:prstGeom prst="ellipse">
              <a:avLst/>
            </a:prstGeom>
            <a:solidFill>
              <a:srgbClr val="FFFF8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Freeform 78"/>
            <p:cNvSpPr>
              <a:spLocks/>
            </p:cNvSpPr>
            <p:nvPr/>
          </p:nvSpPr>
          <p:spPr bwMode="auto">
            <a:xfrm>
              <a:off x="1452" y="1274"/>
              <a:ext cx="2452" cy="1218"/>
            </a:xfrm>
            <a:custGeom>
              <a:avLst/>
              <a:gdLst>
                <a:gd name="T0" fmla="*/ 7 w 2452"/>
                <a:gd name="T1" fmla="*/ 0 h 1218"/>
                <a:gd name="T2" fmla="*/ 2384 w 2452"/>
                <a:gd name="T3" fmla="*/ 1218 h 1218"/>
                <a:gd name="T4" fmla="*/ 2452 w 2452"/>
                <a:gd name="T5" fmla="*/ 1122 h 1218"/>
                <a:gd name="T6" fmla="*/ 2452 w 2452"/>
                <a:gd name="T7" fmla="*/ 1126 h 1218"/>
                <a:gd name="T8" fmla="*/ 0 w 2452"/>
                <a:gd name="T9" fmla="*/ 23 h 1218"/>
                <a:gd name="T10" fmla="*/ 7 w 2452"/>
                <a:gd name="T11" fmla="*/ 0 h 12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52" h="1218">
                  <a:moveTo>
                    <a:pt x="7" y="0"/>
                  </a:moveTo>
                  <a:lnTo>
                    <a:pt x="2384" y="1218"/>
                  </a:lnTo>
                  <a:lnTo>
                    <a:pt x="2452" y="1122"/>
                  </a:lnTo>
                  <a:lnTo>
                    <a:pt x="2452" y="1126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Freeform 79"/>
            <p:cNvSpPr>
              <a:spLocks/>
            </p:cNvSpPr>
            <p:nvPr/>
          </p:nvSpPr>
          <p:spPr bwMode="auto">
            <a:xfrm>
              <a:off x="1427" y="1330"/>
              <a:ext cx="2653" cy="970"/>
            </a:xfrm>
            <a:custGeom>
              <a:avLst/>
              <a:gdLst>
                <a:gd name="T0" fmla="*/ 9 w 2653"/>
                <a:gd name="T1" fmla="*/ 0 h 970"/>
                <a:gd name="T2" fmla="*/ 2561 w 2653"/>
                <a:gd name="T3" fmla="*/ 970 h 970"/>
                <a:gd name="T4" fmla="*/ 2653 w 2653"/>
                <a:gd name="T5" fmla="*/ 886 h 970"/>
                <a:gd name="T6" fmla="*/ 0 w 2653"/>
                <a:gd name="T7" fmla="*/ 22 h 970"/>
                <a:gd name="T8" fmla="*/ 9 w 2653"/>
                <a:gd name="T9" fmla="*/ 0 h 9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53" h="970">
                  <a:moveTo>
                    <a:pt x="9" y="0"/>
                  </a:moveTo>
                  <a:lnTo>
                    <a:pt x="2561" y="970"/>
                  </a:lnTo>
                  <a:lnTo>
                    <a:pt x="2653" y="886"/>
                  </a:lnTo>
                  <a:lnTo>
                    <a:pt x="0" y="2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Freeform 80"/>
            <p:cNvSpPr>
              <a:spLocks/>
            </p:cNvSpPr>
            <p:nvPr/>
          </p:nvSpPr>
          <p:spPr bwMode="auto">
            <a:xfrm>
              <a:off x="1412" y="1381"/>
              <a:ext cx="2856" cy="739"/>
            </a:xfrm>
            <a:custGeom>
              <a:avLst/>
              <a:gdLst>
                <a:gd name="T0" fmla="*/ 3 w 2856"/>
                <a:gd name="T1" fmla="*/ 0 h 739"/>
                <a:gd name="T2" fmla="*/ 2756 w 2856"/>
                <a:gd name="T3" fmla="*/ 739 h 739"/>
                <a:gd name="T4" fmla="*/ 2856 w 2856"/>
                <a:gd name="T5" fmla="*/ 651 h 739"/>
                <a:gd name="T6" fmla="*/ 0 w 2856"/>
                <a:gd name="T7" fmla="*/ 26 h 739"/>
                <a:gd name="T8" fmla="*/ 3 w 2856"/>
                <a:gd name="T9" fmla="*/ 0 h 7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6" h="739">
                  <a:moveTo>
                    <a:pt x="3" y="0"/>
                  </a:moveTo>
                  <a:lnTo>
                    <a:pt x="2756" y="739"/>
                  </a:lnTo>
                  <a:lnTo>
                    <a:pt x="2856" y="651"/>
                  </a:lnTo>
                  <a:lnTo>
                    <a:pt x="0" y="2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Freeform 81"/>
            <p:cNvSpPr>
              <a:spLocks/>
            </p:cNvSpPr>
            <p:nvPr/>
          </p:nvSpPr>
          <p:spPr bwMode="auto">
            <a:xfrm>
              <a:off x="1394" y="1429"/>
              <a:ext cx="3098" cy="511"/>
            </a:xfrm>
            <a:custGeom>
              <a:avLst/>
              <a:gdLst>
                <a:gd name="T0" fmla="*/ 6 w 3098"/>
                <a:gd name="T1" fmla="*/ 0 h 511"/>
                <a:gd name="T2" fmla="*/ 2994 w 3098"/>
                <a:gd name="T3" fmla="*/ 511 h 511"/>
                <a:gd name="T4" fmla="*/ 3098 w 3098"/>
                <a:gd name="T5" fmla="*/ 407 h 511"/>
                <a:gd name="T6" fmla="*/ 0 w 3098"/>
                <a:gd name="T7" fmla="*/ 22 h 511"/>
                <a:gd name="T8" fmla="*/ 6 w 3098"/>
                <a:gd name="T9" fmla="*/ 0 h 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98" h="511">
                  <a:moveTo>
                    <a:pt x="6" y="0"/>
                  </a:moveTo>
                  <a:lnTo>
                    <a:pt x="2994" y="511"/>
                  </a:lnTo>
                  <a:lnTo>
                    <a:pt x="3098" y="407"/>
                  </a:lnTo>
                  <a:lnTo>
                    <a:pt x="0" y="2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Freeform 82"/>
            <p:cNvSpPr>
              <a:spLocks/>
            </p:cNvSpPr>
            <p:nvPr/>
          </p:nvSpPr>
          <p:spPr bwMode="auto">
            <a:xfrm>
              <a:off x="1370" y="1486"/>
              <a:ext cx="3222" cy="214"/>
            </a:xfrm>
            <a:custGeom>
              <a:avLst/>
              <a:gdLst>
                <a:gd name="T0" fmla="*/ 15 w 3222"/>
                <a:gd name="T1" fmla="*/ 0 h 214"/>
                <a:gd name="T2" fmla="*/ 3201 w 3222"/>
                <a:gd name="T3" fmla="*/ 214 h 214"/>
                <a:gd name="T4" fmla="*/ 3222 w 3222"/>
                <a:gd name="T5" fmla="*/ 134 h 214"/>
                <a:gd name="T6" fmla="*/ 3214 w 3222"/>
                <a:gd name="T7" fmla="*/ 62 h 214"/>
                <a:gd name="T8" fmla="*/ 0 w 3222"/>
                <a:gd name="T9" fmla="*/ 22 h 214"/>
                <a:gd name="T10" fmla="*/ 15 w 3222"/>
                <a:gd name="T11" fmla="*/ 0 h 2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22" h="214">
                  <a:moveTo>
                    <a:pt x="15" y="0"/>
                  </a:moveTo>
                  <a:lnTo>
                    <a:pt x="3201" y="214"/>
                  </a:lnTo>
                  <a:lnTo>
                    <a:pt x="3222" y="134"/>
                  </a:lnTo>
                  <a:lnTo>
                    <a:pt x="3214" y="62"/>
                  </a:lnTo>
                  <a:lnTo>
                    <a:pt x="0" y="2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Freeform 83"/>
            <p:cNvSpPr>
              <a:spLocks/>
            </p:cNvSpPr>
            <p:nvPr/>
          </p:nvSpPr>
          <p:spPr bwMode="auto">
            <a:xfrm>
              <a:off x="1358" y="1312"/>
              <a:ext cx="3150" cy="251"/>
            </a:xfrm>
            <a:custGeom>
              <a:avLst/>
              <a:gdLst>
                <a:gd name="T0" fmla="*/ 9 w 3150"/>
                <a:gd name="T1" fmla="*/ 225 h 251"/>
                <a:gd name="T2" fmla="*/ 3150 w 3150"/>
                <a:gd name="T3" fmla="*/ 112 h 251"/>
                <a:gd name="T4" fmla="*/ 3030 w 3150"/>
                <a:gd name="T5" fmla="*/ 0 h 251"/>
                <a:gd name="T6" fmla="*/ 0 w 3150"/>
                <a:gd name="T7" fmla="*/ 251 h 251"/>
                <a:gd name="T8" fmla="*/ 9 w 3150"/>
                <a:gd name="T9" fmla="*/ 225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0" h="251">
                  <a:moveTo>
                    <a:pt x="9" y="225"/>
                  </a:moveTo>
                  <a:lnTo>
                    <a:pt x="3150" y="112"/>
                  </a:lnTo>
                  <a:lnTo>
                    <a:pt x="3030" y="0"/>
                  </a:lnTo>
                  <a:lnTo>
                    <a:pt x="0" y="251"/>
                  </a:lnTo>
                  <a:lnTo>
                    <a:pt x="9" y="225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Freeform 84"/>
            <p:cNvSpPr>
              <a:spLocks/>
            </p:cNvSpPr>
            <p:nvPr/>
          </p:nvSpPr>
          <p:spPr bwMode="auto">
            <a:xfrm>
              <a:off x="1331" y="1148"/>
              <a:ext cx="2945" cy="466"/>
            </a:xfrm>
            <a:custGeom>
              <a:avLst/>
              <a:gdLst>
                <a:gd name="T0" fmla="*/ 18 w 2945"/>
                <a:gd name="T1" fmla="*/ 444 h 466"/>
                <a:gd name="T2" fmla="*/ 2945 w 2945"/>
                <a:gd name="T3" fmla="*/ 80 h 466"/>
                <a:gd name="T4" fmla="*/ 2821 w 2945"/>
                <a:gd name="T5" fmla="*/ 0 h 466"/>
                <a:gd name="T6" fmla="*/ 0 w 2945"/>
                <a:gd name="T7" fmla="*/ 466 h 466"/>
                <a:gd name="T8" fmla="*/ 18 w 2945"/>
                <a:gd name="T9" fmla="*/ 444 h 4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45" h="466">
                  <a:moveTo>
                    <a:pt x="18" y="444"/>
                  </a:moveTo>
                  <a:lnTo>
                    <a:pt x="2945" y="80"/>
                  </a:lnTo>
                  <a:lnTo>
                    <a:pt x="2821" y="0"/>
                  </a:lnTo>
                  <a:lnTo>
                    <a:pt x="0" y="466"/>
                  </a:lnTo>
                  <a:lnTo>
                    <a:pt x="18" y="444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3" name="Freeform 85"/>
            <p:cNvSpPr>
              <a:spLocks/>
            </p:cNvSpPr>
            <p:nvPr/>
          </p:nvSpPr>
          <p:spPr bwMode="auto">
            <a:xfrm>
              <a:off x="1469" y="1218"/>
              <a:ext cx="2335" cy="1518"/>
            </a:xfrm>
            <a:custGeom>
              <a:avLst/>
              <a:gdLst>
                <a:gd name="T0" fmla="*/ 0 w 2335"/>
                <a:gd name="T1" fmla="*/ 29 h 1518"/>
                <a:gd name="T2" fmla="*/ 2330 w 2335"/>
                <a:gd name="T3" fmla="*/ 1396 h 1518"/>
                <a:gd name="T4" fmla="*/ 2335 w 2335"/>
                <a:gd name="T5" fmla="*/ 1518 h 1518"/>
                <a:gd name="T6" fmla="*/ 6 w 2335"/>
                <a:gd name="T7" fmla="*/ 0 h 1518"/>
                <a:gd name="T8" fmla="*/ 0 w 2335"/>
                <a:gd name="T9" fmla="*/ 29 h 15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35" h="1518">
                  <a:moveTo>
                    <a:pt x="0" y="29"/>
                  </a:moveTo>
                  <a:lnTo>
                    <a:pt x="2330" y="1396"/>
                  </a:lnTo>
                  <a:lnTo>
                    <a:pt x="2335" y="1518"/>
                  </a:lnTo>
                  <a:lnTo>
                    <a:pt x="6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Freeform 86"/>
            <p:cNvSpPr>
              <a:spLocks/>
            </p:cNvSpPr>
            <p:nvPr/>
          </p:nvSpPr>
          <p:spPr bwMode="auto">
            <a:xfrm>
              <a:off x="1491" y="1162"/>
              <a:ext cx="2681" cy="2030"/>
            </a:xfrm>
            <a:custGeom>
              <a:avLst/>
              <a:gdLst>
                <a:gd name="T0" fmla="*/ 0 w 2681"/>
                <a:gd name="T1" fmla="*/ 30 h 2030"/>
                <a:gd name="T2" fmla="*/ 2389 w 2681"/>
                <a:gd name="T3" fmla="*/ 1734 h 2030"/>
                <a:gd name="T4" fmla="*/ 2513 w 2681"/>
                <a:gd name="T5" fmla="*/ 1862 h 2030"/>
                <a:gd name="T6" fmla="*/ 2681 w 2681"/>
                <a:gd name="T7" fmla="*/ 2030 h 2030"/>
                <a:gd name="T8" fmla="*/ 0 w 2681"/>
                <a:gd name="T9" fmla="*/ 0 h 2030"/>
                <a:gd name="T10" fmla="*/ 0 w 2681"/>
                <a:gd name="T11" fmla="*/ 30 h 20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81" h="2030">
                  <a:moveTo>
                    <a:pt x="0" y="30"/>
                  </a:moveTo>
                  <a:lnTo>
                    <a:pt x="2389" y="1734"/>
                  </a:lnTo>
                  <a:lnTo>
                    <a:pt x="2513" y="1862"/>
                  </a:lnTo>
                  <a:lnTo>
                    <a:pt x="2681" y="203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DDDDD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8" name="Freeform 87"/>
          <p:cNvSpPr>
            <a:spLocks/>
          </p:cNvSpPr>
          <p:nvPr/>
        </p:nvSpPr>
        <p:spPr bwMode="auto">
          <a:xfrm>
            <a:off x="6024563" y="1754188"/>
            <a:ext cx="1296987" cy="3325812"/>
          </a:xfrm>
          <a:custGeom>
            <a:avLst/>
            <a:gdLst>
              <a:gd name="T0" fmla="*/ 2147483647 w 817"/>
              <a:gd name="T1" fmla="*/ 0 h 2095"/>
              <a:gd name="T2" fmla="*/ 2147483647 w 817"/>
              <a:gd name="T3" fmla="*/ 2147483647 h 2095"/>
              <a:gd name="T4" fmla="*/ 2147483647 w 817"/>
              <a:gd name="T5" fmla="*/ 2147483647 h 2095"/>
              <a:gd name="T6" fmla="*/ 2147483647 w 817"/>
              <a:gd name="T7" fmla="*/ 2147483647 h 2095"/>
              <a:gd name="T8" fmla="*/ 2147483647 w 817"/>
              <a:gd name="T9" fmla="*/ 2147483647 h 2095"/>
              <a:gd name="T10" fmla="*/ 2147483647 w 817"/>
              <a:gd name="T11" fmla="*/ 2147483647 h 2095"/>
              <a:gd name="T12" fmla="*/ 0 w 817"/>
              <a:gd name="T13" fmla="*/ 2147483647 h 2095"/>
              <a:gd name="T14" fmla="*/ 2147483647 w 817"/>
              <a:gd name="T15" fmla="*/ 2147483647 h 2095"/>
              <a:gd name="T16" fmla="*/ 2147483647 w 817"/>
              <a:gd name="T17" fmla="*/ 2147483647 h 20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17" h="2095">
                <a:moveTo>
                  <a:pt x="280" y="0"/>
                </a:moveTo>
                <a:cubicBezTo>
                  <a:pt x="400" y="70"/>
                  <a:pt x="521" y="139"/>
                  <a:pt x="608" y="218"/>
                </a:cubicBezTo>
                <a:cubicBezTo>
                  <a:pt x="695" y="296"/>
                  <a:pt x="789" y="385"/>
                  <a:pt x="803" y="472"/>
                </a:cubicBezTo>
                <a:cubicBezTo>
                  <a:pt x="817" y="559"/>
                  <a:pt x="771" y="642"/>
                  <a:pt x="693" y="739"/>
                </a:cubicBezTo>
                <a:cubicBezTo>
                  <a:pt x="615" y="836"/>
                  <a:pt x="436" y="958"/>
                  <a:pt x="334" y="1056"/>
                </a:cubicBezTo>
                <a:cubicBezTo>
                  <a:pt x="233" y="1154"/>
                  <a:pt x="139" y="1244"/>
                  <a:pt x="84" y="1324"/>
                </a:cubicBezTo>
                <a:cubicBezTo>
                  <a:pt x="28" y="1405"/>
                  <a:pt x="0" y="1462"/>
                  <a:pt x="0" y="1539"/>
                </a:cubicBezTo>
                <a:cubicBezTo>
                  <a:pt x="0" y="1616"/>
                  <a:pt x="20" y="1692"/>
                  <a:pt x="85" y="1785"/>
                </a:cubicBezTo>
                <a:cubicBezTo>
                  <a:pt x="150" y="1878"/>
                  <a:pt x="326" y="2031"/>
                  <a:pt x="389" y="209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Rectangle 88"/>
          <p:cNvSpPr>
            <a:spLocks noChangeArrowheads="1"/>
          </p:cNvSpPr>
          <p:nvPr/>
        </p:nvSpPr>
        <p:spPr bwMode="auto">
          <a:xfrm>
            <a:off x="1778000" y="1790700"/>
            <a:ext cx="1308100" cy="1282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30" name="Group 89"/>
          <p:cNvGrpSpPr>
            <a:grpSpLocks/>
          </p:cNvGrpSpPr>
          <p:nvPr/>
        </p:nvGrpSpPr>
        <p:grpSpPr bwMode="auto">
          <a:xfrm>
            <a:off x="2200275" y="2066925"/>
            <a:ext cx="925513" cy="463550"/>
            <a:chOff x="162" y="1114"/>
            <a:chExt cx="475" cy="245"/>
          </a:xfrm>
        </p:grpSpPr>
        <p:sp>
          <p:nvSpPr>
            <p:cNvPr id="5151" name="Rectangle 90"/>
            <p:cNvSpPr>
              <a:spLocks noChangeArrowheads="1"/>
            </p:cNvSpPr>
            <p:nvPr/>
          </p:nvSpPr>
          <p:spPr bwMode="auto">
            <a:xfrm rot="16830029" flipV="1">
              <a:off x="189" y="1087"/>
              <a:ext cx="240" cy="29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AutoShape 91"/>
            <p:cNvSpPr>
              <a:spLocks noChangeArrowheads="1"/>
            </p:cNvSpPr>
            <p:nvPr/>
          </p:nvSpPr>
          <p:spPr bwMode="auto">
            <a:xfrm rot="16830029" flipV="1">
              <a:off x="487" y="1210"/>
              <a:ext cx="151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60 w 21600"/>
                <a:gd name="T13" fmla="*/ 1751 h 21600"/>
                <a:gd name="T14" fmla="*/ 19740 w 21600"/>
                <a:gd name="T15" fmla="*/ 1984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1" name="Text Box 92"/>
          <p:cNvSpPr txBox="1">
            <a:spLocks noChangeArrowheads="1"/>
          </p:cNvSpPr>
          <p:nvPr/>
        </p:nvSpPr>
        <p:spPr bwMode="auto">
          <a:xfrm>
            <a:off x="1201738" y="4589463"/>
            <a:ext cx="996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camera</a:t>
            </a:r>
          </a:p>
        </p:txBody>
      </p:sp>
      <p:sp>
        <p:nvSpPr>
          <p:cNvPr id="5132" name="Text Box 93"/>
          <p:cNvSpPr txBox="1">
            <a:spLocks noChangeArrowheads="1"/>
          </p:cNvSpPr>
          <p:nvPr/>
        </p:nvSpPr>
        <p:spPr bwMode="auto">
          <a:xfrm>
            <a:off x="1206500" y="1622425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source</a:t>
            </a:r>
          </a:p>
        </p:txBody>
      </p:sp>
      <p:grpSp>
        <p:nvGrpSpPr>
          <p:cNvPr id="22622" name="Group 94"/>
          <p:cNvGrpSpPr>
            <a:grpSpLocks/>
          </p:cNvGrpSpPr>
          <p:nvPr/>
        </p:nvGrpSpPr>
        <p:grpSpPr bwMode="auto">
          <a:xfrm>
            <a:off x="558800" y="5273675"/>
            <a:ext cx="4795838" cy="1444625"/>
            <a:chOff x="352" y="3322"/>
            <a:chExt cx="3021" cy="910"/>
          </a:xfrm>
        </p:grpSpPr>
        <p:sp>
          <p:nvSpPr>
            <p:cNvPr id="5144" name="Text Box 95"/>
            <p:cNvSpPr txBox="1">
              <a:spLocks noChangeArrowheads="1"/>
            </p:cNvSpPr>
            <p:nvPr/>
          </p:nvSpPr>
          <p:spPr bwMode="auto">
            <a:xfrm>
              <a:off x="670" y="3982"/>
              <a:ext cx="270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Palatino Linotype" pitchFamily="18" charset="0"/>
                </a:rPr>
                <a:t>fraction of activated source elements</a:t>
              </a:r>
            </a:p>
          </p:txBody>
        </p:sp>
        <p:sp>
          <p:nvSpPr>
            <p:cNvPr id="5145" name="Rectangle 96"/>
            <p:cNvSpPr>
              <a:spLocks noChangeArrowheads="1"/>
            </p:cNvSpPr>
            <p:nvPr/>
          </p:nvSpPr>
          <p:spPr bwMode="auto">
            <a:xfrm>
              <a:off x="352" y="3352"/>
              <a:ext cx="2504" cy="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Line 97"/>
            <p:cNvSpPr>
              <a:spLocks noChangeShapeType="1"/>
            </p:cNvSpPr>
            <p:nvPr/>
          </p:nvSpPr>
          <p:spPr bwMode="auto">
            <a:xfrm flipV="1">
              <a:off x="2082" y="378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7" name="Group 98"/>
            <p:cNvGrpSpPr>
              <a:grpSpLocks/>
            </p:cNvGrpSpPr>
            <p:nvPr/>
          </p:nvGrpSpPr>
          <p:grpSpPr bwMode="auto">
            <a:xfrm>
              <a:off x="524" y="3322"/>
              <a:ext cx="2151" cy="479"/>
              <a:chOff x="580" y="3322"/>
              <a:chExt cx="2151" cy="479"/>
            </a:xfrm>
          </p:grpSpPr>
          <p:graphicFrame>
            <p:nvGraphicFramePr>
              <p:cNvPr id="5148" name="Object 9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65" y="3447"/>
              <a:ext cx="2066" cy="3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191" name="Equation" r:id="rId3" imgW="1485720" imgH="203040" progId="Equation.DSMT4">
                      <p:embed/>
                    </p:oleObj>
                  </mc:Choice>
                  <mc:Fallback>
                    <p:oleObj name="Equation" r:id="rId3" imgW="148572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5" y="3447"/>
                            <a:ext cx="2066" cy="3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49" name="Text Box 100"/>
              <p:cNvSpPr txBox="1">
                <a:spLocks noChangeArrowheads="1"/>
              </p:cNvSpPr>
              <p:nvPr/>
            </p:nvSpPr>
            <p:spPr bwMode="auto">
              <a:xfrm>
                <a:off x="580" y="3322"/>
                <a:ext cx="16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800" b="1">
                    <a:latin typeface="Palatino Linotype" pitchFamily="18" charset="0"/>
                  </a:rPr>
                  <a:t>+</a:t>
                </a:r>
              </a:p>
            </p:txBody>
          </p:sp>
          <p:graphicFrame>
            <p:nvGraphicFramePr>
              <p:cNvPr id="5150" name="Object 10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002" y="3483"/>
              <a:ext cx="284" cy="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192" name="Equation" r:id="rId5" imgW="139680" imgH="126720" progId="Equation.DSMT4">
                      <p:embed/>
                    </p:oleObj>
                  </mc:Choice>
                  <mc:Fallback>
                    <p:oleObj name="Equation" r:id="rId5" imgW="139680" imgH="1267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02" y="3483"/>
                            <a:ext cx="284" cy="2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2630" name="Group 102"/>
          <p:cNvGrpSpPr>
            <a:grpSpLocks/>
          </p:cNvGrpSpPr>
          <p:nvPr/>
        </p:nvGrpSpPr>
        <p:grpSpPr bwMode="auto">
          <a:xfrm>
            <a:off x="2546350" y="3716338"/>
            <a:ext cx="3914775" cy="654050"/>
            <a:chOff x="1615" y="2330"/>
            <a:chExt cx="2466" cy="412"/>
          </a:xfrm>
        </p:grpSpPr>
        <p:sp>
          <p:nvSpPr>
            <p:cNvPr id="5141" name="Freeform 103"/>
            <p:cNvSpPr>
              <a:spLocks/>
            </p:cNvSpPr>
            <p:nvPr/>
          </p:nvSpPr>
          <p:spPr bwMode="auto">
            <a:xfrm>
              <a:off x="1615" y="2396"/>
              <a:ext cx="2297" cy="346"/>
            </a:xfrm>
            <a:custGeom>
              <a:avLst/>
              <a:gdLst>
                <a:gd name="T0" fmla="*/ 0 w 2509"/>
                <a:gd name="T1" fmla="*/ 322 h 346"/>
                <a:gd name="T2" fmla="*/ 1880 w 2509"/>
                <a:gd name="T3" fmla="*/ 84 h 346"/>
                <a:gd name="T4" fmla="*/ 1925 w 2509"/>
                <a:gd name="T5" fmla="*/ 0 h 346"/>
                <a:gd name="T6" fmla="*/ 7 w 2509"/>
                <a:gd name="T7" fmla="*/ 346 h 346"/>
                <a:gd name="T8" fmla="*/ 0 w 2509"/>
                <a:gd name="T9" fmla="*/ 322 h 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09" h="346">
                  <a:moveTo>
                    <a:pt x="0" y="322"/>
                  </a:moveTo>
                  <a:lnTo>
                    <a:pt x="2449" y="84"/>
                  </a:lnTo>
                  <a:lnTo>
                    <a:pt x="2509" y="0"/>
                  </a:lnTo>
                  <a:lnTo>
                    <a:pt x="10" y="346"/>
                  </a:lnTo>
                  <a:lnTo>
                    <a:pt x="0" y="322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>
                      <a:alpha val="7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Text Box 104"/>
            <p:cNvSpPr txBox="1">
              <a:spLocks noChangeArrowheads="1"/>
            </p:cNvSpPr>
            <p:nvPr/>
          </p:nvSpPr>
          <p:spPr bwMode="auto">
            <a:xfrm>
              <a:off x="3813" y="2330"/>
              <a:ext cx="2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Palatino Linotype" pitchFamily="18" charset="0"/>
                </a:rPr>
                <a:t>  i</a:t>
              </a:r>
            </a:p>
          </p:txBody>
        </p:sp>
        <p:sp>
          <p:nvSpPr>
            <p:cNvPr id="5143" name="Line 105"/>
            <p:cNvSpPr>
              <a:spLocks noChangeShapeType="1"/>
            </p:cNvSpPr>
            <p:nvPr/>
          </p:nvSpPr>
          <p:spPr bwMode="auto">
            <a:xfrm flipV="1">
              <a:off x="3839" y="2393"/>
              <a:ext cx="67" cy="9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5" name="Rectangle 106"/>
          <p:cNvSpPr>
            <a:spLocks noChangeArrowheads="1"/>
          </p:cNvSpPr>
          <p:nvPr/>
        </p:nvSpPr>
        <p:spPr bwMode="auto">
          <a:xfrm>
            <a:off x="2228850" y="1277938"/>
            <a:ext cx="654050" cy="652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36" name="Group 107"/>
          <p:cNvGrpSpPr>
            <a:grpSpLocks/>
          </p:cNvGrpSpPr>
          <p:nvPr/>
        </p:nvGrpSpPr>
        <p:grpSpPr bwMode="auto">
          <a:xfrm>
            <a:off x="2097088" y="3656013"/>
            <a:ext cx="1073150" cy="1655762"/>
            <a:chOff x="1225" y="2667"/>
            <a:chExt cx="676" cy="1043"/>
          </a:xfrm>
        </p:grpSpPr>
        <p:sp>
          <p:nvSpPr>
            <p:cNvPr id="5137" name="Rectangle 108"/>
            <p:cNvSpPr>
              <a:spLocks noChangeArrowheads="1"/>
            </p:cNvSpPr>
            <p:nvPr/>
          </p:nvSpPr>
          <p:spPr bwMode="auto">
            <a:xfrm rot="-849465">
              <a:off x="1225" y="2667"/>
              <a:ext cx="676" cy="1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38" name="Group 109"/>
            <p:cNvGrpSpPr>
              <a:grpSpLocks/>
            </p:cNvGrpSpPr>
            <p:nvPr/>
          </p:nvGrpSpPr>
          <p:grpSpPr bwMode="auto">
            <a:xfrm>
              <a:off x="1317" y="2926"/>
              <a:ext cx="550" cy="327"/>
              <a:chOff x="169" y="2422"/>
              <a:chExt cx="550" cy="307"/>
            </a:xfrm>
          </p:grpSpPr>
          <p:sp>
            <p:nvSpPr>
              <p:cNvPr id="5139" name="Rectangle 110"/>
              <p:cNvSpPr>
                <a:spLocks noChangeArrowheads="1"/>
              </p:cNvSpPr>
              <p:nvPr/>
            </p:nvSpPr>
            <p:spPr bwMode="auto">
              <a:xfrm rot="4535877">
                <a:off x="196" y="2462"/>
                <a:ext cx="240" cy="29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0" name="AutoShape 111"/>
              <p:cNvSpPr>
                <a:spLocks noChangeArrowheads="1"/>
              </p:cNvSpPr>
              <p:nvPr/>
            </p:nvSpPr>
            <p:spPr bwMode="auto">
              <a:xfrm rot="4535877">
                <a:off x="484" y="2422"/>
                <a:ext cx="235" cy="2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4 w 21600"/>
                  <a:gd name="T13" fmla="*/ 4504 h 21600"/>
                  <a:gd name="T14" fmla="*/ 17096 w 21600"/>
                  <a:gd name="T15" fmla="*/ 17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1" name="TextBox 110"/>
          <p:cNvSpPr txBox="1"/>
          <p:nvPr/>
        </p:nvSpPr>
        <p:spPr>
          <a:xfrm>
            <a:off x="4137025" y="1107455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Nayar</a:t>
            </a:r>
            <a:r>
              <a:rPr lang="en-US" dirty="0" smtClean="0"/>
              <a:t>, Krishnan, </a:t>
            </a:r>
            <a:r>
              <a:rPr lang="en-US" dirty="0" err="1" smtClean="0"/>
              <a:t>Grossberg</a:t>
            </a:r>
            <a:r>
              <a:rPr lang="en-US" dirty="0" smtClean="0"/>
              <a:t>, </a:t>
            </a:r>
            <a:r>
              <a:rPr lang="en-US" dirty="0" err="1" smtClean="0"/>
              <a:t>Raskar</a:t>
            </a:r>
            <a:r>
              <a:rPr lang="en-US" dirty="0" smtClean="0"/>
              <a:t> SIGGRAPH 2006]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5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3041650" y="1758950"/>
            <a:ext cx="4235450" cy="3333750"/>
            <a:chOff x="1916" y="1108"/>
            <a:chExt cx="2668" cy="2100"/>
          </a:xfrm>
        </p:grpSpPr>
        <p:sp>
          <p:nvSpPr>
            <p:cNvPr id="6251" name="Freeform 3"/>
            <p:cNvSpPr>
              <a:spLocks/>
            </p:cNvSpPr>
            <p:nvPr/>
          </p:nvSpPr>
          <p:spPr bwMode="auto">
            <a:xfrm>
              <a:off x="1928" y="1108"/>
              <a:ext cx="2220" cy="404"/>
            </a:xfrm>
            <a:custGeom>
              <a:avLst/>
              <a:gdLst>
                <a:gd name="T0" fmla="*/ 0 w 2220"/>
                <a:gd name="T1" fmla="*/ 404 h 404"/>
                <a:gd name="T2" fmla="*/ 2156 w 2220"/>
                <a:gd name="T3" fmla="*/ 0 h 404"/>
                <a:gd name="T4" fmla="*/ 2220 w 2220"/>
                <a:gd name="T5" fmla="*/ 40 h 404"/>
                <a:gd name="T6" fmla="*/ 0 w 2220"/>
                <a:gd name="T7" fmla="*/ 404 h 4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20" h="404">
                  <a:moveTo>
                    <a:pt x="0" y="404"/>
                  </a:moveTo>
                  <a:lnTo>
                    <a:pt x="2156" y="0"/>
                  </a:lnTo>
                  <a:lnTo>
                    <a:pt x="2220" y="40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" name="Freeform 4"/>
            <p:cNvSpPr>
              <a:spLocks/>
            </p:cNvSpPr>
            <p:nvPr/>
          </p:nvSpPr>
          <p:spPr bwMode="auto">
            <a:xfrm>
              <a:off x="1924" y="1220"/>
              <a:ext cx="2468" cy="292"/>
            </a:xfrm>
            <a:custGeom>
              <a:avLst/>
              <a:gdLst>
                <a:gd name="T0" fmla="*/ 0 w 2468"/>
                <a:gd name="T1" fmla="*/ 292 h 292"/>
                <a:gd name="T2" fmla="*/ 2348 w 2468"/>
                <a:gd name="T3" fmla="*/ 0 h 292"/>
                <a:gd name="T4" fmla="*/ 2468 w 2468"/>
                <a:gd name="T5" fmla="*/ 96 h 292"/>
                <a:gd name="T6" fmla="*/ 0 w 2468"/>
                <a:gd name="T7" fmla="*/ 292 h 2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68" h="292">
                  <a:moveTo>
                    <a:pt x="0" y="292"/>
                  </a:moveTo>
                  <a:lnTo>
                    <a:pt x="2348" y="0"/>
                  </a:lnTo>
                  <a:lnTo>
                    <a:pt x="2468" y="96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3" name="Freeform 5"/>
            <p:cNvSpPr>
              <a:spLocks/>
            </p:cNvSpPr>
            <p:nvPr/>
          </p:nvSpPr>
          <p:spPr bwMode="auto">
            <a:xfrm>
              <a:off x="1924" y="1416"/>
              <a:ext cx="2660" cy="136"/>
            </a:xfrm>
            <a:custGeom>
              <a:avLst/>
              <a:gdLst>
                <a:gd name="T0" fmla="*/ 0 w 2660"/>
                <a:gd name="T1" fmla="*/ 96 h 136"/>
                <a:gd name="T2" fmla="*/ 2580 w 2660"/>
                <a:gd name="T3" fmla="*/ 0 h 136"/>
                <a:gd name="T4" fmla="*/ 2656 w 2660"/>
                <a:gd name="T5" fmla="*/ 100 h 136"/>
                <a:gd name="T6" fmla="*/ 2660 w 2660"/>
                <a:gd name="T7" fmla="*/ 136 h 136"/>
                <a:gd name="T8" fmla="*/ 0 w 2660"/>
                <a:gd name="T9" fmla="*/ 9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60" h="136">
                  <a:moveTo>
                    <a:pt x="0" y="96"/>
                  </a:moveTo>
                  <a:lnTo>
                    <a:pt x="2580" y="0"/>
                  </a:lnTo>
                  <a:lnTo>
                    <a:pt x="2656" y="100"/>
                  </a:lnTo>
                  <a:lnTo>
                    <a:pt x="2660" y="13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4" name="Freeform 6"/>
            <p:cNvSpPr>
              <a:spLocks/>
            </p:cNvSpPr>
            <p:nvPr/>
          </p:nvSpPr>
          <p:spPr bwMode="auto">
            <a:xfrm>
              <a:off x="1916" y="1516"/>
              <a:ext cx="2664" cy="324"/>
            </a:xfrm>
            <a:custGeom>
              <a:avLst/>
              <a:gdLst>
                <a:gd name="T0" fmla="*/ 0 w 2664"/>
                <a:gd name="T1" fmla="*/ 0 h 324"/>
                <a:gd name="T2" fmla="*/ 2664 w 2664"/>
                <a:gd name="T3" fmla="*/ 180 h 324"/>
                <a:gd name="T4" fmla="*/ 2616 w 2664"/>
                <a:gd name="T5" fmla="*/ 272 h 324"/>
                <a:gd name="T6" fmla="*/ 2572 w 2664"/>
                <a:gd name="T7" fmla="*/ 324 h 324"/>
                <a:gd name="T8" fmla="*/ 0 w 2664"/>
                <a:gd name="T9" fmla="*/ 0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64" h="324">
                  <a:moveTo>
                    <a:pt x="0" y="0"/>
                  </a:moveTo>
                  <a:lnTo>
                    <a:pt x="2664" y="180"/>
                  </a:lnTo>
                  <a:lnTo>
                    <a:pt x="2616" y="272"/>
                  </a:lnTo>
                  <a:lnTo>
                    <a:pt x="2572" y="3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" name="Freeform 7"/>
            <p:cNvSpPr>
              <a:spLocks/>
            </p:cNvSpPr>
            <p:nvPr/>
          </p:nvSpPr>
          <p:spPr bwMode="auto">
            <a:xfrm>
              <a:off x="1920" y="1512"/>
              <a:ext cx="2468" cy="524"/>
            </a:xfrm>
            <a:custGeom>
              <a:avLst/>
              <a:gdLst>
                <a:gd name="T0" fmla="*/ 0 w 2468"/>
                <a:gd name="T1" fmla="*/ 0 h 524"/>
                <a:gd name="T2" fmla="*/ 2468 w 2468"/>
                <a:gd name="T3" fmla="*/ 424 h 524"/>
                <a:gd name="T4" fmla="*/ 2348 w 2468"/>
                <a:gd name="T5" fmla="*/ 524 h 524"/>
                <a:gd name="T6" fmla="*/ 0 w 2468"/>
                <a:gd name="T7" fmla="*/ 0 h 5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68" h="524">
                  <a:moveTo>
                    <a:pt x="0" y="0"/>
                  </a:moveTo>
                  <a:lnTo>
                    <a:pt x="2468" y="424"/>
                  </a:lnTo>
                  <a:lnTo>
                    <a:pt x="2348" y="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" name="Freeform 8"/>
            <p:cNvSpPr>
              <a:spLocks/>
            </p:cNvSpPr>
            <p:nvPr/>
          </p:nvSpPr>
          <p:spPr bwMode="auto">
            <a:xfrm>
              <a:off x="1924" y="1512"/>
              <a:ext cx="2248" cy="704"/>
            </a:xfrm>
            <a:custGeom>
              <a:avLst/>
              <a:gdLst>
                <a:gd name="T0" fmla="*/ 0 w 2248"/>
                <a:gd name="T1" fmla="*/ 0 h 704"/>
                <a:gd name="T2" fmla="*/ 2248 w 2248"/>
                <a:gd name="T3" fmla="*/ 608 h 704"/>
                <a:gd name="T4" fmla="*/ 2144 w 2248"/>
                <a:gd name="T5" fmla="*/ 704 h 704"/>
                <a:gd name="T6" fmla="*/ 0 w 2248"/>
                <a:gd name="T7" fmla="*/ 0 h 7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48" h="704">
                  <a:moveTo>
                    <a:pt x="0" y="0"/>
                  </a:moveTo>
                  <a:lnTo>
                    <a:pt x="2248" y="608"/>
                  </a:lnTo>
                  <a:lnTo>
                    <a:pt x="2144" y="7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" name="Freeform 9"/>
            <p:cNvSpPr>
              <a:spLocks/>
            </p:cNvSpPr>
            <p:nvPr/>
          </p:nvSpPr>
          <p:spPr bwMode="auto">
            <a:xfrm>
              <a:off x="1924" y="1508"/>
              <a:ext cx="2064" cy="892"/>
            </a:xfrm>
            <a:custGeom>
              <a:avLst/>
              <a:gdLst>
                <a:gd name="T0" fmla="*/ 0 w 2064"/>
                <a:gd name="T1" fmla="*/ 0 h 892"/>
                <a:gd name="T2" fmla="*/ 2064 w 2064"/>
                <a:gd name="T3" fmla="*/ 780 h 892"/>
                <a:gd name="T4" fmla="*/ 1972 w 2064"/>
                <a:gd name="T5" fmla="*/ 892 h 892"/>
                <a:gd name="T6" fmla="*/ 0 w 2064"/>
                <a:gd name="T7" fmla="*/ 0 h 8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4" h="892">
                  <a:moveTo>
                    <a:pt x="0" y="0"/>
                  </a:moveTo>
                  <a:lnTo>
                    <a:pt x="2064" y="780"/>
                  </a:lnTo>
                  <a:lnTo>
                    <a:pt x="1972" y="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" name="Freeform 10"/>
            <p:cNvSpPr>
              <a:spLocks/>
            </p:cNvSpPr>
            <p:nvPr/>
          </p:nvSpPr>
          <p:spPr bwMode="auto">
            <a:xfrm>
              <a:off x="1920" y="1512"/>
              <a:ext cx="1916" cy="1100"/>
            </a:xfrm>
            <a:custGeom>
              <a:avLst/>
              <a:gdLst>
                <a:gd name="T0" fmla="*/ 0 w 1916"/>
                <a:gd name="T1" fmla="*/ 0 h 1100"/>
                <a:gd name="T2" fmla="*/ 1916 w 1916"/>
                <a:gd name="T3" fmla="*/ 976 h 1100"/>
                <a:gd name="T4" fmla="*/ 1888 w 1916"/>
                <a:gd name="T5" fmla="*/ 1044 h 1100"/>
                <a:gd name="T6" fmla="*/ 1872 w 1916"/>
                <a:gd name="T7" fmla="*/ 1100 h 1100"/>
                <a:gd name="T8" fmla="*/ 0 w 1916"/>
                <a:gd name="T9" fmla="*/ 0 h 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6" h="1100">
                  <a:moveTo>
                    <a:pt x="0" y="0"/>
                  </a:moveTo>
                  <a:lnTo>
                    <a:pt x="1916" y="976"/>
                  </a:lnTo>
                  <a:lnTo>
                    <a:pt x="1888" y="1044"/>
                  </a:lnTo>
                  <a:lnTo>
                    <a:pt x="1872" y="1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9" name="Freeform 11"/>
            <p:cNvSpPr>
              <a:spLocks/>
            </p:cNvSpPr>
            <p:nvPr/>
          </p:nvSpPr>
          <p:spPr bwMode="auto">
            <a:xfrm>
              <a:off x="1920" y="1512"/>
              <a:ext cx="1960" cy="1384"/>
            </a:xfrm>
            <a:custGeom>
              <a:avLst/>
              <a:gdLst>
                <a:gd name="T0" fmla="*/ 0 w 1960"/>
                <a:gd name="T1" fmla="*/ 0 h 1384"/>
                <a:gd name="T2" fmla="*/ 1884 w 1960"/>
                <a:gd name="T3" fmla="*/ 1224 h 1384"/>
                <a:gd name="T4" fmla="*/ 1908 w 1960"/>
                <a:gd name="T5" fmla="*/ 1288 h 1384"/>
                <a:gd name="T6" fmla="*/ 1936 w 1960"/>
                <a:gd name="T7" fmla="*/ 1356 h 1384"/>
                <a:gd name="T8" fmla="*/ 1960 w 1960"/>
                <a:gd name="T9" fmla="*/ 1384 h 1384"/>
                <a:gd name="T10" fmla="*/ 0 w 1960"/>
                <a:gd name="T11" fmla="*/ 0 h 1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0" h="1384">
                  <a:moveTo>
                    <a:pt x="0" y="0"/>
                  </a:moveTo>
                  <a:lnTo>
                    <a:pt x="1884" y="1224"/>
                  </a:lnTo>
                  <a:lnTo>
                    <a:pt x="1908" y="1288"/>
                  </a:lnTo>
                  <a:lnTo>
                    <a:pt x="1936" y="1356"/>
                  </a:lnTo>
                  <a:lnTo>
                    <a:pt x="1960" y="1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0" name="Freeform 12"/>
            <p:cNvSpPr>
              <a:spLocks/>
            </p:cNvSpPr>
            <p:nvPr/>
          </p:nvSpPr>
          <p:spPr bwMode="auto">
            <a:xfrm>
              <a:off x="1924" y="1512"/>
              <a:ext cx="2264" cy="1696"/>
            </a:xfrm>
            <a:custGeom>
              <a:avLst/>
              <a:gdLst>
                <a:gd name="T0" fmla="*/ 0 w 2264"/>
                <a:gd name="T1" fmla="*/ 0 h 1696"/>
                <a:gd name="T2" fmla="*/ 2152 w 2264"/>
                <a:gd name="T3" fmla="*/ 1584 h 1696"/>
                <a:gd name="T4" fmla="*/ 2224 w 2264"/>
                <a:gd name="T5" fmla="*/ 1652 h 1696"/>
                <a:gd name="T6" fmla="*/ 2264 w 2264"/>
                <a:gd name="T7" fmla="*/ 1696 h 1696"/>
                <a:gd name="T8" fmla="*/ 0 w 2264"/>
                <a:gd name="T9" fmla="*/ 0 h 16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4" h="1696">
                  <a:moveTo>
                    <a:pt x="0" y="0"/>
                  </a:moveTo>
                  <a:lnTo>
                    <a:pt x="2152" y="1584"/>
                  </a:lnTo>
                  <a:lnTo>
                    <a:pt x="2224" y="1652"/>
                  </a:lnTo>
                  <a:lnTo>
                    <a:pt x="2264" y="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7" name="Text Box 13"/>
          <p:cNvSpPr txBox="1">
            <a:spLocks noChangeArrowheads="1"/>
          </p:cNvSpPr>
          <p:nvPr/>
        </p:nvSpPr>
        <p:spPr bwMode="auto">
          <a:xfrm>
            <a:off x="1089025" y="301625"/>
            <a:ext cx="68548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Palatino Linotype" pitchFamily="18" charset="0"/>
              </a:rPr>
              <a:t>High Frequency Illumination Pattern</a:t>
            </a:r>
          </a:p>
        </p:txBody>
      </p:sp>
      <p:sp>
        <p:nvSpPr>
          <p:cNvPr id="6148" name="Line 14"/>
          <p:cNvSpPr>
            <a:spLocks noChangeShapeType="1"/>
          </p:cNvSpPr>
          <p:nvPr/>
        </p:nvSpPr>
        <p:spPr bwMode="auto">
          <a:xfrm>
            <a:off x="520700" y="11176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6503988" y="1300163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surface</a:t>
            </a:r>
          </a:p>
        </p:txBody>
      </p:sp>
      <p:grpSp>
        <p:nvGrpSpPr>
          <p:cNvPr id="6150" name="Group 16"/>
          <p:cNvGrpSpPr>
            <a:grpSpLocks/>
          </p:cNvGrpSpPr>
          <p:nvPr/>
        </p:nvGrpSpPr>
        <p:grpSpPr bwMode="auto">
          <a:xfrm rot="6631364">
            <a:off x="1824038" y="2414588"/>
            <a:ext cx="669925" cy="53975"/>
            <a:chOff x="969" y="2233"/>
            <a:chExt cx="2320" cy="48"/>
          </a:xfrm>
        </p:grpSpPr>
        <p:sp>
          <p:nvSpPr>
            <p:cNvPr id="6235" name="Rectangle 17"/>
            <p:cNvSpPr>
              <a:spLocks noChangeArrowheads="1"/>
            </p:cNvSpPr>
            <p:nvPr/>
          </p:nvSpPr>
          <p:spPr bwMode="auto">
            <a:xfrm>
              <a:off x="96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6" name="Rectangle 18"/>
            <p:cNvSpPr>
              <a:spLocks noChangeArrowheads="1"/>
            </p:cNvSpPr>
            <p:nvPr/>
          </p:nvSpPr>
          <p:spPr bwMode="auto">
            <a:xfrm>
              <a:off x="111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7" name="Rectangle 19"/>
            <p:cNvSpPr>
              <a:spLocks noChangeArrowheads="1"/>
            </p:cNvSpPr>
            <p:nvPr/>
          </p:nvSpPr>
          <p:spPr bwMode="auto">
            <a:xfrm>
              <a:off x="125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8" name="Rectangle 20"/>
            <p:cNvSpPr>
              <a:spLocks noChangeArrowheads="1"/>
            </p:cNvSpPr>
            <p:nvPr/>
          </p:nvSpPr>
          <p:spPr bwMode="auto">
            <a:xfrm>
              <a:off x="140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9" name="Rectangle 21"/>
            <p:cNvSpPr>
              <a:spLocks noChangeArrowheads="1"/>
            </p:cNvSpPr>
            <p:nvPr/>
          </p:nvSpPr>
          <p:spPr bwMode="auto">
            <a:xfrm>
              <a:off x="154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0" name="Rectangle 22"/>
            <p:cNvSpPr>
              <a:spLocks noChangeArrowheads="1"/>
            </p:cNvSpPr>
            <p:nvPr/>
          </p:nvSpPr>
          <p:spPr bwMode="auto">
            <a:xfrm>
              <a:off x="169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1" name="Rectangle 23"/>
            <p:cNvSpPr>
              <a:spLocks noChangeArrowheads="1"/>
            </p:cNvSpPr>
            <p:nvPr/>
          </p:nvSpPr>
          <p:spPr bwMode="auto">
            <a:xfrm>
              <a:off x="183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2" name="Rectangle 24"/>
            <p:cNvSpPr>
              <a:spLocks noChangeArrowheads="1"/>
            </p:cNvSpPr>
            <p:nvPr/>
          </p:nvSpPr>
          <p:spPr bwMode="auto">
            <a:xfrm>
              <a:off x="198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3" name="Rectangle 25"/>
            <p:cNvSpPr>
              <a:spLocks noChangeArrowheads="1"/>
            </p:cNvSpPr>
            <p:nvPr/>
          </p:nvSpPr>
          <p:spPr bwMode="auto">
            <a:xfrm>
              <a:off x="212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4" name="Rectangle 26"/>
            <p:cNvSpPr>
              <a:spLocks noChangeArrowheads="1"/>
            </p:cNvSpPr>
            <p:nvPr/>
          </p:nvSpPr>
          <p:spPr bwMode="auto">
            <a:xfrm>
              <a:off x="227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5" name="Rectangle 27"/>
            <p:cNvSpPr>
              <a:spLocks noChangeArrowheads="1"/>
            </p:cNvSpPr>
            <p:nvPr/>
          </p:nvSpPr>
          <p:spPr bwMode="auto">
            <a:xfrm>
              <a:off x="241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6" name="Rectangle 28"/>
            <p:cNvSpPr>
              <a:spLocks noChangeArrowheads="1"/>
            </p:cNvSpPr>
            <p:nvPr/>
          </p:nvSpPr>
          <p:spPr bwMode="auto">
            <a:xfrm>
              <a:off x="256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" name="Rectangle 29"/>
            <p:cNvSpPr>
              <a:spLocks noChangeArrowheads="1"/>
            </p:cNvSpPr>
            <p:nvPr/>
          </p:nvSpPr>
          <p:spPr bwMode="auto">
            <a:xfrm>
              <a:off x="270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" name="Rectangle 30"/>
            <p:cNvSpPr>
              <a:spLocks noChangeArrowheads="1"/>
            </p:cNvSpPr>
            <p:nvPr/>
          </p:nvSpPr>
          <p:spPr bwMode="auto">
            <a:xfrm>
              <a:off x="285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" name="Rectangle 31"/>
            <p:cNvSpPr>
              <a:spLocks noChangeArrowheads="1"/>
            </p:cNvSpPr>
            <p:nvPr/>
          </p:nvSpPr>
          <p:spPr bwMode="auto">
            <a:xfrm>
              <a:off x="299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" name="Rectangle 32"/>
            <p:cNvSpPr>
              <a:spLocks noChangeArrowheads="1"/>
            </p:cNvSpPr>
            <p:nvPr/>
          </p:nvSpPr>
          <p:spPr bwMode="auto">
            <a:xfrm>
              <a:off x="314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51" name="Group 33"/>
          <p:cNvGrpSpPr>
            <a:grpSpLocks/>
          </p:cNvGrpSpPr>
          <p:nvPr/>
        </p:nvGrpSpPr>
        <p:grpSpPr bwMode="auto">
          <a:xfrm rot="6631364">
            <a:off x="2061369" y="1783557"/>
            <a:ext cx="669925" cy="52387"/>
            <a:chOff x="969" y="2233"/>
            <a:chExt cx="2320" cy="48"/>
          </a:xfrm>
        </p:grpSpPr>
        <p:sp>
          <p:nvSpPr>
            <p:cNvPr id="6219" name="Rectangle 34"/>
            <p:cNvSpPr>
              <a:spLocks noChangeArrowheads="1"/>
            </p:cNvSpPr>
            <p:nvPr/>
          </p:nvSpPr>
          <p:spPr bwMode="auto">
            <a:xfrm>
              <a:off x="96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0" name="Rectangle 35"/>
            <p:cNvSpPr>
              <a:spLocks noChangeArrowheads="1"/>
            </p:cNvSpPr>
            <p:nvPr/>
          </p:nvSpPr>
          <p:spPr bwMode="auto">
            <a:xfrm>
              <a:off x="111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1" name="Rectangle 36"/>
            <p:cNvSpPr>
              <a:spLocks noChangeArrowheads="1"/>
            </p:cNvSpPr>
            <p:nvPr/>
          </p:nvSpPr>
          <p:spPr bwMode="auto">
            <a:xfrm>
              <a:off x="125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2" name="Rectangle 37"/>
            <p:cNvSpPr>
              <a:spLocks noChangeArrowheads="1"/>
            </p:cNvSpPr>
            <p:nvPr/>
          </p:nvSpPr>
          <p:spPr bwMode="auto">
            <a:xfrm>
              <a:off x="140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3" name="Rectangle 38"/>
            <p:cNvSpPr>
              <a:spLocks noChangeArrowheads="1"/>
            </p:cNvSpPr>
            <p:nvPr/>
          </p:nvSpPr>
          <p:spPr bwMode="auto">
            <a:xfrm>
              <a:off x="154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4" name="Rectangle 39"/>
            <p:cNvSpPr>
              <a:spLocks noChangeArrowheads="1"/>
            </p:cNvSpPr>
            <p:nvPr/>
          </p:nvSpPr>
          <p:spPr bwMode="auto">
            <a:xfrm>
              <a:off x="169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5" name="Rectangle 40"/>
            <p:cNvSpPr>
              <a:spLocks noChangeArrowheads="1"/>
            </p:cNvSpPr>
            <p:nvPr/>
          </p:nvSpPr>
          <p:spPr bwMode="auto">
            <a:xfrm>
              <a:off x="183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6" name="Rectangle 41"/>
            <p:cNvSpPr>
              <a:spLocks noChangeArrowheads="1"/>
            </p:cNvSpPr>
            <p:nvPr/>
          </p:nvSpPr>
          <p:spPr bwMode="auto">
            <a:xfrm>
              <a:off x="198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7" name="Rectangle 42"/>
            <p:cNvSpPr>
              <a:spLocks noChangeArrowheads="1"/>
            </p:cNvSpPr>
            <p:nvPr/>
          </p:nvSpPr>
          <p:spPr bwMode="auto">
            <a:xfrm>
              <a:off x="212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8" name="Rectangle 43"/>
            <p:cNvSpPr>
              <a:spLocks noChangeArrowheads="1"/>
            </p:cNvSpPr>
            <p:nvPr/>
          </p:nvSpPr>
          <p:spPr bwMode="auto">
            <a:xfrm>
              <a:off x="227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9" name="Rectangle 44"/>
            <p:cNvSpPr>
              <a:spLocks noChangeArrowheads="1"/>
            </p:cNvSpPr>
            <p:nvPr/>
          </p:nvSpPr>
          <p:spPr bwMode="auto">
            <a:xfrm>
              <a:off x="241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0" name="Rectangle 45"/>
            <p:cNvSpPr>
              <a:spLocks noChangeArrowheads="1"/>
            </p:cNvSpPr>
            <p:nvPr/>
          </p:nvSpPr>
          <p:spPr bwMode="auto">
            <a:xfrm>
              <a:off x="256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1" name="Rectangle 46"/>
            <p:cNvSpPr>
              <a:spLocks noChangeArrowheads="1"/>
            </p:cNvSpPr>
            <p:nvPr/>
          </p:nvSpPr>
          <p:spPr bwMode="auto">
            <a:xfrm>
              <a:off x="270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2" name="Rectangle 47"/>
            <p:cNvSpPr>
              <a:spLocks noChangeArrowheads="1"/>
            </p:cNvSpPr>
            <p:nvPr/>
          </p:nvSpPr>
          <p:spPr bwMode="auto">
            <a:xfrm>
              <a:off x="285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3" name="Rectangle 48"/>
            <p:cNvSpPr>
              <a:spLocks noChangeArrowheads="1"/>
            </p:cNvSpPr>
            <p:nvPr/>
          </p:nvSpPr>
          <p:spPr bwMode="auto">
            <a:xfrm>
              <a:off x="2999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4" name="Rectangle 49"/>
            <p:cNvSpPr>
              <a:spLocks noChangeArrowheads="1"/>
            </p:cNvSpPr>
            <p:nvPr/>
          </p:nvSpPr>
          <p:spPr bwMode="auto">
            <a:xfrm>
              <a:off x="3144" y="2233"/>
              <a:ext cx="145" cy="4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2" name="Oval 50"/>
          <p:cNvSpPr>
            <a:spLocks noChangeArrowheads="1"/>
          </p:cNvSpPr>
          <p:nvPr/>
        </p:nvSpPr>
        <p:spPr bwMode="auto">
          <a:xfrm rot="-246734">
            <a:off x="3046413" y="2395538"/>
            <a:ext cx="76200" cy="76200"/>
          </a:xfrm>
          <a:prstGeom prst="ellipse">
            <a:avLst/>
          </a:prstGeom>
          <a:solidFill>
            <a:srgbClr val="FFFF8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3" name="Group 51"/>
          <p:cNvGrpSpPr>
            <a:grpSpLocks/>
          </p:cNvGrpSpPr>
          <p:nvPr/>
        </p:nvGrpSpPr>
        <p:grpSpPr bwMode="auto">
          <a:xfrm rot="-2816161">
            <a:off x="2193925" y="3943350"/>
            <a:ext cx="290513" cy="1300163"/>
            <a:chOff x="849" y="896"/>
            <a:chExt cx="224" cy="1004"/>
          </a:xfrm>
        </p:grpSpPr>
        <p:grpSp>
          <p:nvGrpSpPr>
            <p:cNvPr id="6185" name="Group 53"/>
            <p:cNvGrpSpPr>
              <a:grpSpLocks/>
            </p:cNvGrpSpPr>
            <p:nvPr/>
          </p:nvGrpSpPr>
          <p:grpSpPr bwMode="auto">
            <a:xfrm rot="6631364">
              <a:off x="611" y="1621"/>
              <a:ext cx="517" cy="41"/>
              <a:chOff x="969" y="2233"/>
              <a:chExt cx="2320" cy="48"/>
            </a:xfrm>
          </p:grpSpPr>
          <p:sp>
            <p:nvSpPr>
              <p:cNvPr id="6203" name="Rectangle 54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4" name="Rectangle 55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" name="Rectangle 56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6" name="Rectangle 57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7" name="Rectangle 58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8" name="Rectangle 59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9" name="Rectangle 60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0" name="Rectangle 61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1" name="Rectangle 62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2" name="Rectangle 63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3" name="Rectangle 64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4" name="Rectangle 65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" name="Rectangle 66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" name="Rectangle 67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" name="Rectangle 68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" name="Rectangle 69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86" name="Group 70"/>
            <p:cNvGrpSpPr>
              <a:grpSpLocks/>
            </p:cNvGrpSpPr>
            <p:nvPr/>
          </p:nvGrpSpPr>
          <p:grpSpPr bwMode="auto">
            <a:xfrm rot="6631364">
              <a:off x="794" y="1134"/>
              <a:ext cx="517" cy="41"/>
              <a:chOff x="969" y="2233"/>
              <a:chExt cx="2320" cy="48"/>
            </a:xfrm>
          </p:grpSpPr>
          <p:sp>
            <p:nvSpPr>
              <p:cNvPr id="6187" name="Rectangle 71"/>
              <p:cNvSpPr>
                <a:spLocks noChangeArrowheads="1"/>
              </p:cNvSpPr>
              <p:nvPr/>
            </p:nvSpPr>
            <p:spPr bwMode="auto">
              <a:xfrm>
                <a:off x="96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8" name="Rectangle 72"/>
              <p:cNvSpPr>
                <a:spLocks noChangeArrowheads="1"/>
              </p:cNvSpPr>
              <p:nvPr/>
            </p:nvSpPr>
            <p:spPr bwMode="auto">
              <a:xfrm>
                <a:off x="111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9" name="Rectangle 73"/>
              <p:cNvSpPr>
                <a:spLocks noChangeArrowheads="1"/>
              </p:cNvSpPr>
              <p:nvPr/>
            </p:nvSpPr>
            <p:spPr bwMode="auto">
              <a:xfrm>
                <a:off x="125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0" name="Rectangle 74"/>
              <p:cNvSpPr>
                <a:spLocks noChangeArrowheads="1"/>
              </p:cNvSpPr>
              <p:nvPr/>
            </p:nvSpPr>
            <p:spPr bwMode="auto">
              <a:xfrm>
                <a:off x="140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1" name="Rectangle 75"/>
              <p:cNvSpPr>
                <a:spLocks noChangeArrowheads="1"/>
              </p:cNvSpPr>
              <p:nvPr/>
            </p:nvSpPr>
            <p:spPr bwMode="auto">
              <a:xfrm>
                <a:off x="154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2" name="Rectangle 76"/>
              <p:cNvSpPr>
                <a:spLocks noChangeArrowheads="1"/>
              </p:cNvSpPr>
              <p:nvPr/>
            </p:nvSpPr>
            <p:spPr bwMode="auto">
              <a:xfrm>
                <a:off x="169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3" name="Rectangle 77"/>
              <p:cNvSpPr>
                <a:spLocks noChangeArrowheads="1"/>
              </p:cNvSpPr>
              <p:nvPr/>
            </p:nvSpPr>
            <p:spPr bwMode="auto">
              <a:xfrm>
                <a:off x="183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4" name="Rectangle 78"/>
              <p:cNvSpPr>
                <a:spLocks noChangeArrowheads="1"/>
              </p:cNvSpPr>
              <p:nvPr/>
            </p:nvSpPr>
            <p:spPr bwMode="auto">
              <a:xfrm>
                <a:off x="198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" name="Rectangle 79"/>
              <p:cNvSpPr>
                <a:spLocks noChangeArrowheads="1"/>
              </p:cNvSpPr>
              <p:nvPr/>
            </p:nvSpPr>
            <p:spPr bwMode="auto">
              <a:xfrm>
                <a:off x="212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6" name="Rectangle 80"/>
              <p:cNvSpPr>
                <a:spLocks noChangeArrowheads="1"/>
              </p:cNvSpPr>
              <p:nvPr/>
            </p:nvSpPr>
            <p:spPr bwMode="auto">
              <a:xfrm>
                <a:off x="227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" name="Rectangle 81"/>
              <p:cNvSpPr>
                <a:spLocks noChangeArrowheads="1"/>
              </p:cNvSpPr>
              <p:nvPr/>
            </p:nvSpPr>
            <p:spPr bwMode="auto">
              <a:xfrm>
                <a:off x="241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8" name="Rectangle 82"/>
              <p:cNvSpPr>
                <a:spLocks noChangeArrowheads="1"/>
              </p:cNvSpPr>
              <p:nvPr/>
            </p:nvSpPr>
            <p:spPr bwMode="auto">
              <a:xfrm>
                <a:off x="256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9" name="Rectangle 83"/>
              <p:cNvSpPr>
                <a:spLocks noChangeArrowheads="1"/>
              </p:cNvSpPr>
              <p:nvPr/>
            </p:nvSpPr>
            <p:spPr bwMode="auto">
              <a:xfrm>
                <a:off x="270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0" name="Rectangle 84"/>
              <p:cNvSpPr>
                <a:spLocks noChangeArrowheads="1"/>
              </p:cNvSpPr>
              <p:nvPr/>
            </p:nvSpPr>
            <p:spPr bwMode="auto">
              <a:xfrm>
                <a:off x="285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1" name="Rectangle 85"/>
              <p:cNvSpPr>
                <a:spLocks noChangeArrowheads="1"/>
              </p:cNvSpPr>
              <p:nvPr/>
            </p:nvSpPr>
            <p:spPr bwMode="auto">
              <a:xfrm>
                <a:off x="2999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2" name="Rectangle 86"/>
              <p:cNvSpPr>
                <a:spLocks noChangeArrowheads="1"/>
              </p:cNvSpPr>
              <p:nvPr/>
            </p:nvSpPr>
            <p:spPr bwMode="auto">
              <a:xfrm>
                <a:off x="3144" y="2233"/>
                <a:ext cx="145" cy="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154" name="Rectangle 87"/>
          <p:cNvSpPr>
            <a:spLocks noChangeArrowheads="1"/>
          </p:cNvSpPr>
          <p:nvPr/>
        </p:nvSpPr>
        <p:spPr bwMode="auto">
          <a:xfrm rot="1329060">
            <a:off x="2070100" y="1530350"/>
            <a:ext cx="977900" cy="1466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88"/>
          <p:cNvSpPr txBox="1">
            <a:spLocks noChangeArrowheads="1"/>
          </p:cNvSpPr>
          <p:nvPr/>
        </p:nvSpPr>
        <p:spPr bwMode="auto">
          <a:xfrm>
            <a:off x="1063625" y="6321425"/>
            <a:ext cx="4291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fraction of activated source elements</a:t>
            </a:r>
          </a:p>
        </p:txBody>
      </p:sp>
      <p:sp>
        <p:nvSpPr>
          <p:cNvPr id="6156" name="Rectangle 89"/>
          <p:cNvSpPr>
            <a:spLocks noChangeArrowheads="1"/>
          </p:cNvSpPr>
          <p:nvPr/>
        </p:nvSpPr>
        <p:spPr bwMode="auto">
          <a:xfrm>
            <a:off x="558800" y="5321300"/>
            <a:ext cx="39751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Line 90"/>
          <p:cNvSpPr>
            <a:spLocks noChangeShapeType="1"/>
          </p:cNvSpPr>
          <p:nvPr/>
        </p:nvSpPr>
        <p:spPr bwMode="auto">
          <a:xfrm flipV="1">
            <a:off x="3305175" y="60102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Freeform 91"/>
          <p:cNvSpPr>
            <a:spLocks/>
          </p:cNvSpPr>
          <p:nvPr/>
        </p:nvSpPr>
        <p:spPr bwMode="auto">
          <a:xfrm>
            <a:off x="6024563" y="1754188"/>
            <a:ext cx="1296987" cy="3325812"/>
          </a:xfrm>
          <a:custGeom>
            <a:avLst/>
            <a:gdLst>
              <a:gd name="T0" fmla="*/ 2147483647 w 817"/>
              <a:gd name="T1" fmla="*/ 0 h 2095"/>
              <a:gd name="T2" fmla="*/ 2147483647 w 817"/>
              <a:gd name="T3" fmla="*/ 2147483647 h 2095"/>
              <a:gd name="T4" fmla="*/ 2147483647 w 817"/>
              <a:gd name="T5" fmla="*/ 2147483647 h 2095"/>
              <a:gd name="T6" fmla="*/ 2147483647 w 817"/>
              <a:gd name="T7" fmla="*/ 2147483647 h 2095"/>
              <a:gd name="T8" fmla="*/ 2147483647 w 817"/>
              <a:gd name="T9" fmla="*/ 2147483647 h 2095"/>
              <a:gd name="T10" fmla="*/ 2147483647 w 817"/>
              <a:gd name="T11" fmla="*/ 2147483647 h 2095"/>
              <a:gd name="T12" fmla="*/ 0 w 817"/>
              <a:gd name="T13" fmla="*/ 2147483647 h 2095"/>
              <a:gd name="T14" fmla="*/ 2147483647 w 817"/>
              <a:gd name="T15" fmla="*/ 2147483647 h 2095"/>
              <a:gd name="T16" fmla="*/ 2147483647 w 817"/>
              <a:gd name="T17" fmla="*/ 2147483647 h 20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17" h="2095">
                <a:moveTo>
                  <a:pt x="280" y="0"/>
                </a:moveTo>
                <a:cubicBezTo>
                  <a:pt x="400" y="70"/>
                  <a:pt x="521" y="139"/>
                  <a:pt x="608" y="218"/>
                </a:cubicBezTo>
                <a:cubicBezTo>
                  <a:pt x="695" y="296"/>
                  <a:pt x="789" y="385"/>
                  <a:pt x="803" y="472"/>
                </a:cubicBezTo>
                <a:cubicBezTo>
                  <a:pt x="817" y="559"/>
                  <a:pt x="771" y="642"/>
                  <a:pt x="693" y="739"/>
                </a:cubicBezTo>
                <a:cubicBezTo>
                  <a:pt x="615" y="836"/>
                  <a:pt x="436" y="958"/>
                  <a:pt x="334" y="1056"/>
                </a:cubicBezTo>
                <a:cubicBezTo>
                  <a:pt x="233" y="1154"/>
                  <a:pt x="139" y="1244"/>
                  <a:pt x="84" y="1324"/>
                </a:cubicBezTo>
                <a:cubicBezTo>
                  <a:pt x="28" y="1405"/>
                  <a:pt x="0" y="1462"/>
                  <a:pt x="0" y="1539"/>
                </a:cubicBezTo>
                <a:cubicBezTo>
                  <a:pt x="0" y="1616"/>
                  <a:pt x="20" y="1692"/>
                  <a:pt x="85" y="1785"/>
                </a:cubicBezTo>
                <a:cubicBezTo>
                  <a:pt x="150" y="1878"/>
                  <a:pt x="326" y="2031"/>
                  <a:pt x="389" y="209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Rectangle 92"/>
          <p:cNvSpPr>
            <a:spLocks noChangeArrowheads="1"/>
          </p:cNvSpPr>
          <p:nvPr/>
        </p:nvSpPr>
        <p:spPr bwMode="auto">
          <a:xfrm>
            <a:off x="1778000" y="1790700"/>
            <a:ext cx="1308100" cy="1282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60" name="Group 93"/>
          <p:cNvGrpSpPr>
            <a:grpSpLocks/>
          </p:cNvGrpSpPr>
          <p:nvPr/>
        </p:nvGrpSpPr>
        <p:grpSpPr bwMode="auto">
          <a:xfrm>
            <a:off x="2200275" y="2066925"/>
            <a:ext cx="925513" cy="463550"/>
            <a:chOff x="162" y="1114"/>
            <a:chExt cx="475" cy="245"/>
          </a:xfrm>
        </p:grpSpPr>
        <p:sp>
          <p:nvSpPr>
            <p:cNvPr id="6183" name="Rectangle 94"/>
            <p:cNvSpPr>
              <a:spLocks noChangeArrowheads="1"/>
            </p:cNvSpPr>
            <p:nvPr/>
          </p:nvSpPr>
          <p:spPr bwMode="auto">
            <a:xfrm rot="16830029" flipV="1">
              <a:off x="189" y="1087"/>
              <a:ext cx="240" cy="29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AutoShape 95"/>
            <p:cNvSpPr>
              <a:spLocks noChangeArrowheads="1"/>
            </p:cNvSpPr>
            <p:nvPr/>
          </p:nvSpPr>
          <p:spPr bwMode="auto">
            <a:xfrm rot="16830029" flipV="1">
              <a:off x="487" y="1210"/>
              <a:ext cx="151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60 w 21600"/>
                <a:gd name="T13" fmla="*/ 1751 h 21600"/>
                <a:gd name="T14" fmla="*/ 19740 w 21600"/>
                <a:gd name="T15" fmla="*/ 1984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61" name="Text Box 96"/>
          <p:cNvSpPr txBox="1">
            <a:spLocks noChangeArrowheads="1"/>
          </p:cNvSpPr>
          <p:nvPr/>
        </p:nvSpPr>
        <p:spPr bwMode="auto">
          <a:xfrm>
            <a:off x="1201738" y="4589463"/>
            <a:ext cx="996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camera</a:t>
            </a:r>
          </a:p>
        </p:txBody>
      </p:sp>
      <p:sp>
        <p:nvSpPr>
          <p:cNvPr id="6162" name="Text Box 97"/>
          <p:cNvSpPr txBox="1">
            <a:spLocks noChangeArrowheads="1"/>
          </p:cNvSpPr>
          <p:nvPr/>
        </p:nvSpPr>
        <p:spPr bwMode="auto">
          <a:xfrm>
            <a:off x="1206500" y="1622425"/>
            <a:ext cx="91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Palatino Linotype" pitchFamily="18" charset="0"/>
              </a:rPr>
              <a:t>source</a:t>
            </a:r>
          </a:p>
        </p:txBody>
      </p:sp>
      <p:grpSp>
        <p:nvGrpSpPr>
          <p:cNvPr id="6163" name="Group 98"/>
          <p:cNvGrpSpPr>
            <a:grpSpLocks/>
          </p:cNvGrpSpPr>
          <p:nvPr/>
        </p:nvGrpSpPr>
        <p:grpSpPr bwMode="auto">
          <a:xfrm>
            <a:off x="831850" y="5273678"/>
            <a:ext cx="3414713" cy="760413"/>
            <a:chOff x="580" y="3322"/>
            <a:chExt cx="2151" cy="479"/>
          </a:xfrm>
        </p:grpSpPr>
        <p:graphicFrame>
          <p:nvGraphicFramePr>
            <p:cNvPr id="6180" name="Object 99"/>
            <p:cNvGraphicFramePr>
              <a:graphicFrameLocks noChangeAspect="1"/>
            </p:cNvGraphicFramePr>
            <p:nvPr>
              <p:extLst/>
            </p:nvPr>
          </p:nvGraphicFramePr>
          <p:xfrm>
            <a:off x="665" y="3447"/>
            <a:ext cx="2066" cy="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67" name="Equation" r:id="rId3" imgW="1485720" imgH="203040" progId="Equation.DSMT4">
                    <p:embed/>
                  </p:oleObj>
                </mc:Choice>
                <mc:Fallback>
                  <p:oleObj name="Equation" r:id="rId3" imgW="1485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5" y="3447"/>
                          <a:ext cx="2066" cy="3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81" name="Text Box 100"/>
            <p:cNvSpPr txBox="1">
              <a:spLocks noChangeArrowheads="1"/>
            </p:cNvSpPr>
            <p:nvPr/>
          </p:nvSpPr>
          <p:spPr bwMode="auto">
            <a:xfrm>
              <a:off x="580" y="3322"/>
              <a:ext cx="16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b="1">
                  <a:latin typeface="Palatino Linotype" pitchFamily="18" charset="0"/>
                </a:rPr>
                <a:t>+</a:t>
              </a:r>
            </a:p>
          </p:txBody>
        </p:sp>
        <p:graphicFrame>
          <p:nvGraphicFramePr>
            <p:cNvPr id="6182" name="Object 101"/>
            <p:cNvGraphicFramePr>
              <a:graphicFrameLocks noChangeAspect="1"/>
            </p:cNvGraphicFramePr>
            <p:nvPr>
              <p:extLst/>
            </p:nvPr>
          </p:nvGraphicFramePr>
          <p:xfrm>
            <a:off x="2002" y="3483"/>
            <a:ext cx="284" cy="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68" name="Equation" r:id="rId5" imgW="139680" imgH="126720" progId="Equation.DSMT4">
                    <p:embed/>
                  </p:oleObj>
                </mc:Choice>
                <mc:Fallback>
                  <p:oleObj name="Equation" r:id="rId5" imgW="13968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2" y="3483"/>
                          <a:ext cx="284" cy="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654" name="Group 102"/>
          <p:cNvGrpSpPr>
            <a:grpSpLocks/>
          </p:cNvGrpSpPr>
          <p:nvPr/>
        </p:nvGrpSpPr>
        <p:grpSpPr bwMode="auto">
          <a:xfrm>
            <a:off x="5043488" y="5137150"/>
            <a:ext cx="3543300" cy="1036638"/>
            <a:chOff x="3177" y="3236"/>
            <a:chExt cx="2232" cy="653"/>
          </a:xfrm>
        </p:grpSpPr>
        <p:sp>
          <p:nvSpPr>
            <p:cNvPr id="6174" name="Text Box 103"/>
            <p:cNvSpPr txBox="1">
              <a:spLocks noChangeArrowheads="1"/>
            </p:cNvSpPr>
            <p:nvPr/>
          </p:nvSpPr>
          <p:spPr bwMode="auto">
            <a:xfrm>
              <a:off x="3347" y="3236"/>
              <a:ext cx="22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4000">
                  <a:latin typeface="Palatino Linotype" pitchFamily="18" charset="0"/>
                </a:rPr>
                <a:t>-</a:t>
              </a:r>
            </a:p>
          </p:txBody>
        </p:sp>
        <p:grpSp>
          <p:nvGrpSpPr>
            <p:cNvPr id="6175" name="Group 104"/>
            <p:cNvGrpSpPr>
              <a:grpSpLocks/>
            </p:cNvGrpSpPr>
            <p:nvPr/>
          </p:nvGrpSpPr>
          <p:grpSpPr bwMode="auto">
            <a:xfrm>
              <a:off x="3177" y="3353"/>
              <a:ext cx="2232" cy="536"/>
              <a:chOff x="3177" y="3353"/>
              <a:chExt cx="2232" cy="536"/>
            </a:xfrm>
          </p:grpSpPr>
          <p:sp>
            <p:nvSpPr>
              <p:cNvPr id="6176" name="Rectangle 105"/>
              <p:cNvSpPr>
                <a:spLocks noChangeArrowheads="1"/>
              </p:cNvSpPr>
              <p:nvPr/>
            </p:nvSpPr>
            <p:spPr bwMode="auto">
              <a:xfrm>
                <a:off x="3177" y="3353"/>
                <a:ext cx="2232" cy="5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177" name="Group 106"/>
              <p:cNvGrpSpPr>
                <a:grpSpLocks/>
              </p:cNvGrpSpPr>
              <p:nvPr/>
            </p:nvGrpSpPr>
            <p:grpSpPr bwMode="auto">
              <a:xfrm>
                <a:off x="3415" y="3436"/>
                <a:ext cx="1784" cy="367"/>
                <a:chOff x="-993" y="2348"/>
                <a:chExt cx="1784" cy="367"/>
              </a:xfrm>
            </p:grpSpPr>
            <p:graphicFrame>
              <p:nvGraphicFramePr>
                <p:cNvPr id="6178" name="Object 107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-993" y="2360"/>
                <a:ext cx="1784" cy="35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069" name="Equation" r:id="rId7" imgW="1282680" imgH="203040" progId="Equation.DSMT4">
                        <p:embed/>
                      </p:oleObj>
                    </mc:Choice>
                    <mc:Fallback>
                      <p:oleObj name="Equation" r:id="rId7" imgW="1282680" imgH="203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993" y="2360"/>
                              <a:ext cx="1784" cy="35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9" name="Object 10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-337" y="2348"/>
                <a:ext cx="585" cy="3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5070" name="Equation" r:id="rId9" imgW="368280" imgH="190440" progId="Equation.DSMT4">
                        <p:embed/>
                      </p:oleObj>
                    </mc:Choice>
                    <mc:Fallback>
                      <p:oleObj name="Equation" r:id="rId9" imgW="368280" imgH="1904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337" y="2348"/>
                              <a:ext cx="585" cy="3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pSp>
        <p:nvGrpSpPr>
          <p:cNvPr id="6165" name="Group 102"/>
          <p:cNvGrpSpPr>
            <a:grpSpLocks/>
          </p:cNvGrpSpPr>
          <p:nvPr/>
        </p:nvGrpSpPr>
        <p:grpSpPr bwMode="auto">
          <a:xfrm>
            <a:off x="2546350" y="3716338"/>
            <a:ext cx="3914775" cy="654050"/>
            <a:chOff x="1615" y="2330"/>
            <a:chExt cx="2466" cy="412"/>
          </a:xfrm>
        </p:grpSpPr>
        <p:sp>
          <p:nvSpPr>
            <p:cNvPr id="6171" name="Freeform 103"/>
            <p:cNvSpPr>
              <a:spLocks/>
            </p:cNvSpPr>
            <p:nvPr/>
          </p:nvSpPr>
          <p:spPr bwMode="auto">
            <a:xfrm>
              <a:off x="1615" y="2396"/>
              <a:ext cx="2297" cy="346"/>
            </a:xfrm>
            <a:custGeom>
              <a:avLst/>
              <a:gdLst>
                <a:gd name="T0" fmla="*/ 0 w 2509"/>
                <a:gd name="T1" fmla="*/ 322 h 346"/>
                <a:gd name="T2" fmla="*/ 1880 w 2509"/>
                <a:gd name="T3" fmla="*/ 84 h 346"/>
                <a:gd name="T4" fmla="*/ 1925 w 2509"/>
                <a:gd name="T5" fmla="*/ 0 h 346"/>
                <a:gd name="T6" fmla="*/ 7 w 2509"/>
                <a:gd name="T7" fmla="*/ 346 h 346"/>
                <a:gd name="T8" fmla="*/ 0 w 2509"/>
                <a:gd name="T9" fmla="*/ 322 h 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09" h="346">
                  <a:moveTo>
                    <a:pt x="0" y="322"/>
                  </a:moveTo>
                  <a:lnTo>
                    <a:pt x="2449" y="84"/>
                  </a:lnTo>
                  <a:lnTo>
                    <a:pt x="2509" y="0"/>
                  </a:lnTo>
                  <a:lnTo>
                    <a:pt x="10" y="346"/>
                  </a:lnTo>
                  <a:lnTo>
                    <a:pt x="0" y="322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>
                      <a:alpha val="7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Text Box 104"/>
            <p:cNvSpPr txBox="1">
              <a:spLocks noChangeArrowheads="1"/>
            </p:cNvSpPr>
            <p:nvPr/>
          </p:nvSpPr>
          <p:spPr bwMode="auto">
            <a:xfrm>
              <a:off x="3813" y="2330"/>
              <a:ext cx="2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latin typeface="Palatino Linotype" pitchFamily="18" charset="0"/>
                </a:rPr>
                <a:t>  i</a:t>
              </a:r>
            </a:p>
          </p:txBody>
        </p:sp>
        <p:sp>
          <p:nvSpPr>
            <p:cNvPr id="6173" name="Line 105"/>
            <p:cNvSpPr>
              <a:spLocks noChangeShapeType="1"/>
            </p:cNvSpPr>
            <p:nvPr/>
          </p:nvSpPr>
          <p:spPr bwMode="auto">
            <a:xfrm flipV="1">
              <a:off x="3839" y="2393"/>
              <a:ext cx="67" cy="9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66" name="Group 107"/>
          <p:cNvGrpSpPr>
            <a:grpSpLocks/>
          </p:cNvGrpSpPr>
          <p:nvPr/>
        </p:nvGrpSpPr>
        <p:grpSpPr bwMode="auto">
          <a:xfrm>
            <a:off x="2097088" y="3656013"/>
            <a:ext cx="1073150" cy="1655762"/>
            <a:chOff x="1225" y="2667"/>
            <a:chExt cx="676" cy="1043"/>
          </a:xfrm>
        </p:grpSpPr>
        <p:sp>
          <p:nvSpPr>
            <p:cNvPr id="6167" name="Rectangle 108"/>
            <p:cNvSpPr>
              <a:spLocks noChangeArrowheads="1"/>
            </p:cNvSpPr>
            <p:nvPr/>
          </p:nvSpPr>
          <p:spPr bwMode="auto">
            <a:xfrm rot="-849465">
              <a:off x="1225" y="2667"/>
              <a:ext cx="676" cy="1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68" name="Group 109"/>
            <p:cNvGrpSpPr>
              <a:grpSpLocks/>
            </p:cNvGrpSpPr>
            <p:nvPr/>
          </p:nvGrpSpPr>
          <p:grpSpPr bwMode="auto">
            <a:xfrm>
              <a:off x="1317" y="2926"/>
              <a:ext cx="550" cy="327"/>
              <a:chOff x="169" y="2422"/>
              <a:chExt cx="550" cy="307"/>
            </a:xfrm>
          </p:grpSpPr>
          <p:sp>
            <p:nvSpPr>
              <p:cNvPr id="6169" name="Rectangle 110"/>
              <p:cNvSpPr>
                <a:spLocks noChangeArrowheads="1"/>
              </p:cNvSpPr>
              <p:nvPr/>
            </p:nvSpPr>
            <p:spPr bwMode="auto">
              <a:xfrm rot="4535877">
                <a:off x="196" y="2462"/>
                <a:ext cx="240" cy="29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0" name="AutoShape 111"/>
              <p:cNvSpPr>
                <a:spLocks noChangeArrowheads="1"/>
              </p:cNvSpPr>
              <p:nvPr/>
            </p:nvSpPr>
            <p:spPr bwMode="auto">
              <a:xfrm rot="4535877">
                <a:off x="484" y="2422"/>
                <a:ext cx="235" cy="2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4 w 21600"/>
                  <a:gd name="T13" fmla="*/ 4504 h 21600"/>
                  <a:gd name="T14" fmla="*/ 17096 w 21600"/>
                  <a:gd name="T15" fmla="*/ 1709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7" name="TextBox 116"/>
          <p:cNvSpPr txBox="1"/>
          <p:nvPr/>
        </p:nvSpPr>
        <p:spPr>
          <a:xfrm>
            <a:off x="4137025" y="1106495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Nayar</a:t>
            </a:r>
            <a:r>
              <a:rPr lang="en-US" dirty="0" smtClean="0"/>
              <a:t>, Krishnan, </a:t>
            </a:r>
            <a:r>
              <a:rPr lang="en-US" dirty="0" err="1" smtClean="0"/>
              <a:t>Grossberg</a:t>
            </a:r>
            <a:r>
              <a:rPr lang="en-US" dirty="0" smtClean="0"/>
              <a:t>, </a:t>
            </a:r>
            <a:r>
              <a:rPr lang="en-US" dirty="0" err="1" smtClean="0"/>
              <a:t>Raskar</a:t>
            </a:r>
            <a:r>
              <a:rPr lang="en-US" dirty="0" smtClean="0"/>
              <a:t> SIGGRAPH 2006]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0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/>
          </p:nvPr>
        </p:nvGraphicFramePr>
        <p:xfrm>
          <a:off x="1252538" y="2990850"/>
          <a:ext cx="101282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9" name="Equation" r:id="rId3" imgW="380880" imgH="342720" progId="Equation.DSMT4">
                  <p:embed/>
                </p:oleObj>
              </mc:Choice>
              <mc:Fallback>
                <p:oleObj name="Equation" r:id="rId3" imgW="3808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2990850"/>
                        <a:ext cx="101282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>
            <p:extLst/>
          </p:nvPr>
        </p:nvGraphicFramePr>
        <p:xfrm>
          <a:off x="5897563" y="3175000"/>
          <a:ext cx="17859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" name="Equation" r:id="rId5" imgW="698400" imgH="203040" progId="Equation.DSMT4">
                  <p:embed/>
                </p:oleObj>
              </mc:Choice>
              <mc:Fallback>
                <p:oleObj name="Equation" r:id="rId5" imgW="6984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563" y="3175000"/>
                        <a:ext cx="1785937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863725" y="301625"/>
            <a:ext cx="5399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Palatino Linotype" pitchFamily="18" charset="0"/>
              </a:rPr>
              <a:t>Separation from Two Images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520700" y="11176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622550" y="2832100"/>
            <a:ext cx="5056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635250" y="4292600"/>
            <a:ext cx="960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Palatino Linotype" pitchFamily="18" charset="0"/>
              </a:rPr>
              <a:t>direct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610225" y="4292600"/>
            <a:ext cx="101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latin typeface="Palatino Linotype" pitchFamily="18" charset="0"/>
              </a:rPr>
              <a:t>global</a:t>
            </a: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V="1">
            <a:off x="6111875" y="38004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178" name="Object 10"/>
          <p:cNvGraphicFramePr>
            <a:graphicFrameLocks noChangeAspect="1"/>
          </p:cNvGraphicFramePr>
          <p:nvPr>
            <p:extLst/>
          </p:nvPr>
        </p:nvGraphicFramePr>
        <p:xfrm>
          <a:off x="2995613" y="3168650"/>
          <a:ext cx="25876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1" name="Equation" r:id="rId7" imgW="1041120" imgH="190440" progId="Equation.DSMT4">
                  <p:embed/>
                </p:oleObj>
              </mc:Choice>
              <mc:Fallback>
                <p:oleObj name="Equation" r:id="rId7" imgW="10411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3168650"/>
                        <a:ext cx="25876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3125788" y="38020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14800" y="1095717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Nayar</a:t>
            </a:r>
            <a:r>
              <a:rPr lang="en-US" dirty="0" smtClean="0"/>
              <a:t>, Krishnan, </a:t>
            </a:r>
            <a:r>
              <a:rPr lang="en-US" dirty="0" err="1" smtClean="0"/>
              <a:t>Grossberg</a:t>
            </a:r>
            <a:r>
              <a:rPr lang="en-US" dirty="0" smtClean="0"/>
              <a:t>, </a:t>
            </a:r>
            <a:r>
              <a:rPr lang="en-US" dirty="0" err="1" smtClean="0"/>
              <a:t>Raskar</a:t>
            </a:r>
            <a:r>
              <a:rPr lang="en-US" dirty="0" smtClean="0"/>
              <a:t> SIGGRAPH 2006]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DAC06-F11D-4C93-AFF2-22A195FB719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4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Model of Light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09800" y="2590800"/>
                <a:ext cx="4876800" cy="76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590800"/>
                <a:ext cx="4876800" cy="7604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87539" y="3653088"/>
                <a:ext cx="5677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539" y="3653088"/>
                <a:ext cx="567720" cy="307777"/>
              </a:xfrm>
              <a:prstGeom prst="rect">
                <a:avLst/>
              </a:prstGeom>
              <a:blipFill rotWithShape="0">
                <a:blip r:embed="rId3"/>
                <a:stretch>
                  <a:fillRect t="-100000" r="-64516" b="-15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87539" y="3960865"/>
                <a:ext cx="70891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539" y="3960865"/>
                <a:ext cx="708912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102000" r="-51724" b="-1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146182" y="4268642"/>
                <a:ext cx="75026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182" y="4268642"/>
                <a:ext cx="750269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100000" r="-49593" b="-15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9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CS-MUVI Kevin Kelly. </a:t>
            </a:r>
          </a:p>
          <a:p>
            <a:pPr lvl="1"/>
            <a:r>
              <a:rPr lang="en-US" dirty="0" smtClean="0"/>
              <a:t>E.g. 4D dataset and </a:t>
            </a:r>
            <a:r>
              <a:rPr lang="en-US" dirty="0" err="1" smtClean="0"/>
              <a:t>sparsity</a:t>
            </a:r>
            <a:r>
              <a:rPr lang="en-US" dirty="0" smtClean="0"/>
              <a:t>. Fourth root.</a:t>
            </a:r>
          </a:p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07304" y="2743200"/>
                <a:ext cx="3487493" cy="760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304" y="2743200"/>
                <a:ext cx="3487493" cy="7604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0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Blurring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61838" y="3049345"/>
                <a:ext cx="3658502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))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838" y="3049345"/>
                <a:ext cx="3658502" cy="7593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7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and Light Transport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46"/>
          <a:stretch/>
        </p:blipFill>
        <p:spPr>
          <a:xfrm rot="5400000">
            <a:off x="2271424" y="1097960"/>
            <a:ext cx="4419600" cy="527167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97645" y="4229876"/>
            <a:ext cx="581316" cy="631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5786" y="4241926"/>
            <a:ext cx="1494814" cy="61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Direct Illumination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78961" y="4410268"/>
            <a:ext cx="913497" cy="9019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469989" y="1974978"/>
            <a:ext cx="1288892" cy="619322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69989" y="2594300"/>
            <a:ext cx="1288892" cy="682494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469989" y="2065178"/>
            <a:ext cx="3531113" cy="529122"/>
          </a:xfrm>
          <a:prstGeom prst="straightConnector1">
            <a:avLst/>
          </a:prstGeom>
          <a:ln w="476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2425958"/>
            <a:ext cx="1660904" cy="61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Global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Illumination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85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s.columbia.edu/CAVE/projects/separation/images/main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458663" cy="6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47484"/>
            <a:ext cx="7772400" cy="11430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Direct and Global Separation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524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dirty="0" err="1" smtClean="0">
                <a:solidFill>
                  <a:schemeClr val="bg1"/>
                </a:solidFill>
              </a:rPr>
              <a:t>Nayar</a:t>
            </a:r>
            <a:r>
              <a:rPr lang="en-US" dirty="0" smtClean="0">
                <a:solidFill>
                  <a:schemeClr val="bg1"/>
                </a:solidFill>
              </a:rPr>
              <a:t>, Krishnan, </a:t>
            </a:r>
            <a:r>
              <a:rPr lang="en-US" dirty="0" err="1" smtClean="0">
                <a:solidFill>
                  <a:schemeClr val="bg1"/>
                </a:solidFill>
              </a:rPr>
              <a:t>Grossberg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Raskar</a:t>
            </a:r>
            <a:r>
              <a:rPr lang="en-US" dirty="0" smtClean="0">
                <a:solidFill>
                  <a:schemeClr val="bg1"/>
                </a:solidFill>
              </a:rPr>
              <a:t> SIGGRAPH 2006]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cs.columbia.edu/CAVE/projects/separation/images/main_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49383" r="3609"/>
          <a:stretch/>
        </p:blipFill>
        <p:spPr bwMode="auto">
          <a:xfrm>
            <a:off x="533400" y="3733800"/>
            <a:ext cx="7848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257800"/>
            <a:ext cx="7685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Direct Illumination is a low frequency phenomena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Global Illumination is high Frequency phenomena.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Separation is straightforward: High frequency coded illumination and image subtraction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9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0417 -0.2611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 – Skin “Phantom”</a:t>
            </a:r>
            <a:endParaRPr lang="en-US" dirty="0"/>
          </a:p>
        </p:txBody>
      </p:sp>
      <p:pic>
        <p:nvPicPr>
          <p:cNvPr id="4" name="exp_setu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46871"/>
            <a:ext cx="9121726" cy="5100638"/>
          </a:xfrm>
        </p:spPr>
      </p:pic>
      <p:sp>
        <p:nvSpPr>
          <p:cNvPr id="3" name="TextBox 2"/>
          <p:cNvSpPr txBox="1"/>
          <p:nvPr/>
        </p:nvSpPr>
        <p:spPr>
          <a:xfrm>
            <a:off x="228600" y="62484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Our computational  approach  combines multispectral with high-frequency coded illumination.to perform multispectral global and direct separation.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1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Multispectral Photography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765382" y="1837608"/>
            <a:ext cx="2138837" cy="2924772"/>
            <a:chOff x="6881956" y="2743200"/>
            <a:chExt cx="2138837" cy="2924772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5" t="2629" b="64815"/>
            <a:stretch/>
          </p:blipFill>
          <p:spPr bwMode="auto">
            <a:xfrm>
              <a:off x="6881956" y="3124200"/>
              <a:ext cx="2138837" cy="2543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467600" y="2743200"/>
              <a:ext cx="1267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430 nm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98464" y="1837608"/>
            <a:ext cx="2358164" cy="2943882"/>
            <a:chOff x="4674661" y="2724090"/>
            <a:chExt cx="2358164" cy="2943882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0" t="2629" r="24598" b="64815"/>
            <a:stretch/>
          </p:blipFill>
          <p:spPr bwMode="auto">
            <a:xfrm>
              <a:off x="4674661" y="3124200"/>
              <a:ext cx="2113081" cy="2543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57800" y="2724090"/>
              <a:ext cx="1775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510 nm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77709" y="1837608"/>
            <a:ext cx="2369119" cy="2943882"/>
            <a:chOff x="2453906" y="2724090"/>
            <a:chExt cx="2369119" cy="2943882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6" t="2629" r="48610" b="64815"/>
            <a:stretch/>
          </p:blipFill>
          <p:spPr bwMode="auto">
            <a:xfrm>
              <a:off x="2453906" y="3124200"/>
              <a:ext cx="2166918" cy="2543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048000" y="2724090"/>
              <a:ext cx="1775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700 nm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5481" y="1856718"/>
            <a:ext cx="2722108" cy="2943882"/>
            <a:chOff x="195279" y="2724090"/>
            <a:chExt cx="2722108" cy="2943882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" t="2629" r="73554" b="64815"/>
            <a:stretch/>
          </p:blipFill>
          <p:spPr bwMode="auto">
            <a:xfrm>
              <a:off x="195279" y="3124199"/>
              <a:ext cx="2166918" cy="2543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62000" y="2724090"/>
              <a:ext cx="2155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7030A0"/>
                  </a:solidFill>
                </a:rPr>
                <a:t>850 nm</a:t>
              </a:r>
              <a:endParaRPr lang="en-US" sz="20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2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6733499" y="609600"/>
            <a:ext cx="1936505" cy="2757863"/>
            <a:chOff x="6733499" y="762000"/>
            <a:chExt cx="1936505" cy="27578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62" t="35185" b="32407"/>
            <a:stretch/>
          </p:blipFill>
          <p:spPr>
            <a:xfrm>
              <a:off x="6733499" y="1142423"/>
              <a:ext cx="1936505" cy="23774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162800" y="762000"/>
              <a:ext cx="1267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430 nm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89470" y="616527"/>
            <a:ext cx="2314509" cy="2750936"/>
            <a:chOff x="4589470" y="768927"/>
            <a:chExt cx="2314509" cy="27509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1" t="35185" r="24391" b="32407"/>
            <a:stretch/>
          </p:blipFill>
          <p:spPr>
            <a:xfrm>
              <a:off x="4589470" y="1142423"/>
              <a:ext cx="2011679" cy="237744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28954" y="768927"/>
              <a:ext cx="1775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510 nm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77791" y="616527"/>
            <a:ext cx="2299009" cy="2750936"/>
            <a:chOff x="2577791" y="768927"/>
            <a:chExt cx="2299009" cy="27509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3" t="35185" r="49545" b="32407"/>
            <a:stretch/>
          </p:blipFill>
          <p:spPr>
            <a:xfrm>
              <a:off x="2577791" y="1142423"/>
              <a:ext cx="1920239" cy="237744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01775" y="768927"/>
              <a:ext cx="1775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700 nm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4672" y="609600"/>
            <a:ext cx="2671315" cy="2770623"/>
            <a:chOff x="474672" y="762000"/>
            <a:chExt cx="2671315" cy="2770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7" t="35185" r="73045" b="32407"/>
            <a:stretch/>
          </p:blipFill>
          <p:spPr>
            <a:xfrm>
              <a:off x="474672" y="1155183"/>
              <a:ext cx="2011679" cy="23774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90600" y="762000"/>
              <a:ext cx="2155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7030A0"/>
                  </a:solidFill>
                </a:rPr>
                <a:t>850 nm</a:t>
              </a:r>
              <a:endParaRPr lang="en-US" sz="2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741671" y="3893359"/>
            <a:ext cx="1936505" cy="2752344"/>
            <a:chOff x="6741671" y="3893359"/>
            <a:chExt cx="1936505" cy="2752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62" t="67593" b="-1"/>
            <a:stretch/>
          </p:blipFill>
          <p:spPr>
            <a:xfrm>
              <a:off x="6741671" y="4268263"/>
              <a:ext cx="1936505" cy="23774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162800" y="3893359"/>
              <a:ext cx="1267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430 nm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89470" y="3900286"/>
            <a:ext cx="2314509" cy="2728405"/>
            <a:chOff x="4589470" y="3900286"/>
            <a:chExt cx="2314509" cy="272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1" t="67593" r="24391" b="-1"/>
            <a:stretch/>
          </p:blipFill>
          <p:spPr>
            <a:xfrm>
              <a:off x="4589470" y="4251251"/>
              <a:ext cx="2011679" cy="23774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128954" y="3900286"/>
              <a:ext cx="1775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</a:rPr>
                <a:t>510 nm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73367" y="3900286"/>
            <a:ext cx="2303433" cy="2751796"/>
            <a:chOff x="2573367" y="3900286"/>
            <a:chExt cx="2303433" cy="27517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3" t="67593" r="49545" b="173"/>
            <a:stretch/>
          </p:blipFill>
          <p:spPr>
            <a:xfrm>
              <a:off x="2573367" y="4287402"/>
              <a:ext cx="1920239" cy="236468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101775" y="3900286"/>
              <a:ext cx="1775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700 nm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5823" y="3893359"/>
            <a:ext cx="2680164" cy="2752344"/>
            <a:chOff x="465823" y="3893359"/>
            <a:chExt cx="2680164" cy="27523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7" t="67593" r="73045" b="-1"/>
            <a:stretch/>
          </p:blipFill>
          <p:spPr>
            <a:xfrm>
              <a:off x="465823" y="4268263"/>
              <a:ext cx="2011679" cy="237744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90600" y="3893359"/>
              <a:ext cx="2155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7030A0"/>
                  </a:solidFill>
                </a:rPr>
                <a:t>850 nm</a:t>
              </a:r>
              <a:endParaRPr lang="en-US" sz="20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6421" y="165201"/>
            <a:ext cx="461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Direct/Surface Illumination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78335" y="3540186"/>
            <a:ext cx="483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Global/Subsurface Illumination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4F01-EEB2-4047-AA9B-92C0CEDC340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9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8460</TotalTime>
  <Words>1424</Words>
  <Application>Microsoft Macintosh PowerPoint</Application>
  <PresentationFormat>On-screen Show (4:3)</PresentationFormat>
  <Paragraphs>365</Paragraphs>
  <Slides>56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1_Default Design</vt:lpstr>
      <vt:lpstr>Equation</vt:lpstr>
      <vt:lpstr>Subsurface Enhancement through Sparse Representations of Multispectral Direct/Global Decomposition</vt:lpstr>
      <vt:lpstr>Importance of Subskin Imaging</vt:lpstr>
      <vt:lpstr>Importance of Subskin Imaging</vt:lpstr>
      <vt:lpstr>Vein-Viewing: Spectral Profile of Hb and HbO2</vt:lpstr>
      <vt:lpstr>Multispectral Subskin Imaging</vt:lpstr>
      <vt:lpstr>Direct and Global Separation</vt:lpstr>
      <vt:lpstr>Our approach – Skin “Phantom”</vt:lpstr>
      <vt:lpstr>Conventional Multispectral Photography</vt:lpstr>
      <vt:lpstr>PowerPoint Presentation</vt:lpstr>
      <vt:lpstr>Multispectral versus Multispectral Global-Direct</vt:lpstr>
      <vt:lpstr>Applying the Technique</vt:lpstr>
      <vt:lpstr>Characterizing Direct and Global Light Transport</vt:lpstr>
      <vt:lpstr>Relationship between Global/Direct Transport and Subsurface Diffuser Imaging</vt:lpstr>
      <vt:lpstr>Ambiguities in Global Transport</vt:lpstr>
      <vt:lpstr>Blurring in the Global Image</vt:lpstr>
      <vt:lpstr>Frequency and Light Transport</vt:lpstr>
      <vt:lpstr>Frequency and Light Transport</vt:lpstr>
      <vt:lpstr>Combining Multispectral Global-Direct</vt:lpstr>
      <vt:lpstr>Simple Implementation</vt:lpstr>
      <vt:lpstr>Visual Roadmap</vt:lpstr>
      <vt:lpstr>PowerPoint Presentation</vt:lpstr>
      <vt:lpstr>Sparse Coding</vt:lpstr>
      <vt:lpstr>Decomposing Global Light Transport</vt:lpstr>
      <vt:lpstr> Promoting Sparsity for </vt:lpstr>
      <vt:lpstr>Forward Models of Spectral and Global Illumination in Graphics</vt:lpstr>
      <vt:lpstr>Inverse Problem of Imaging</vt:lpstr>
      <vt:lpstr>Combined Image Acquisition</vt:lpstr>
      <vt:lpstr>Applying the Technique</vt:lpstr>
      <vt:lpstr>Differences between Direct and Global for Skin</vt:lpstr>
      <vt:lpstr>Decomposition into Target and Complement</vt:lpstr>
      <vt:lpstr>Segmentation/Contrast Enhancement</vt:lpstr>
      <vt:lpstr>Scope</vt:lpstr>
      <vt:lpstr>Looking Ahead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Selective Targeting</vt:lpstr>
      <vt:lpstr>PowerPoint Presentation</vt:lpstr>
      <vt:lpstr>Simulating the Forward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Forward Model of Light Transport</vt:lpstr>
      <vt:lpstr>Plugs</vt:lpstr>
      <vt:lpstr>Blurring</vt:lpstr>
      <vt:lpstr>Frequency and Light Transport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nayar</dc:creator>
  <cp:lastModifiedBy>akk</cp:lastModifiedBy>
  <cp:revision>651</cp:revision>
  <dcterms:created xsi:type="dcterms:W3CDTF">2006-06-15T15:43:37Z</dcterms:created>
  <dcterms:modified xsi:type="dcterms:W3CDTF">2013-10-25T17:32:54Z</dcterms:modified>
</cp:coreProperties>
</file>