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0104100" cy="14224000"/>
  <p:notesSz cx="20104100" cy="1422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0" y="1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9440"/>
            <a:ext cx="17088485" cy="29870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5440"/>
            <a:ext cx="14072869" cy="355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1520"/>
            <a:ext cx="8745283" cy="93878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1520"/>
            <a:ext cx="8745283" cy="93878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10" Type="http://schemas.openxmlformats.org/officeDocument/2006/relationships/image" Target="../media/image4.png"/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146805" y="4694536"/>
            <a:ext cx="4533445" cy="4663749"/>
          </a:xfrm>
          <a:custGeom>
            <a:avLst/>
            <a:gdLst/>
            <a:ahLst/>
            <a:cxnLst/>
            <a:rect l="l" t="t" r="r" b="b"/>
            <a:pathLst>
              <a:path w="4533445" h="4663749">
                <a:moveTo>
                  <a:pt x="0" y="4663749"/>
                </a:moveTo>
                <a:lnTo>
                  <a:pt x="4533445" y="4663749"/>
                </a:lnTo>
                <a:lnTo>
                  <a:pt x="4533445" y="0"/>
                </a:lnTo>
                <a:lnTo>
                  <a:pt x="0" y="0"/>
                </a:lnTo>
                <a:lnTo>
                  <a:pt x="0" y="4663749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147521" y="9459952"/>
            <a:ext cx="4532729" cy="3686467"/>
          </a:xfrm>
          <a:custGeom>
            <a:avLst/>
            <a:gdLst/>
            <a:ahLst/>
            <a:cxnLst/>
            <a:rect l="l" t="t" r="r" b="b"/>
            <a:pathLst>
              <a:path w="4532729" h="3686467">
                <a:moveTo>
                  <a:pt x="0" y="3686467"/>
                </a:moveTo>
                <a:lnTo>
                  <a:pt x="4532729" y="3686467"/>
                </a:lnTo>
                <a:lnTo>
                  <a:pt x="4532729" y="0"/>
                </a:lnTo>
                <a:lnTo>
                  <a:pt x="0" y="0"/>
                </a:lnTo>
                <a:lnTo>
                  <a:pt x="0" y="3686467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111667" y="4994522"/>
            <a:ext cx="3775962" cy="2518740"/>
          </a:xfrm>
          <a:custGeom>
            <a:avLst/>
            <a:gdLst/>
            <a:ahLst/>
            <a:cxnLst/>
            <a:rect l="l" t="t" r="r" b="b"/>
            <a:pathLst>
              <a:path w="3775962" h="2518740">
                <a:moveTo>
                  <a:pt x="0" y="2518740"/>
                </a:moveTo>
                <a:lnTo>
                  <a:pt x="3775962" y="2518740"/>
                </a:lnTo>
                <a:lnTo>
                  <a:pt x="3775962" y="0"/>
                </a:lnTo>
                <a:lnTo>
                  <a:pt x="0" y="0"/>
                </a:lnTo>
                <a:lnTo>
                  <a:pt x="0" y="2518740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08980" y="7620656"/>
            <a:ext cx="3750187" cy="2518740"/>
          </a:xfrm>
          <a:custGeom>
            <a:avLst/>
            <a:gdLst/>
            <a:ahLst/>
            <a:cxnLst/>
            <a:rect l="l" t="t" r="r" b="b"/>
            <a:pathLst>
              <a:path w="3750187" h="2518740">
                <a:moveTo>
                  <a:pt x="0" y="2518740"/>
                </a:moveTo>
                <a:lnTo>
                  <a:pt x="3750187" y="2518740"/>
                </a:lnTo>
                <a:lnTo>
                  <a:pt x="3750187" y="0"/>
                </a:lnTo>
                <a:lnTo>
                  <a:pt x="0" y="0"/>
                </a:lnTo>
                <a:lnTo>
                  <a:pt x="0" y="2518740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116678" y="7624236"/>
            <a:ext cx="3770950" cy="2519455"/>
          </a:xfrm>
          <a:custGeom>
            <a:avLst/>
            <a:gdLst/>
            <a:ahLst/>
            <a:cxnLst/>
            <a:rect l="l" t="t" r="r" b="b"/>
            <a:pathLst>
              <a:path w="3770950" h="2519455">
                <a:moveTo>
                  <a:pt x="0" y="2519455"/>
                </a:moveTo>
                <a:lnTo>
                  <a:pt x="3770950" y="2519455"/>
                </a:lnTo>
                <a:lnTo>
                  <a:pt x="3770950" y="0"/>
                </a:lnTo>
                <a:lnTo>
                  <a:pt x="0" y="0"/>
                </a:lnTo>
                <a:lnTo>
                  <a:pt x="0" y="2519455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07548" y="4985931"/>
            <a:ext cx="3751619" cy="2527331"/>
          </a:xfrm>
          <a:custGeom>
            <a:avLst/>
            <a:gdLst/>
            <a:ahLst/>
            <a:cxnLst/>
            <a:rect l="l" t="t" r="r" b="b"/>
            <a:pathLst>
              <a:path w="3751619" h="2527331">
                <a:moveTo>
                  <a:pt x="0" y="2527331"/>
                </a:moveTo>
                <a:lnTo>
                  <a:pt x="3751619" y="2527331"/>
                </a:lnTo>
                <a:lnTo>
                  <a:pt x="3751619" y="0"/>
                </a:lnTo>
                <a:lnTo>
                  <a:pt x="0" y="0"/>
                </a:lnTo>
                <a:lnTo>
                  <a:pt x="0" y="2527331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18367" y="6948372"/>
            <a:ext cx="6732152" cy="2487953"/>
          </a:xfrm>
          <a:custGeom>
            <a:avLst/>
            <a:gdLst/>
            <a:ahLst/>
            <a:cxnLst/>
            <a:rect l="l" t="t" r="r" b="b"/>
            <a:pathLst>
              <a:path w="6732152" h="2487953">
                <a:moveTo>
                  <a:pt x="0" y="2487953"/>
                </a:moveTo>
                <a:lnTo>
                  <a:pt x="6732152" y="2487953"/>
                </a:lnTo>
                <a:lnTo>
                  <a:pt x="6732152" y="0"/>
                </a:lnTo>
                <a:lnTo>
                  <a:pt x="0" y="0"/>
                </a:lnTo>
                <a:lnTo>
                  <a:pt x="0" y="2487953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39845" y="9560186"/>
            <a:ext cx="6726424" cy="2928983"/>
          </a:xfrm>
          <a:custGeom>
            <a:avLst/>
            <a:gdLst/>
            <a:ahLst/>
            <a:cxnLst/>
            <a:rect l="l" t="t" r="r" b="b"/>
            <a:pathLst>
              <a:path w="6726424" h="2928983">
                <a:moveTo>
                  <a:pt x="0" y="2928983"/>
                </a:moveTo>
                <a:lnTo>
                  <a:pt x="6726424" y="2928983"/>
                </a:lnTo>
                <a:lnTo>
                  <a:pt x="6726424" y="0"/>
                </a:lnTo>
                <a:lnTo>
                  <a:pt x="0" y="0"/>
                </a:lnTo>
                <a:lnTo>
                  <a:pt x="0" y="2928983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2686" y="419551"/>
            <a:ext cx="19592189" cy="1698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32686" y="143191"/>
            <a:ext cx="19603644" cy="1861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2686" y="2214457"/>
            <a:ext cx="6741460" cy="15292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32686" y="3833954"/>
            <a:ext cx="6722129" cy="2966213"/>
          </a:xfrm>
          <a:custGeom>
            <a:avLst/>
            <a:gdLst/>
            <a:ahLst/>
            <a:cxnLst/>
            <a:rect l="l" t="t" r="r" b="b"/>
            <a:pathLst>
              <a:path w="6722129" h="2966213">
                <a:moveTo>
                  <a:pt x="0" y="2966213"/>
                </a:moveTo>
                <a:lnTo>
                  <a:pt x="6722129" y="2966213"/>
                </a:lnTo>
                <a:lnTo>
                  <a:pt x="6722129" y="0"/>
                </a:lnTo>
                <a:lnTo>
                  <a:pt x="0" y="0"/>
                </a:lnTo>
                <a:lnTo>
                  <a:pt x="0" y="2966213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207548" y="2200854"/>
            <a:ext cx="7701559" cy="27084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332125" y="5668241"/>
            <a:ext cx="3567672" cy="1245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408789" y="5633120"/>
            <a:ext cx="3246756" cy="14712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5251335" y="5149169"/>
            <a:ext cx="4374503" cy="27564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278543" y="9887354"/>
            <a:ext cx="4365134" cy="23756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54633" y="5026740"/>
            <a:ext cx="4024399" cy="5441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4619360" y="5017432"/>
            <a:ext cx="1970316" cy="4875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97356" y="5709048"/>
            <a:ext cx="2908221" cy="10273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921950" y="7441786"/>
            <a:ext cx="802837" cy="6351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755551" y="7388963"/>
            <a:ext cx="929649" cy="7356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921950" y="8391862"/>
            <a:ext cx="802837" cy="6351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834467" y="8391862"/>
            <a:ext cx="802837" cy="6351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988601" y="7668625"/>
            <a:ext cx="201900" cy="208343"/>
          </a:xfrm>
          <a:custGeom>
            <a:avLst/>
            <a:gdLst/>
            <a:ahLst/>
            <a:cxnLst/>
            <a:rect l="l" t="t" r="r" b="b"/>
            <a:pathLst>
              <a:path w="201900" h="208343">
                <a:moveTo>
                  <a:pt x="201900" y="79590"/>
                </a:moveTo>
                <a:lnTo>
                  <a:pt x="0" y="79590"/>
                </a:lnTo>
                <a:lnTo>
                  <a:pt x="62407" y="128753"/>
                </a:lnTo>
                <a:lnTo>
                  <a:pt x="38542" y="208343"/>
                </a:lnTo>
                <a:lnTo>
                  <a:pt x="100950" y="159181"/>
                </a:lnTo>
                <a:lnTo>
                  <a:pt x="148616" y="159181"/>
                </a:lnTo>
                <a:lnTo>
                  <a:pt x="139492" y="128753"/>
                </a:lnTo>
                <a:lnTo>
                  <a:pt x="201900" y="79590"/>
                </a:lnTo>
                <a:close/>
              </a:path>
              <a:path w="201900" h="208343">
                <a:moveTo>
                  <a:pt x="148616" y="159181"/>
                </a:moveTo>
                <a:lnTo>
                  <a:pt x="100950" y="159181"/>
                </a:lnTo>
                <a:lnTo>
                  <a:pt x="163357" y="208343"/>
                </a:lnTo>
                <a:lnTo>
                  <a:pt x="148616" y="159181"/>
                </a:lnTo>
                <a:close/>
              </a:path>
              <a:path w="201900" h="208343">
                <a:moveTo>
                  <a:pt x="100950" y="0"/>
                </a:moveTo>
                <a:lnTo>
                  <a:pt x="77144" y="79590"/>
                </a:lnTo>
                <a:lnTo>
                  <a:pt x="124755" y="79590"/>
                </a:lnTo>
                <a:lnTo>
                  <a:pt x="1009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988601" y="7668625"/>
            <a:ext cx="201900" cy="208343"/>
          </a:xfrm>
          <a:custGeom>
            <a:avLst/>
            <a:gdLst/>
            <a:ahLst/>
            <a:cxnLst/>
            <a:rect l="l" t="t" r="r" b="b"/>
            <a:pathLst>
              <a:path w="201900" h="208343">
                <a:moveTo>
                  <a:pt x="0" y="79590"/>
                </a:moveTo>
                <a:lnTo>
                  <a:pt x="77144" y="79590"/>
                </a:lnTo>
                <a:lnTo>
                  <a:pt x="100950" y="0"/>
                </a:lnTo>
                <a:lnTo>
                  <a:pt x="124755" y="79590"/>
                </a:lnTo>
                <a:lnTo>
                  <a:pt x="201900" y="79590"/>
                </a:lnTo>
                <a:lnTo>
                  <a:pt x="139492" y="128753"/>
                </a:lnTo>
                <a:lnTo>
                  <a:pt x="163357" y="208343"/>
                </a:lnTo>
                <a:lnTo>
                  <a:pt x="100950" y="159181"/>
                </a:lnTo>
                <a:lnTo>
                  <a:pt x="38542" y="208343"/>
                </a:lnTo>
                <a:lnTo>
                  <a:pt x="62407" y="128753"/>
                </a:lnTo>
                <a:lnTo>
                  <a:pt x="0" y="7959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38581" y="8011927"/>
            <a:ext cx="683441" cy="6503"/>
          </a:xfrm>
          <a:custGeom>
            <a:avLst/>
            <a:gdLst/>
            <a:ahLst/>
            <a:cxnLst/>
            <a:rect l="l" t="t" r="r" b="b"/>
            <a:pathLst>
              <a:path w="683441" h="6503">
                <a:moveTo>
                  <a:pt x="0" y="6503"/>
                </a:moveTo>
                <a:lnTo>
                  <a:pt x="683441" y="0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840830" y="7517200"/>
            <a:ext cx="36513" cy="501349"/>
          </a:xfrm>
          <a:custGeom>
            <a:avLst/>
            <a:gdLst/>
            <a:ahLst/>
            <a:cxnLst/>
            <a:rect l="l" t="t" r="r" b="b"/>
            <a:pathLst>
              <a:path w="36513" h="501349">
                <a:moveTo>
                  <a:pt x="24322" y="36355"/>
                </a:moveTo>
                <a:lnTo>
                  <a:pt x="12151" y="36673"/>
                </a:lnTo>
                <a:lnTo>
                  <a:pt x="24223" y="501349"/>
                </a:lnTo>
                <a:lnTo>
                  <a:pt x="36394" y="500991"/>
                </a:lnTo>
                <a:lnTo>
                  <a:pt x="24322" y="36355"/>
                </a:lnTo>
                <a:close/>
              </a:path>
              <a:path w="36513" h="501349">
                <a:moveTo>
                  <a:pt x="17302" y="0"/>
                </a:moveTo>
                <a:lnTo>
                  <a:pt x="0" y="36991"/>
                </a:lnTo>
                <a:lnTo>
                  <a:pt x="12151" y="36673"/>
                </a:lnTo>
                <a:lnTo>
                  <a:pt x="11992" y="30547"/>
                </a:lnTo>
                <a:lnTo>
                  <a:pt x="24163" y="30249"/>
                </a:lnTo>
                <a:lnTo>
                  <a:pt x="33428" y="30249"/>
                </a:lnTo>
                <a:lnTo>
                  <a:pt x="17302" y="0"/>
                </a:lnTo>
                <a:close/>
              </a:path>
              <a:path w="36513" h="501349">
                <a:moveTo>
                  <a:pt x="24163" y="30249"/>
                </a:moveTo>
                <a:lnTo>
                  <a:pt x="11992" y="30547"/>
                </a:lnTo>
                <a:lnTo>
                  <a:pt x="12151" y="36673"/>
                </a:lnTo>
                <a:lnTo>
                  <a:pt x="24322" y="36355"/>
                </a:lnTo>
                <a:lnTo>
                  <a:pt x="24163" y="30249"/>
                </a:lnTo>
                <a:close/>
              </a:path>
              <a:path w="36513" h="501349">
                <a:moveTo>
                  <a:pt x="33428" y="30249"/>
                </a:moveTo>
                <a:lnTo>
                  <a:pt x="24163" y="30249"/>
                </a:lnTo>
                <a:lnTo>
                  <a:pt x="24322" y="36355"/>
                </a:lnTo>
                <a:lnTo>
                  <a:pt x="36513" y="36036"/>
                </a:lnTo>
                <a:lnTo>
                  <a:pt x="33428" y="30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293017" y="7736761"/>
            <a:ext cx="162582" cy="0"/>
          </a:xfrm>
          <a:custGeom>
            <a:avLst/>
            <a:gdLst/>
            <a:ahLst/>
            <a:cxnLst/>
            <a:rect l="l" t="t" r="r" b="b"/>
            <a:pathLst>
              <a:path w="162582">
                <a:moveTo>
                  <a:pt x="0" y="0"/>
                </a:moveTo>
                <a:lnTo>
                  <a:pt x="162581" y="0"/>
                </a:lnTo>
              </a:path>
            </a:pathLst>
          </a:custGeom>
          <a:ln w="5079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293017" y="7810981"/>
            <a:ext cx="162582" cy="0"/>
          </a:xfrm>
          <a:custGeom>
            <a:avLst/>
            <a:gdLst/>
            <a:ahLst/>
            <a:cxnLst/>
            <a:rect l="l" t="t" r="r" b="b"/>
            <a:pathLst>
              <a:path w="162582">
                <a:moveTo>
                  <a:pt x="0" y="0"/>
                </a:moveTo>
                <a:lnTo>
                  <a:pt x="162581" y="0"/>
                </a:lnTo>
              </a:path>
            </a:pathLst>
          </a:custGeom>
          <a:ln w="5079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93017" y="7712000"/>
            <a:ext cx="162582" cy="49520"/>
          </a:xfrm>
          <a:custGeom>
            <a:avLst/>
            <a:gdLst/>
            <a:ahLst/>
            <a:cxnLst/>
            <a:rect l="l" t="t" r="r" b="b"/>
            <a:pathLst>
              <a:path w="162582" h="49520">
                <a:moveTo>
                  <a:pt x="0" y="0"/>
                </a:moveTo>
                <a:lnTo>
                  <a:pt x="162582" y="0"/>
                </a:lnTo>
                <a:lnTo>
                  <a:pt x="162582" y="49520"/>
                </a:lnTo>
                <a:lnTo>
                  <a:pt x="0" y="49520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293017" y="7786221"/>
            <a:ext cx="162582" cy="49520"/>
          </a:xfrm>
          <a:custGeom>
            <a:avLst/>
            <a:gdLst/>
            <a:ahLst/>
            <a:cxnLst/>
            <a:rect l="l" t="t" r="r" b="b"/>
            <a:pathLst>
              <a:path w="162582" h="49520">
                <a:moveTo>
                  <a:pt x="0" y="0"/>
                </a:moveTo>
                <a:lnTo>
                  <a:pt x="162582" y="0"/>
                </a:lnTo>
                <a:lnTo>
                  <a:pt x="162582" y="49520"/>
                </a:lnTo>
                <a:lnTo>
                  <a:pt x="0" y="49520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467816" y="8388521"/>
            <a:ext cx="36513" cy="501349"/>
          </a:xfrm>
          <a:custGeom>
            <a:avLst/>
            <a:gdLst/>
            <a:ahLst/>
            <a:cxnLst/>
            <a:rect l="l" t="t" r="r" b="b"/>
            <a:pathLst>
              <a:path w="36513" h="501349">
                <a:moveTo>
                  <a:pt x="24322" y="36355"/>
                </a:moveTo>
                <a:lnTo>
                  <a:pt x="12151" y="36673"/>
                </a:lnTo>
                <a:lnTo>
                  <a:pt x="24223" y="501349"/>
                </a:lnTo>
                <a:lnTo>
                  <a:pt x="36394" y="500991"/>
                </a:lnTo>
                <a:lnTo>
                  <a:pt x="24322" y="36355"/>
                </a:lnTo>
                <a:close/>
              </a:path>
              <a:path w="36513" h="501349">
                <a:moveTo>
                  <a:pt x="17302" y="0"/>
                </a:moveTo>
                <a:lnTo>
                  <a:pt x="0" y="36991"/>
                </a:lnTo>
                <a:lnTo>
                  <a:pt x="12151" y="36673"/>
                </a:lnTo>
                <a:lnTo>
                  <a:pt x="11992" y="30547"/>
                </a:lnTo>
                <a:lnTo>
                  <a:pt x="24163" y="30249"/>
                </a:lnTo>
                <a:lnTo>
                  <a:pt x="33428" y="30249"/>
                </a:lnTo>
                <a:lnTo>
                  <a:pt x="17302" y="0"/>
                </a:lnTo>
                <a:close/>
              </a:path>
              <a:path w="36513" h="501349">
                <a:moveTo>
                  <a:pt x="24163" y="30249"/>
                </a:moveTo>
                <a:lnTo>
                  <a:pt x="11992" y="30547"/>
                </a:lnTo>
                <a:lnTo>
                  <a:pt x="12151" y="36673"/>
                </a:lnTo>
                <a:lnTo>
                  <a:pt x="24322" y="36355"/>
                </a:lnTo>
                <a:lnTo>
                  <a:pt x="24163" y="30249"/>
                </a:lnTo>
                <a:close/>
              </a:path>
              <a:path w="36513" h="501349">
                <a:moveTo>
                  <a:pt x="33428" y="30249"/>
                </a:moveTo>
                <a:lnTo>
                  <a:pt x="24163" y="30249"/>
                </a:lnTo>
                <a:lnTo>
                  <a:pt x="24322" y="36355"/>
                </a:lnTo>
                <a:lnTo>
                  <a:pt x="36513" y="36036"/>
                </a:lnTo>
                <a:lnTo>
                  <a:pt x="33428" y="302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988601" y="8534218"/>
            <a:ext cx="201900" cy="208343"/>
          </a:xfrm>
          <a:custGeom>
            <a:avLst/>
            <a:gdLst/>
            <a:ahLst/>
            <a:cxnLst/>
            <a:rect l="l" t="t" r="r" b="b"/>
            <a:pathLst>
              <a:path w="201900" h="208343">
                <a:moveTo>
                  <a:pt x="201900" y="79590"/>
                </a:moveTo>
                <a:lnTo>
                  <a:pt x="0" y="79590"/>
                </a:lnTo>
                <a:lnTo>
                  <a:pt x="62407" y="128753"/>
                </a:lnTo>
                <a:lnTo>
                  <a:pt x="38542" y="208343"/>
                </a:lnTo>
                <a:lnTo>
                  <a:pt x="100950" y="159181"/>
                </a:lnTo>
                <a:lnTo>
                  <a:pt x="148616" y="159181"/>
                </a:lnTo>
                <a:lnTo>
                  <a:pt x="139492" y="128753"/>
                </a:lnTo>
                <a:lnTo>
                  <a:pt x="201900" y="79590"/>
                </a:lnTo>
                <a:close/>
              </a:path>
              <a:path w="201900" h="208343">
                <a:moveTo>
                  <a:pt x="148616" y="159181"/>
                </a:moveTo>
                <a:lnTo>
                  <a:pt x="100950" y="159181"/>
                </a:lnTo>
                <a:lnTo>
                  <a:pt x="163357" y="208343"/>
                </a:lnTo>
                <a:lnTo>
                  <a:pt x="148616" y="159181"/>
                </a:lnTo>
                <a:close/>
              </a:path>
              <a:path w="201900" h="208343">
                <a:moveTo>
                  <a:pt x="100950" y="0"/>
                </a:moveTo>
                <a:lnTo>
                  <a:pt x="77144" y="79590"/>
                </a:lnTo>
                <a:lnTo>
                  <a:pt x="124755" y="79590"/>
                </a:lnTo>
                <a:lnTo>
                  <a:pt x="1009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988601" y="8534218"/>
            <a:ext cx="201900" cy="208343"/>
          </a:xfrm>
          <a:custGeom>
            <a:avLst/>
            <a:gdLst/>
            <a:ahLst/>
            <a:cxnLst/>
            <a:rect l="l" t="t" r="r" b="b"/>
            <a:pathLst>
              <a:path w="201900" h="208343">
                <a:moveTo>
                  <a:pt x="0" y="79590"/>
                </a:moveTo>
                <a:lnTo>
                  <a:pt x="77144" y="79590"/>
                </a:lnTo>
                <a:lnTo>
                  <a:pt x="100950" y="0"/>
                </a:lnTo>
                <a:lnTo>
                  <a:pt x="124755" y="79590"/>
                </a:lnTo>
                <a:lnTo>
                  <a:pt x="201900" y="79590"/>
                </a:lnTo>
                <a:lnTo>
                  <a:pt x="139492" y="128753"/>
                </a:lnTo>
                <a:lnTo>
                  <a:pt x="163357" y="208343"/>
                </a:lnTo>
                <a:lnTo>
                  <a:pt x="100950" y="159181"/>
                </a:lnTo>
                <a:lnTo>
                  <a:pt x="38542" y="208343"/>
                </a:lnTo>
                <a:lnTo>
                  <a:pt x="62407" y="128753"/>
                </a:lnTo>
                <a:lnTo>
                  <a:pt x="0" y="7959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293017" y="8646027"/>
            <a:ext cx="162582" cy="0"/>
          </a:xfrm>
          <a:custGeom>
            <a:avLst/>
            <a:gdLst/>
            <a:ahLst/>
            <a:cxnLst/>
            <a:rect l="l" t="t" r="r" b="b"/>
            <a:pathLst>
              <a:path w="162582">
                <a:moveTo>
                  <a:pt x="0" y="0"/>
                </a:moveTo>
                <a:lnTo>
                  <a:pt x="162581" y="0"/>
                </a:lnTo>
              </a:path>
            </a:pathLst>
          </a:custGeom>
          <a:ln w="5079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293017" y="8720248"/>
            <a:ext cx="162582" cy="0"/>
          </a:xfrm>
          <a:custGeom>
            <a:avLst/>
            <a:gdLst/>
            <a:ahLst/>
            <a:cxnLst/>
            <a:rect l="l" t="t" r="r" b="b"/>
            <a:pathLst>
              <a:path w="162582">
                <a:moveTo>
                  <a:pt x="0" y="0"/>
                </a:moveTo>
                <a:lnTo>
                  <a:pt x="162581" y="0"/>
                </a:lnTo>
              </a:path>
            </a:pathLst>
          </a:custGeom>
          <a:ln w="5079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293017" y="8621267"/>
            <a:ext cx="162582" cy="49520"/>
          </a:xfrm>
          <a:custGeom>
            <a:avLst/>
            <a:gdLst/>
            <a:ahLst/>
            <a:cxnLst/>
            <a:rect l="l" t="t" r="r" b="b"/>
            <a:pathLst>
              <a:path w="162582" h="49520">
                <a:moveTo>
                  <a:pt x="0" y="0"/>
                </a:moveTo>
                <a:lnTo>
                  <a:pt x="162582" y="0"/>
                </a:lnTo>
                <a:lnTo>
                  <a:pt x="162582" y="49520"/>
                </a:lnTo>
                <a:lnTo>
                  <a:pt x="0" y="49520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293017" y="8695488"/>
            <a:ext cx="162582" cy="49520"/>
          </a:xfrm>
          <a:custGeom>
            <a:avLst/>
            <a:gdLst/>
            <a:ahLst/>
            <a:cxnLst/>
            <a:rect l="l" t="t" r="r" b="b"/>
            <a:pathLst>
              <a:path w="162582" h="49520">
                <a:moveTo>
                  <a:pt x="0" y="0"/>
                </a:moveTo>
                <a:lnTo>
                  <a:pt x="162582" y="0"/>
                </a:lnTo>
                <a:lnTo>
                  <a:pt x="162582" y="49520"/>
                </a:lnTo>
                <a:lnTo>
                  <a:pt x="0" y="49520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68959"/>
            <a:ext cx="18093689" cy="227583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1520"/>
            <a:ext cx="18093689" cy="93878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8320"/>
            <a:ext cx="6433311" cy="711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3228320"/>
            <a:ext cx="4623943" cy="711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jpg"/><Relationship Id="rId13" Type="http://schemas.openxmlformats.org/officeDocument/2006/relationships/image" Target="../media/image27.png"/><Relationship Id="rId14" Type="http://schemas.openxmlformats.org/officeDocument/2006/relationships/hyperlink" Target="http://cameraculture.info/" TargetMode="External"/><Relationship Id="rId15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10015" y="8137407"/>
            <a:ext cx="9842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-10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282" y="11135302"/>
            <a:ext cx="98425" cy="20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i="1" spc="15" dirty="0" smtClean="0">
                <a:latin typeface="Times New Roman"/>
                <a:cs typeface="Times New Roman"/>
              </a:rPr>
              <a:t>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46430" y="10617656"/>
            <a:ext cx="3394356" cy="1166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6708" y="11766053"/>
            <a:ext cx="1933802" cy="503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5331" y="12616610"/>
            <a:ext cx="3836102" cy="678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45069" y="10634839"/>
            <a:ext cx="3494590" cy="511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4747" y="7917809"/>
            <a:ext cx="59182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 smtClean="0">
                <a:latin typeface="Calibri"/>
                <a:cs typeface="Calibri"/>
              </a:rPr>
              <a:t>function).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4747" y="8257278"/>
            <a:ext cx="2248535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-1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or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simple object, </a:t>
            </a:r>
            <a:r>
              <a:rPr sz="1100" spc="10" dirty="0" smtClean="0">
                <a:latin typeface="Calibri"/>
                <a:cs typeface="Calibri"/>
              </a:rPr>
              <a:t>such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as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5" dirty="0" smtClean="0">
                <a:latin typeface="Calibri"/>
                <a:cs typeface="Calibri"/>
              </a:rPr>
              <a:t>all, the 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esponse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an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be</a:t>
            </a:r>
            <a:r>
              <a:rPr sz="1100" spc="5" dirty="0" smtClean="0">
                <a:latin typeface="Calibri"/>
                <a:cs typeface="Calibri"/>
              </a:rPr>
              <a:t> modelled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as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single di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47" y="8944598"/>
            <a:ext cx="1953260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A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5" dirty="0" smtClean="0">
                <a:latin typeface="Calibri"/>
                <a:cs typeface="Calibri"/>
              </a:rPr>
              <a:t>all further a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-15" dirty="0" smtClean="0">
                <a:latin typeface="Calibri"/>
                <a:cs typeface="Calibri"/>
              </a:rPr>
              <a:t>a</a:t>
            </a:r>
            <a:r>
              <a:rPr sz="1100" spc="10" dirty="0" smtClean="0">
                <a:latin typeface="Calibri"/>
                <a:cs typeface="Calibri"/>
              </a:rPr>
              <a:t>y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5" dirty="0" smtClean="0">
                <a:latin typeface="Calibri"/>
                <a:cs typeface="Calibri"/>
              </a:rPr>
              <a:t>ould </a:t>
            </a:r>
            <a:r>
              <a:rPr sz="1100" spc="10" dirty="0" smtClean="0">
                <a:latin typeface="Calibri"/>
                <a:cs typeface="Calibri"/>
              </a:rPr>
              <a:t>h</a:t>
            </a:r>
            <a:r>
              <a:rPr sz="1100" spc="-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shif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5" dirty="0" smtClean="0">
                <a:latin typeface="Calibri"/>
                <a:cs typeface="Calibri"/>
              </a:rPr>
              <a:t> di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38" y="12678176"/>
            <a:ext cx="4171543" cy="1293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62046" y="9125429"/>
            <a:ext cx="9842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i="1" spc="-10" dirty="0" smtClean="0">
                <a:latin typeface="Times New Roman"/>
                <a:cs typeface="Times New Roman"/>
              </a:rPr>
              <a:t>y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18658" y="11596370"/>
            <a:ext cx="166102" cy="173261"/>
          </a:xfrm>
          <a:custGeom>
            <a:avLst/>
            <a:gdLst/>
            <a:ahLst/>
            <a:cxnLst/>
            <a:rect l="l" t="t" r="r" b="b"/>
            <a:pathLst>
              <a:path w="166102" h="173261">
                <a:moveTo>
                  <a:pt x="166102" y="66166"/>
                </a:moveTo>
                <a:lnTo>
                  <a:pt x="0" y="66166"/>
                </a:lnTo>
                <a:lnTo>
                  <a:pt x="51310" y="107095"/>
                </a:lnTo>
                <a:lnTo>
                  <a:pt x="31740" y="173261"/>
                </a:lnTo>
                <a:lnTo>
                  <a:pt x="83051" y="132332"/>
                </a:lnTo>
                <a:lnTo>
                  <a:pt x="122256" y="132332"/>
                </a:lnTo>
                <a:lnTo>
                  <a:pt x="114791" y="107095"/>
                </a:lnTo>
                <a:lnTo>
                  <a:pt x="166102" y="66166"/>
                </a:lnTo>
                <a:close/>
              </a:path>
              <a:path w="166102" h="173261">
                <a:moveTo>
                  <a:pt x="122256" y="132332"/>
                </a:moveTo>
                <a:lnTo>
                  <a:pt x="83051" y="132332"/>
                </a:lnTo>
                <a:lnTo>
                  <a:pt x="134361" y="173261"/>
                </a:lnTo>
                <a:lnTo>
                  <a:pt x="122256" y="132332"/>
                </a:lnTo>
                <a:close/>
              </a:path>
              <a:path w="166102" h="173261">
                <a:moveTo>
                  <a:pt x="83051" y="0"/>
                </a:moveTo>
                <a:lnTo>
                  <a:pt x="63421" y="66166"/>
                </a:lnTo>
                <a:lnTo>
                  <a:pt x="102680" y="66166"/>
                </a:lnTo>
                <a:lnTo>
                  <a:pt x="8305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8658" y="11596370"/>
            <a:ext cx="166102" cy="173261"/>
          </a:xfrm>
          <a:custGeom>
            <a:avLst/>
            <a:gdLst/>
            <a:ahLst/>
            <a:cxnLst/>
            <a:rect l="l" t="t" r="r" b="b"/>
            <a:pathLst>
              <a:path w="166102" h="173261">
                <a:moveTo>
                  <a:pt x="0" y="66166"/>
                </a:moveTo>
                <a:lnTo>
                  <a:pt x="63421" y="66166"/>
                </a:lnTo>
                <a:lnTo>
                  <a:pt x="83051" y="0"/>
                </a:lnTo>
                <a:lnTo>
                  <a:pt x="102680" y="66166"/>
                </a:lnTo>
                <a:lnTo>
                  <a:pt x="166102" y="66166"/>
                </a:lnTo>
                <a:lnTo>
                  <a:pt x="114791" y="107095"/>
                </a:lnTo>
                <a:lnTo>
                  <a:pt x="134361" y="173261"/>
                </a:lnTo>
                <a:lnTo>
                  <a:pt x="83051" y="132332"/>
                </a:lnTo>
                <a:lnTo>
                  <a:pt x="31740" y="173261"/>
                </a:lnTo>
                <a:lnTo>
                  <a:pt x="51310" y="107095"/>
                </a:lnTo>
                <a:lnTo>
                  <a:pt x="0" y="66166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63355" y="11691801"/>
            <a:ext cx="134122" cy="0"/>
          </a:xfrm>
          <a:custGeom>
            <a:avLst/>
            <a:gdLst/>
            <a:ahLst/>
            <a:cxnLst/>
            <a:rect l="l" t="t" r="r" b="b"/>
            <a:pathLst>
              <a:path w="134122">
                <a:moveTo>
                  <a:pt x="0" y="0"/>
                </a:moveTo>
                <a:lnTo>
                  <a:pt x="134122" y="0"/>
                </a:lnTo>
              </a:path>
            </a:pathLst>
          </a:custGeom>
          <a:ln w="42497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63355" y="11753672"/>
            <a:ext cx="134122" cy="0"/>
          </a:xfrm>
          <a:custGeom>
            <a:avLst/>
            <a:gdLst/>
            <a:ahLst/>
            <a:cxnLst/>
            <a:rect l="l" t="t" r="r" b="b"/>
            <a:pathLst>
              <a:path w="134122">
                <a:moveTo>
                  <a:pt x="0" y="0"/>
                </a:moveTo>
                <a:lnTo>
                  <a:pt x="134122" y="0"/>
                </a:lnTo>
              </a:path>
            </a:pathLst>
          </a:custGeom>
          <a:ln w="42497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63355" y="11671188"/>
            <a:ext cx="134122" cy="41227"/>
          </a:xfrm>
          <a:custGeom>
            <a:avLst/>
            <a:gdLst/>
            <a:ahLst/>
            <a:cxnLst/>
            <a:rect l="l" t="t" r="r" b="b"/>
            <a:pathLst>
              <a:path w="134122" h="41227">
                <a:moveTo>
                  <a:pt x="0" y="0"/>
                </a:moveTo>
                <a:lnTo>
                  <a:pt x="134122" y="0"/>
                </a:lnTo>
                <a:lnTo>
                  <a:pt x="134122" y="41227"/>
                </a:lnTo>
                <a:lnTo>
                  <a:pt x="0" y="41227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3355" y="11733059"/>
            <a:ext cx="134122" cy="41227"/>
          </a:xfrm>
          <a:custGeom>
            <a:avLst/>
            <a:gdLst/>
            <a:ahLst/>
            <a:cxnLst/>
            <a:rect l="l" t="t" r="r" b="b"/>
            <a:pathLst>
              <a:path w="134122" h="41227">
                <a:moveTo>
                  <a:pt x="0" y="0"/>
                </a:moveTo>
                <a:lnTo>
                  <a:pt x="134122" y="0"/>
                </a:lnTo>
                <a:lnTo>
                  <a:pt x="134122" y="41227"/>
                </a:lnTo>
                <a:lnTo>
                  <a:pt x="0" y="41227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4683" y="12016995"/>
            <a:ext cx="760049" cy="8889"/>
          </a:xfrm>
          <a:custGeom>
            <a:avLst/>
            <a:gdLst/>
            <a:ahLst/>
            <a:cxnLst/>
            <a:rect l="l" t="t" r="r" b="b"/>
            <a:pathLst>
              <a:path w="760049" h="8889">
                <a:moveTo>
                  <a:pt x="0" y="8889"/>
                </a:moveTo>
                <a:lnTo>
                  <a:pt x="760049" y="0"/>
                </a:lnTo>
              </a:path>
            </a:pathLst>
          </a:custGeom>
          <a:ln w="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94458" y="11331824"/>
            <a:ext cx="36275" cy="685052"/>
          </a:xfrm>
          <a:custGeom>
            <a:avLst/>
            <a:gdLst/>
            <a:ahLst/>
            <a:cxnLst/>
            <a:rect l="l" t="t" r="r" b="b"/>
            <a:pathLst>
              <a:path w="36275" h="685052">
                <a:moveTo>
                  <a:pt x="22559" y="35704"/>
                </a:moveTo>
                <a:lnTo>
                  <a:pt x="13252" y="35890"/>
                </a:lnTo>
                <a:lnTo>
                  <a:pt x="26967" y="685052"/>
                </a:lnTo>
                <a:lnTo>
                  <a:pt x="36275" y="684813"/>
                </a:lnTo>
                <a:lnTo>
                  <a:pt x="22559" y="35704"/>
                </a:lnTo>
                <a:close/>
              </a:path>
              <a:path w="36275" h="685052">
                <a:moveTo>
                  <a:pt x="17123" y="0"/>
                </a:moveTo>
                <a:lnTo>
                  <a:pt x="0" y="36155"/>
                </a:lnTo>
                <a:lnTo>
                  <a:pt x="13252" y="35890"/>
                </a:lnTo>
                <a:lnTo>
                  <a:pt x="13125" y="29891"/>
                </a:lnTo>
                <a:lnTo>
                  <a:pt x="22433" y="29712"/>
                </a:lnTo>
                <a:lnTo>
                  <a:pt x="32779" y="29712"/>
                </a:lnTo>
                <a:lnTo>
                  <a:pt x="17123" y="0"/>
                </a:lnTo>
                <a:close/>
              </a:path>
              <a:path w="36275" h="685052">
                <a:moveTo>
                  <a:pt x="22433" y="29712"/>
                </a:moveTo>
                <a:lnTo>
                  <a:pt x="13125" y="29891"/>
                </a:lnTo>
                <a:lnTo>
                  <a:pt x="13252" y="35890"/>
                </a:lnTo>
                <a:lnTo>
                  <a:pt x="22559" y="35704"/>
                </a:lnTo>
                <a:lnTo>
                  <a:pt x="22433" y="29712"/>
                </a:lnTo>
                <a:close/>
              </a:path>
              <a:path w="36275" h="685052">
                <a:moveTo>
                  <a:pt x="32779" y="29712"/>
                </a:moveTo>
                <a:lnTo>
                  <a:pt x="22433" y="29712"/>
                </a:lnTo>
                <a:lnTo>
                  <a:pt x="22559" y="35704"/>
                </a:lnTo>
                <a:lnTo>
                  <a:pt x="35797" y="35439"/>
                </a:lnTo>
                <a:lnTo>
                  <a:pt x="32779" y="2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2782" y="11336835"/>
            <a:ext cx="36275" cy="685052"/>
          </a:xfrm>
          <a:custGeom>
            <a:avLst/>
            <a:gdLst/>
            <a:ahLst/>
            <a:cxnLst/>
            <a:rect l="l" t="t" r="r" b="b"/>
            <a:pathLst>
              <a:path w="36275" h="685052">
                <a:moveTo>
                  <a:pt x="22559" y="35667"/>
                </a:moveTo>
                <a:lnTo>
                  <a:pt x="13252" y="35868"/>
                </a:lnTo>
                <a:lnTo>
                  <a:pt x="26967" y="685052"/>
                </a:lnTo>
                <a:lnTo>
                  <a:pt x="36275" y="684813"/>
                </a:lnTo>
                <a:lnTo>
                  <a:pt x="22559" y="35667"/>
                </a:lnTo>
                <a:close/>
              </a:path>
              <a:path w="36275" h="685052">
                <a:moveTo>
                  <a:pt x="17123" y="0"/>
                </a:moveTo>
                <a:lnTo>
                  <a:pt x="0" y="36155"/>
                </a:lnTo>
                <a:lnTo>
                  <a:pt x="13252" y="35868"/>
                </a:lnTo>
                <a:lnTo>
                  <a:pt x="13125" y="29891"/>
                </a:lnTo>
                <a:lnTo>
                  <a:pt x="22433" y="29712"/>
                </a:lnTo>
                <a:lnTo>
                  <a:pt x="32806" y="29712"/>
                </a:lnTo>
                <a:lnTo>
                  <a:pt x="17123" y="0"/>
                </a:lnTo>
                <a:close/>
              </a:path>
              <a:path w="36275" h="685052">
                <a:moveTo>
                  <a:pt x="22433" y="29712"/>
                </a:moveTo>
                <a:lnTo>
                  <a:pt x="13125" y="29891"/>
                </a:lnTo>
                <a:lnTo>
                  <a:pt x="13252" y="35868"/>
                </a:lnTo>
                <a:lnTo>
                  <a:pt x="22559" y="35667"/>
                </a:lnTo>
                <a:lnTo>
                  <a:pt x="22433" y="29712"/>
                </a:lnTo>
                <a:close/>
              </a:path>
              <a:path w="36275" h="685052">
                <a:moveTo>
                  <a:pt x="32806" y="29712"/>
                </a:moveTo>
                <a:lnTo>
                  <a:pt x="22433" y="29712"/>
                </a:lnTo>
                <a:lnTo>
                  <a:pt x="22559" y="35667"/>
                </a:lnTo>
                <a:lnTo>
                  <a:pt x="35797" y="35380"/>
                </a:lnTo>
                <a:lnTo>
                  <a:pt x="32806" y="2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70729" y="12076876"/>
            <a:ext cx="8572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i="1" spc="0" dirty="0" smtClean="0">
                <a:latin typeface="Times New Roman"/>
                <a:cs typeface="Times New Roman"/>
              </a:rPr>
              <a:t>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06307" y="11216913"/>
            <a:ext cx="1260801" cy="10281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1751" y="11992653"/>
            <a:ext cx="131915" cy="0"/>
          </a:xfrm>
          <a:custGeom>
            <a:avLst/>
            <a:gdLst/>
            <a:ahLst/>
            <a:cxnLst/>
            <a:rect l="l" t="t" r="r" b="b"/>
            <a:pathLst>
              <a:path w="131915">
                <a:moveTo>
                  <a:pt x="0" y="0"/>
                </a:moveTo>
                <a:lnTo>
                  <a:pt x="131915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2032" y="11322516"/>
            <a:ext cx="55367" cy="670136"/>
          </a:xfrm>
          <a:custGeom>
            <a:avLst/>
            <a:gdLst/>
            <a:ahLst/>
            <a:cxnLst/>
            <a:rect l="l" t="t" r="r" b="b"/>
            <a:pathLst>
              <a:path w="55367" h="670136">
                <a:moveTo>
                  <a:pt x="0" y="670136"/>
                </a:moveTo>
                <a:lnTo>
                  <a:pt x="55367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7161" y="11322516"/>
            <a:ext cx="65629" cy="670136"/>
          </a:xfrm>
          <a:custGeom>
            <a:avLst/>
            <a:gdLst/>
            <a:ahLst/>
            <a:cxnLst/>
            <a:rect l="l" t="t" r="r" b="b"/>
            <a:pathLst>
              <a:path w="65629" h="670136">
                <a:moveTo>
                  <a:pt x="65629" y="670136"/>
                </a:moveTo>
                <a:lnTo>
                  <a:pt x="0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43029" y="11979050"/>
            <a:ext cx="306310" cy="0"/>
          </a:xfrm>
          <a:custGeom>
            <a:avLst/>
            <a:gdLst/>
            <a:ahLst/>
            <a:cxnLst/>
            <a:rect l="l" t="t" r="r" b="b"/>
            <a:pathLst>
              <a:path w="306310">
                <a:moveTo>
                  <a:pt x="0" y="0"/>
                </a:moveTo>
                <a:lnTo>
                  <a:pt x="306310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59496" y="11980481"/>
            <a:ext cx="306310" cy="0"/>
          </a:xfrm>
          <a:custGeom>
            <a:avLst/>
            <a:gdLst/>
            <a:ahLst/>
            <a:cxnLst/>
            <a:rect l="l" t="t" r="r" b="b"/>
            <a:pathLst>
              <a:path w="306310">
                <a:moveTo>
                  <a:pt x="0" y="0"/>
                </a:moveTo>
                <a:lnTo>
                  <a:pt x="306310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3755" y="11310345"/>
            <a:ext cx="55367" cy="670136"/>
          </a:xfrm>
          <a:custGeom>
            <a:avLst/>
            <a:gdLst/>
            <a:ahLst/>
            <a:cxnLst/>
            <a:rect l="l" t="t" r="r" b="b"/>
            <a:pathLst>
              <a:path w="55367" h="670136">
                <a:moveTo>
                  <a:pt x="0" y="670136"/>
                </a:moveTo>
                <a:lnTo>
                  <a:pt x="55367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9599" y="11310345"/>
            <a:ext cx="65629" cy="670136"/>
          </a:xfrm>
          <a:custGeom>
            <a:avLst/>
            <a:gdLst/>
            <a:ahLst/>
            <a:cxnLst/>
            <a:rect l="l" t="t" r="r" b="b"/>
            <a:pathLst>
              <a:path w="65629" h="670136">
                <a:moveTo>
                  <a:pt x="65629" y="670136"/>
                </a:moveTo>
                <a:lnTo>
                  <a:pt x="0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4751" y="11966878"/>
            <a:ext cx="100472" cy="12171"/>
          </a:xfrm>
          <a:custGeom>
            <a:avLst/>
            <a:gdLst/>
            <a:ahLst/>
            <a:cxnLst/>
            <a:rect l="l" t="t" r="r" b="b"/>
            <a:pathLst>
              <a:path w="100472" h="12171">
                <a:moveTo>
                  <a:pt x="0" y="0"/>
                </a:moveTo>
                <a:lnTo>
                  <a:pt x="100472" y="12171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50694" y="10186137"/>
            <a:ext cx="1031873" cy="764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59377" y="10215105"/>
            <a:ext cx="978805" cy="763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7039" y="10485204"/>
            <a:ext cx="173261" cy="176125"/>
          </a:xfrm>
          <a:custGeom>
            <a:avLst/>
            <a:gdLst/>
            <a:ahLst/>
            <a:cxnLst/>
            <a:rect l="l" t="t" r="r" b="b"/>
            <a:pathLst>
              <a:path w="173261" h="176125">
                <a:moveTo>
                  <a:pt x="173261" y="67300"/>
                </a:moveTo>
                <a:lnTo>
                  <a:pt x="0" y="67300"/>
                </a:lnTo>
                <a:lnTo>
                  <a:pt x="53517" y="108825"/>
                </a:lnTo>
                <a:lnTo>
                  <a:pt x="33113" y="176125"/>
                </a:lnTo>
                <a:lnTo>
                  <a:pt x="86630" y="134540"/>
                </a:lnTo>
                <a:lnTo>
                  <a:pt x="127540" y="134540"/>
                </a:lnTo>
                <a:lnTo>
                  <a:pt x="119743" y="108825"/>
                </a:lnTo>
                <a:lnTo>
                  <a:pt x="173261" y="67300"/>
                </a:lnTo>
                <a:close/>
              </a:path>
              <a:path w="173261" h="176125">
                <a:moveTo>
                  <a:pt x="127540" y="134540"/>
                </a:moveTo>
                <a:lnTo>
                  <a:pt x="86630" y="134540"/>
                </a:lnTo>
                <a:lnTo>
                  <a:pt x="140148" y="176125"/>
                </a:lnTo>
                <a:lnTo>
                  <a:pt x="127540" y="134540"/>
                </a:lnTo>
                <a:close/>
              </a:path>
              <a:path w="173261" h="176125">
                <a:moveTo>
                  <a:pt x="86630" y="0"/>
                </a:moveTo>
                <a:lnTo>
                  <a:pt x="66166" y="67300"/>
                </a:lnTo>
                <a:lnTo>
                  <a:pt x="107095" y="67300"/>
                </a:lnTo>
                <a:lnTo>
                  <a:pt x="8663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37039" y="10485204"/>
            <a:ext cx="173261" cy="176125"/>
          </a:xfrm>
          <a:custGeom>
            <a:avLst/>
            <a:gdLst/>
            <a:ahLst/>
            <a:cxnLst/>
            <a:rect l="l" t="t" r="r" b="b"/>
            <a:pathLst>
              <a:path w="173261" h="176125">
                <a:moveTo>
                  <a:pt x="0" y="67300"/>
                </a:moveTo>
                <a:lnTo>
                  <a:pt x="66166" y="67300"/>
                </a:lnTo>
                <a:lnTo>
                  <a:pt x="86630" y="0"/>
                </a:lnTo>
                <a:lnTo>
                  <a:pt x="107095" y="67300"/>
                </a:lnTo>
                <a:lnTo>
                  <a:pt x="173261" y="67300"/>
                </a:lnTo>
                <a:lnTo>
                  <a:pt x="119743" y="108825"/>
                </a:lnTo>
                <a:lnTo>
                  <a:pt x="140148" y="176125"/>
                </a:lnTo>
                <a:lnTo>
                  <a:pt x="86630" y="134540"/>
                </a:lnTo>
                <a:lnTo>
                  <a:pt x="33113" y="176125"/>
                </a:lnTo>
                <a:lnTo>
                  <a:pt x="53517" y="108825"/>
                </a:lnTo>
                <a:lnTo>
                  <a:pt x="0" y="6730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27080" y="10582753"/>
            <a:ext cx="139373" cy="0"/>
          </a:xfrm>
          <a:custGeom>
            <a:avLst/>
            <a:gdLst/>
            <a:ahLst/>
            <a:cxnLst/>
            <a:rect l="l" t="t" r="r" b="b"/>
            <a:pathLst>
              <a:path w="139373">
                <a:moveTo>
                  <a:pt x="0" y="0"/>
                </a:moveTo>
                <a:lnTo>
                  <a:pt x="139372" y="0"/>
                </a:lnTo>
              </a:path>
            </a:pathLst>
          </a:custGeom>
          <a:ln w="4303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7080" y="10645399"/>
            <a:ext cx="139373" cy="0"/>
          </a:xfrm>
          <a:custGeom>
            <a:avLst/>
            <a:gdLst/>
            <a:ahLst/>
            <a:cxnLst/>
            <a:rect l="l" t="t" r="r" b="b"/>
            <a:pathLst>
              <a:path w="139373">
                <a:moveTo>
                  <a:pt x="0" y="0"/>
                </a:moveTo>
                <a:lnTo>
                  <a:pt x="139372" y="0"/>
                </a:lnTo>
              </a:path>
            </a:pathLst>
          </a:custGeom>
          <a:ln w="4303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7080" y="10561871"/>
            <a:ext cx="139373" cy="41764"/>
          </a:xfrm>
          <a:custGeom>
            <a:avLst/>
            <a:gdLst/>
            <a:ahLst/>
            <a:cxnLst/>
            <a:rect l="l" t="t" r="r" b="b"/>
            <a:pathLst>
              <a:path w="139373" h="41764">
                <a:moveTo>
                  <a:pt x="0" y="0"/>
                </a:moveTo>
                <a:lnTo>
                  <a:pt x="139373" y="0"/>
                </a:lnTo>
                <a:lnTo>
                  <a:pt x="139373" y="41764"/>
                </a:lnTo>
                <a:lnTo>
                  <a:pt x="0" y="41764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7080" y="10624517"/>
            <a:ext cx="139373" cy="41764"/>
          </a:xfrm>
          <a:custGeom>
            <a:avLst/>
            <a:gdLst/>
            <a:ahLst/>
            <a:cxnLst/>
            <a:rect l="l" t="t" r="r" b="b"/>
            <a:pathLst>
              <a:path w="139373" h="41764">
                <a:moveTo>
                  <a:pt x="0" y="0"/>
                </a:moveTo>
                <a:lnTo>
                  <a:pt x="139373" y="0"/>
                </a:lnTo>
                <a:lnTo>
                  <a:pt x="139373" y="41764"/>
                </a:lnTo>
                <a:lnTo>
                  <a:pt x="0" y="41764"/>
                </a:lnTo>
                <a:lnTo>
                  <a:pt x="0" y="0"/>
                </a:lnTo>
                <a:close/>
              </a:path>
            </a:pathLst>
          </a:custGeom>
          <a:ln w="5727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45974" y="10912988"/>
            <a:ext cx="790119" cy="9068"/>
          </a:xfrm>
          <a:custGeom>
            <a:avLst/>
            <a:gdLst/>
            <a:ahLst/>
            <a:cxnLst/>
            <a:rect l="l" t="t" r="r" b="b"/>
            <a:pathLst>
              <a:path w="790119" h="9068">
                <a:moveTo>
                  <a:pt x="0" y="9068"/>
                </a:moveTo>
                <a:lnTo>
                  <a:pt x="790119" y="0"/>
                </a:lnTo>
              </a:path>
            </a:pathLst>
          </a:custGeom>
          <a:ln w="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55796" y="10217077"/>
            <a:ext cx="36812" cy="696209"/>
          </a:xfrm>
          <a:custGeom>
            <a:avLst/>
            <a:gdLst/>
            <a:ahLst/>
            <a:cxnLst/>
            <a:rect l="l" t="t" r="r" b="b"/>
            <a:pathLst>
              <a:path w="36812" h="696209">
                <a:moveTo>
                  <a:pt x="22561" y="35667"/>
                </a:moveTo>
                <a:lnTo>
                  <a:pt x="13253" y="35868"/>
                </a:lnTo>
                <a:lnTo>
                  <a:pt x="27504" y="696209"/>
                </a:lnTo>
                <a:lnTo>
                  <a:pt x="36812" y="695970"/>
                </a:lnTo>
                <a:lnTo>
                  <a:pt x="22561" y="35667"/>
                </a:lnTo>
                <a:close/>
              </a:path>
              <a:path w="36812" h="696209">
                <a:moveTo>
                  <a:pt x="17123" y="0"/>
                </a:moveTo>
                <a:lnTo>
                  <a:pt x="0" y="36155"/>
                </a:lnTo>
                <a:lnTo>
                  <a:pt x="13253" y="35868"/>
                </a:lnTo>
                <a:lnTo>
                  <a:pt x="13125" y="29950"/>
                </a:lnTo>
                <a:lnTo>
                  <a:pt x="22433" y="29712"/>
                </a:lnTo>
                <a:lnTo>
                  <a:pt x="32806" y="29712"/>
                </a:lnTo>
                <a:lnTo>
                  <a:pt x="17123" y="0"/>
                </a:lnTo>
                <a:close/>
              </a:path>
              <a:path w="36812" h="696209">
                <a:moveTo>
                  <a:pt x="22433" y="29712"/>
                </a:moveTo>
                <a:lnTo>
                  <a:pt x="13125" y="29950"/>
                </a:lnTo>
                <a:lnTo>
                  <a:pt x="13253" y="35868"/>
                </a:lnTo>
                <a:lnTo>
                  <a:pt x="22561" y="35667"/>
                </a:lnTo>
                <a:lnTo>
                  <a:pt x="22433" y="29712"/>
                </a:lnTo>
                <a:close/>
              </a:path>
              <a:path w="36812" h="696209">
                <a:moveTo>
                  <a:pt x="32806" y="29712"/>
                </a:moveTo>
                <a:lnTo>
                  <a:pt x="22433" y="29712"/>
                </a:lnTo>
                <a:lnTo>
                  <a:pt x="22561" y="35667"/>
                </a:lnTo>
                <a:lnTo>
                  <a:pt x="35797" y="35380"/>
                </a:lnTo>
                <a:lnTo>
                  <a:pt x="32806" y="2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27653" y="10221373"/>
            <a:ext cx="36812" cy="696209"/>
          </a:xfrm>
          <a:custGeom>
            <a:avLst/>
            <a:gdLst/>
            <a:ahLst/>
            <a:cxnLst/>
            <a:rect l="l" t="t" r="r" b="b"/>
            <a:pathLst>
              <a:path w="36812" h="696209">
                <a:moveTo>
                  <a:pt x="22561" y="35667"/>
                </a:moveTo>
                <a:lnTo>
                  <a:pt x="13253" y="35868"/>
                </a:lnTo>
                <a:lnTo>
                  <a:pt x="27504" y="696209"/>
                </a:lnTo>
                <a:lnTo>
                  <a:pt x="36812" y="695970"/>
                </a:lnTo>
                <a:lnTo>
                  <a:pt x="22561" y="35667"/>
                </a:lnTo>
                <a:close/>
              </a:path>
              <a:path w="36812" h="696209">
                <a:moveTo>
                  <a:pt x="17123" y="0"/>
                </a:moveTo>
                <a:lnTo>
                  <a:pt x="0" y="36155"/>
                </a:lnTo>
                <a:lnTo>
                  <a:pt x="13253" y="35868"/>
                </a:lnTo>
                <a:lnTo>
                  <a:pt x="13125" y="29950"/>
                </a:lnTo>
                <a:lnTo>
                  <a:pt x="22433" y="29712"/>
                </a:lnTo>
                <a:lnTo>
                  <a:pt x="32806" y="29712"/>
                </a:lnTo>
                <a:lnTo>
                  <a:pt x="17123" y="0"/>
                </a:lnTo>
                <a:close/>
              </a:path>
              <a:path w="36812" h="696209">
                <a:moveTo>
                  <a:pt x="22433" y="29712"/>
                </a:moveTo>
                <a:lnTo>
                  <a:pt x="13125" y="29950"/>
                </a:lnTo>
                <a:lnTo>
                  <a:pt x="13253" y="35868"/>
                </a:lnTo>
                <a:lnTo>
                  <a:pt x="22561" y="35667"/>
                </a:lnTo>
                <a:lnTo>
                  <a:pt x="22433" y="29712"/>
                </a:lnTo>
                <a:close/>
              </a:path>
              <a:path w="36812" h="696209">
                <a:moveTo>
                  <a:pt x="32806" y="29712"/>
                </a:moveTo>
                <a:lnTo>
                  <a:pt x="22433" y="29712"/>
                </a:lnTo>
                <a:lnTo>
                  <a:pt x="22561" y="35667"/>
                </a:lnTo>
                <a:lnTo>
                  <a:pt x="35797" y="35380"/>
                </a:lnTo>
                <a:lnTo>
                  <a:pt x="32806" y="2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201242" y="10994063"/>
            <a:ext cx="87630" cy="179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i="1" dirty="0" smtClean="0">
                <a:latin typeface="Times New Roman"/>
                <a:cs typeface="Times New Roman"/>
              </a:rPr>
              <a:t>y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5159" y="9679038"/>
            <a:ext cx="5797550" cy="813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685">
              <a:lnSpc>
                <a:spcPct val="100000"/>
              </a:lnSpc>
            </a:pPr>
            <a:r>
              <a:rPr sz="1850" spc="-25" dirty="0" smtClean="0">
                <a:latin typeface="Calibri"/>
                <a:cs typeface="Calibri"/>
              </a:rPr>
              <a:t>F</a:t>
            </a:r>
            <a:r>
              <a:rPr sz="1850" spc="5" dirty="0" smtClean="0">
                <a:latin typeface="Calibri"/>
                <a:cs typeface="Calibri"/>
              </a:rPr>
              <a:t>o</a:t>
            </a:r>
            <a:r>
              <a:rPr sz="1850" spc="15" dirty="0" smtClean="0">
                <a:latin typeface="Calibri"/>
                <a:cs typeface="Calibri"/>
              </a:rPr>
              <a:t>r</a:t>
            </a:r>
            <a:r>
              <a:rPr sz="1850" spc="-15" dirty="0" smtClean="0">
                <a:latin typeface="Calibri"/>
                <a:cs typeface="Calibri"/>
              </a:rPr>
              <a:t>w</a:t>
            </a:r>
            <a:r>
              <a:rPr sz="1850" spc="5" dirty="0" smtClean="0">
                <a:latin typeface="Calibri"/>
                <a:cs typeface="Calibri"/>
              </a:rPr>
              <a:t>a</a:t>
            </a:r>
            <a:r>
              <a:rPr sz="1850" spc="-25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d</a:t>
            </a:r>
            <a:r>
              <a:rPr sz="1850" spc="10" dirty="0" smtClean="0">
                <a:latin typeface="Calibri"/>
                <a:cs typeface="Calibri"/>
              </a:rPr>
              <a:t> </a:t>
            </a:r>
            <a:r>
              <a:rPr sz="1850" spc="5" dirty="0" smtClean="0">
                <a:latin typeface="Calibri"/>
                <a:cs typeface="Calibri"/>
              </a:rPr>
              <a:t>Model: Co</a:t>
            </a:r>
            <a:r>
              <a:rPr sz="1850" spc="-25" dirty="0" smtClean="0">
                <a:latin typeface="Calibri"/>
                <a:cs typeface="Calibri"/>
              </a:rPr>
              <a:t>n</a:t>
            </a:r>
            <a:r>
              <a:rPr sz="1850" spc="-15" dirty="0" smtClean="0">
                <a:latin typeface="Calibri"/>
                <a:cs typeface="Calibri"/>
              </a:rPr>
              <a:t>v</a:t>
            </a:r>
            <a:r>
              <a:rPr sz="1850" spc="5" dirty="0" smtClean="0">
                <a:latin typeface="Calibri"/>
                <a:cs typeface="Calibri"/>
              </a:rPr>
              <a:t>olution</a:t>
            </a:r>
            <a:r>
              <a:rPr sz="1850" spc="10" dirty="0" smtClean="0">
                <a:latin typeface="Calibri"/>
                <a:cs typeface="Calibri"/>
              </a:rPr>
              <a:t> </a:t>
            </a:r>
            <a:r>
              <a:rPr sz="1850" spc="5" dirty="0" smtClean="0">
                <a:latin typeface="Calibri"/>
                <a:cs typeface="Calibri"/>
              </a:rPr>
              <a:t>with Multi-</a:t>
            </a:r>
            <a:r>
              <a:rPr sz="1850" spc="-40" dirty="0" smtClean="0">
                <a:latin typeface="Calibri"/>
                <a:cs typeface="Calibri"/>
              </a:rPr>
              <a:t>P</a:t>
            </a:r>
            <a:r>
              <a:rPr sz="1850" spc="-10" dirty="0" smtClean="0">
                <a:latin typeface="Calibri"/>
                <a:cs typeface="Calibri"/>
              </a:rPr>
              <a:t>a</a:t>
            </a:r>
            <a:r>
              <a:rPr sz="1850" spc="5" dirty="0" smtClean="0">
                <a:latin typeface="Calibri"/>
                <a:cs typeface="Calibri"/>
              </a:rPr>
              <a:t>th E</a:t>
            </a:r>
            <a:r>
              <a:rPr sz="1850" spc="-30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v</a:t>
            </a:r>
            <a:r>
              <a:rPr sz="1850" spc="-5" dirty="0" smtClean="0">
                <a:latin typeface="Calibri"/>
                <a:cs typeface="Calibri"/>
              </a:rPr>
              <a:t>i</a:t>
            </a:r>
            <a:r>
              <a:rPr sz="1850" spc="-25" dirty="0" smtClean="0">
                <a:latin typeface="Calibri"/>
                <a:cs typeface="Calibri"/>
              </a:rPr>
              <a:t>r</a:t>
            </a:r>
            <a:r>
              <a:rPr sz="1850" spc="10" dirty="0" smtClean="0">
                <a:latin typeface="Calibri"/>
                <a:cs typeface="Calibri"/>
              </a:rPr>
              <a:t>onme</a:t>
            </a:r>
            <a:r>
              <a:rPr sz="1850" spc="-10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t</a:t>
            </a:r>
            <a:endParaRPr sz="185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13"/>
              </a:spcBef>
            </a:pPr>
            <a:endParaRPr sz="1300"/>
          </a:p>
          <a:p>
            <a:pPr marL="12700" marR="3355340">
              <a:lnSpc>
                <a:spcPct val="102499"/>
              </a:lnSpc>
            </a:pPr>
            <a:r>
              <a:rPr sz="1100" spc="5" dirty="0" smtClean="0">
                <a:latin typeface="Calibri"/>
                <a:cs typeface="Calibri"/>
              </a:rPr>
              <a:t>Consider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scene</a:t>
            </a:r>
            <a:r>
              <a:rPr sz="1100" spc="5" dirty="0" smtClean="0">
                <a:latin typeface="Calibri"/>
                <a:cs typeface="Calibri"/>
              </a:rPr>
              <a:t> with </a:t>
            </a:r>
            <a:r>
              <a:rPr sz="1100" spc="10" dirty="0" smtClean="0">
                <a:latin typeface="Calibri"/>
                <a:cs typeface="Calibri"/>
              </a:rPr>
              <a:t>mi</a:t>
            </a:r>
            <a:r>
              <a:rPr sz="1100" spc="-20" dirty="0" smtClean="0">
                <a:latin typeface="Calibri"/>
                <a:cs typeface="Calibri"/>
              </a:rPr>
              <a:t>x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pi</a:t>
            </a:r>
            <a:r>
              <a:rPr sz="1100" spc="-25" dirty="0" smtClean="0">
                <a:latin typeface="Calibri"/>
                <a:cs typeface="Calibri"/>
              </a:rPr>
              <a:t>x</a:t>
            </a:r>
            <a:r>
              <a:rPr sz="1100" spc="5" dirty="0" smtClean="0">
                <a:latin typeface="Calibri"/>
                <a:cs typeface="Calibri"/>
              </a:rPr>
              <a:t>els, 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15" dirty="0" smtClean="0">
                <a:latin typeface="Calibri"/>
                <a:cs typeface="Calibri"/>
              </a:rPr>
              <a:t>.</a:t>
            </a:r>
            <a:r>
              <a:rPr sz="1100" spc="5" dirty="0" smtClean="0">
                <a:latin typeface="Calibri"/>
                <a:cs typeface="Calibri"/>
              </a:rPr>
              <a:t>g.,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t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ansluce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sheet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in f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 of </a:t>
            </a:r>
            <a:r>
              <a:rPr sz="1100" spc="10" dirty="0" smtClean="0">
                <a:latin typeface="Calibri"/>
                <a:cs typeface="Calibri"/>
              </a:rPr>
              <a:t>a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5" dirty="0" smtClean="0">
                <a:latin typeface="Calibri"/>
                <a:cs typeface="Calibri"/>
              </a:rPr>
              <a:t>all.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8796" y="12673307"/>
            <a:ext cx="2449195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ofiles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of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en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spa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se. </a:t>
            </a:r>
            <a:r>
              <a:rPr sz="1100" spc="-2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 l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ft is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one</a:t>
            </a:r>
            <a:r>
              <a:rPr sz="1100" spc="0" dirty="0" smtClean="0">
                <a:latin typeface="Calibri"/>
                <a:cs typeface="Calibri"/>
              </a:rPr>
              <a:t>-</a:t>
            </a:r>
            <a:r>
              <a:rPr sz="1100" spc="10" dirty="0" smtClean="0">
                <a:latin typeface="Calibri"/>
                <a:cs typeface="Calibri"/>
              </a:rPr>
              <a:t>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</a:t>
            </a:r>
            <a:r>
              <a:rPr sz="1100" spc="10" dirty="0" smtClean="0">
                <a:latin typeface="Calibri"/>
                <a:cs typeface="Calibri"/>
              </a:rPr>
              <a:t> 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function,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middle</a:t>
            </a:r>
            <a:r>
              <a:rPr sz="1100" spc="5" dirty="0" smtClean="0">
                <a:latin typeface="Calibri"/>
                <a:cs typeface="Calibri"/>
              </a:rPr>
              <a:t> is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the 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esponse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esulting f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om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t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anspa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enc</a:t>
            </a:r>
            <a:r>
              <a:rPr sz="1100" spc="-65" dirty="0" smtClean="0">
                <a:latin typeface="Calibri"/>
                <a:cs typeface="Calibri"/>
              </a:rPr>
              <a:t>y</a:t>
            </a:r>
            <a:r>
              <a:rPr sz="1100" spc="5" dirty="0" smtClean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348796" y="13532480"/>
            <a:ext cx="2582545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2499"/>
              </a:lnSpc>
            </a:pPr>
            <a:r>
              <a:rPr sz="1100" spc="-2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rig</a:t>
            </a:r>
            <a:r>
              <a:rPr sz="1100" spc="-5" dirty="0" smtClean="0">
                <a:latin typeface="Calibri"/>
                <a:cs typeface="Calibri"/>
              </a:rPr>
              <a:t>h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is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-</a:t>
            </a:r>
            <a:r>
              <a:rPr sz="1100" spc="10" dirty="0" smtClean="0">
                <a:latin typeface="Calibri"/>
                <a:cs typeface="Calibri"/>
              </a:rPr>
              <a:t>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 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ofile.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9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co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5" dirty="0" smtClean="0">
                <a:latin typeface="Calibri"/>
                <a:cs typeface="Calibri"/>
              </a:rPr>
              <a:t>er</a:t>
            </a:r>
            <a:r>
              <a:rPr sz="1100" spc="10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these, </a:t>
            </a:r>
            <a:r>
              <a:rPr sz="1100" spc="10" dirty="0" smtClean="0">
                <a:latin typeface="Calibri"/>
                <a:cs typeface="Calibri"/>
              </a:rPr>
              <a:t>a </a:t>
            </a:r>
            <a:r>
              <a:rPr sz="1100" spc="5" dirty="0" smtClean="0">
                <a:latin typeface="Calibri"/>
                <a:cs typeface="Calibri"/>
              </a:rPr>
              <a:t>Tikho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 De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5" dirty="0" smtClean="0">
                <a:latin typeface="Calibri"/>
                <a:cs typeface="Calibri"/>
              </a:rPr>
              <a:t>olutio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 is </a:t>
            </a:r>
            <a:r>
              <a:rPr sz="1100" spc="10" dirty="0" smtClean="0">
                <a:latin typeface="Calibri"/>
                <a:cs typeface="Calibri"/>
              </a:rPr>
              <a:t>u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5" dirty="0" smtClean="0">
                <a:latin typeface="Calibri"/>
                <a:cs typeface="Calibri"/>
              </a:rPr>
              <a:t> 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5159" y="10643327"/>
            <a:ext cx="2528570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The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esulting 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esponse</a:t>
            </a:r>
            <a:r>
              <a:rPr sz="1100" spc="5" dirty="0" smtClean="0">
                <a:latin typeface="Calibri"/>
                <a:cs typeface="Calibri"/>
              </a:rPr>
              <a:t> is </a:t>
            </a:r>
            <a:r>
              <a:rPr sz="1100" spc="10" dirty="0" smtClean="0">
                <a:latin typeface="Calibri"/>
                <a:cs typeface="Calibri"/>
              </a:rPr>
              <a:t>no</a:t>
            </a:r>
            <a:r>
              <a:rPr sz="1100" spc="5" dirty="0" smtClean="0">
                <a:latin typeface="Calibri"/>
                <a:cs typeface="Calibri"/>
              </a:rPr>
              <a:t> lon</a:t>
            </a:r>
            <a:r>
              <a:rPr sz="1100" spc="-5" dirty="0" smtClean="0">
                <a:latin typeface="Calibri"/>
                <a:cs typeface="Calibri"/>
              </a:rPr>
              <a:t>g</a:t>
            </a:r>
            <a:r>
              <a:rPr sz="1100" spc="5" dirty="0" smtClean="0">
                <a:latin typeface="Calibri"/>
                <a:cs typeface="Calibri"/>
              </a:rPr>
              <a:t>er </a:t>
            </a:r>
            <a:r>
              <a:rPr sz="1100" spc="0" dirty="0" smtClean="0">
                <a:latin typeface="Calibri"/>
                <a:cs typeface="Calibri"/>
              </a:rPr>
              <a:t>1-</a:t>
            </a:r>
            <a:r>
              <a:rPr sz="1100" spc="10" dirty="0" smtClean="0">
                <a:latin typeface="Calibri"/>
                <a:cs typeface="Calibri"/>
              </a:rPr>
              <a:t>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se. 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 this figu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it is </a:t>
            </a:r>
            <a:r>
              <a:rPr sz="1100" spc="15" dirty="0" smtClean="0">
                <a:latin typeface="Calibri"/>
                <a:cs typeface="Calibri"/>
              </a:rPr>
              <a:t>m</a:t>
            </a:r>
            <a:r>
              <a:rPr sz="1100" spc="5" dirty="0" smtClean="0">
                <a:latin typeface="Calibri"/>
                <a:cs typeface="Calibri"/>
              </a:rPr>
              <a:t>odell</a:t>
            </a:r>
            <a:r>
              <a:rPr sz="1100" spc="15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d</a:t>
            </a:r>
            <a:r>
              <a:rPr sz="1100" spc="5" dirty="0" smtClean="0">
                <a:latin typeface="Calibri"/>
                <a:cs typeface="Calibri"/>
              </a:rPr>
              <a:t> as </a:t>
            </a:r>
            <a:r>
              <a:rPr sz="1100" spc="0" dirty="0" smtClean="0">
                <a:latin typeface="Calibri"/>
                <a:cs typeface="Calibri"/>
              </a:rPr>
              <a:t>2-</a:t>
            </a:r>
            <a:r>
              <a:rPr sz="1100" spc="10" dirty="0" smtClean="0">
                <a:latin typeface="Calibri"/>
                <a:cs typeface="Calibri"/>
              </a:rPr>
              <a:t>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5159" y="11330647"/>
            <a:ext cx="2560955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When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5" dirty="0" smtClean="0">
                <a:latin typeface="Calibri"/>
                <a:cs typeface="Calibri"/>
              </a:rPr>
              <a:t>ol</a:t>
            </a:r>
            <a:r>
              <a:rPr sz="1100" spc="-10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1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with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 </a:t>
            </a:r>
            <a:r>
              <a:rPr sz="1100" spc="5" dirty="0" smtClean="0">
                <a:latin typeface="Calibri"/>
                <a:cs typeface="Calibri"/>
              </a:rPr>
              <a:t>sinus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id (</a:t>
            </a:r>
            <a:r>
              <a:rPr sz="1100" spc="-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op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w), the 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esulting </a:t>
            </a:r>
            <a:r>
              <a:rPr sz="1100" spc="10" dirty="0" smtClean="0">
                <a:latin typeface="Calibri"/>
                <a:cs typeface="Calibri"/>
              </a:rPr>
              <a:t>measu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em</a:t>
            </a:r>
            <a:r>
              <a:rPr sz="1100" spc="15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t, </a:t>
            </a:r>
            <a:r>
              <a:rPr sz="1100" spc="-70" dirty="0" smtClean="0">
                <a:latin typeface="Calibri"/>
                <a:cs typeface="Calibri"/>
              </a:rPr>
              <a:t>y</a:t>
            </a:r>
            <a:r>
              <a:rPr sz="1100" spc="5" dirty="0" smtClean="0">
                <a:latin typeface="Calibri"/>
                <a:cs typeface="Calibri"/>
              </a:rPr>
              <a:t>, is </a:t>
            </a:r>
            <a:r>
              <a:rPr sz="1100" spc="10" dirty="0" smtClean="0">
                <a:latin typeface="Calibri"/>
                <a:cs typeface="Calibri"/>
              </a:rPr>
              <a:t>an</a:t>
            </a:r>
            <a:r>
              <a:rPr sz="1100" spc="5" dirty="0" smtClean="0">
                <a:latin typeface="Calibri"/>
                <a:cs typeface="Calibri"/>
              </a:rPr>
              <a:t>other sinus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id,</a:t>
            </a:r>
            <a:r>
              <a:rPr sz="1100" spc="10" dirty="0" smtClean="0">
                <a:latin typeface="Calibri"/>
                <a:cs typeface="Calibri"/>
              </a:rPr>
              <a:t> which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esults in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unicity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oblem.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5159" y="12017967"/>
            <a:ext cx="2481580" cy="364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-15" dirty="0" smtClean="0">
                <a:latin typeface="Calibri"/>
                <a:cs typeface="Calibri"/>
              </a:rPr>
              <a:t>P</a:t>
            </a:r>
            <a:r>
              <a:rPr sz="1100" spc="10" dirty="0" smtClean="0">
                <a:latin typeface="Calibri"/>
                <a:cs typeface="Calibri"/>
              </a:rPr>
              <a:t>erha</a:t>
            </a:r>
            <a:r>
              <a:rPr sz="1100" spc="0" dirty="0" smtClean="0">
                <a:latin typeface="Calibri"/>
                <a:cs typeface="Calibri"/>
              </a:rPr>
              <a:t>p</a:t>
            </a:r>
            <a:r>
              <a:rPr sz="1100" spc="5" dirty="0" smtClean="0">
                <a:latin typeface="Calibri"/>
                <a:cs typeface="Calibri"/>
              </a:rPr>
              <a:t>s the solution lies in c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ting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cu</a:t>
            </a:r>
            <a:r>
              <a:rPr sz="1100" spc="-10" dirty="0" smtClean="0">
                <a:latin typeface="Calibri"/>
                <a:cs typeface="Calibri"/>
              </a:rPr>
              <a:t>st</a:t>
            </a:r>
            <a:r>
              <a:rPr sz="1100" spc="10" dirty="0" smtClean="0">
                <a:latin typeface="Calibri"/>
                <a:cs typeface="Calibri"/>
              </a:rPr>
              <a:t>om</a:t>
            </a:r>
            <a:r>
              <a:rPr sz="1100" spc="-5" dirty="0" smtClean="0">
                <a:latin typeface="Calibri"/>
                <a:cs typeface="Calibri"/>
              </a:rPr>
              <a:t> c</a:t>
            </a:r>
            <a:r>
              <a:rPr sz="1100" spc="5" dirty="0" smtClean="0">
                <a:latin typeface="Calibri"/>
                <a:cs typeface="Calibri"/>
              </a:rPr>
              <a:t>or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el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function (bo</a:t>
            </a:r>
            <a:r>
              <a:rPr sz="1100" spc="-15" dirty="0" smtClean="0">
                <a:latin typeface="Calibri"/>
                <a:cs typeface="Calibri"/>
              </a:rPr>
              <a:t>t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om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w).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686319" y="9744767"/>
            <a:ext cx="1023619" cy="300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5" dirty="0" smtClean="0">
                <a:latin typeface="Calibri"/>
                <a:cs typeface="Calibri"/>
              </a:rPr>
              <a:t>Mult</a:t>
            </a:r>
            <a:r>
              <a:rPr sz="950" spc="-10" dirty="0" smtClean="0">
                <a:latin typeface="Calibri"/>
                <a:cs typeface="Calibri"/>
              </a:rPr>
              <a:t>i-</a:t>
            </a:r>
            <a:r>
              <a:rPr sz="950" spc="-30" dirty="0" smtClean="0">
                <a:latin typeface="Calibri"/>
                <a:cs typeface="Calibri"/>
              </a:rPr>
              <a:t>P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th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scenarios occur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 a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y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edg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02067" y="8879668"/>
            <a:ext cx="683441" cy="6503"/>
          </a:xfrm>
          <a:custGeom>
            <a:avLst/>
            <a:gdLst/>
            <a:ahLst/>
            <a:cxnLst/>
            <a:rect l="l" t="t" r="r" b="b"/>
            <a:pathLst>
              <a:path w="683441" h="6503">
                <a:moveTo>
                  <a:pt x="0" y="6503"/>
                </a:moveTo>
                <a:lnTo>
                  <a:pt x="683441" y="0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90423" y="8312960"/>
            <a:ext cx="2427415" cy="1753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1363" y="8281485"/>
            <a:ext cx="3521677" cy="12020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116678" y="11974396"/>
            <a:ext cx="3773098" cy="910698"/>
          </a:xfrm>
          <a:custGeom>
            <a:avLst/>
            <a:gdLst/>
            <a:ahLst/>
            <a:cxnLst/>
            <a:rect l="l" t="t" r="r" b="b"/>
            <a:pathLst>
              <a:path w="3773098" h="910698">
                <a:moveTo>
                  <a:pt x="0" y="910698"/>
                </a:moveTo>
                <a:lnTo>
                  <a:pt x="3773098" y="910698"/>
                </a:lnTo>
                <a:lnTo>
                  <a:pt x="3773098" y="0"/>
                </a:lnTo>
                <a:lnTo>
                  <a:pt x="0" y="0"/>
                </a:lnTo>
                <a:lnTo>
                  <a:pt x="0" y="910698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1147354" y="11990655"/>
            <a:ext cx="3519170" cy="875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 smtClean="0">
                <a:latin typeface="Calibri"/>
                <a:cs typeface="Calibri"/>
              </a:rPr>
              <a:t>Modifi</a:t>
            </a:r>
            <a:r>
              <a:rPr sz="1100" spc="-5" dirty="0" smtClean="0">
                <a:latin typeface="Calibri"/>
                <a:cs typeface="Calibri"/>
              </a:rPr>
              <a:t>ca</a:t>
            </a:r>
            <a:r>
              <a:rPr sz="1100" spc="5" dirty="0" smtClean="0">
                <a:latin typeface="Calibri"/>
                <a:cs typeface="Calibri"/>
              </a:rPr>
              <a:t>tion 1: 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o</a:t>
            </a:r>
            <a:r>
              <a:rPr sz="1100" spc="10" dirty="0" smtClean="0">
                <a:latin typeface="Calibri"/>
                <a:cs typeface="Calibri"/>
              </a:rPr>
              <a:t>nne</a:t>
            </a:r>
            <a:r>
              <a:rPr sz="1100" spc="-15" dirty="0" smtClean="0">
                <a:latin typeface="Calibri"/>
                <a:cs typeface="Calibri"/>
              </a:rPr>
              <a:t>g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tivit</a:t>
            </a:r>
            <a:r>
              <a:rPr sz="1100" spc="-65" dirty="0" smtClean="0">
                <a:latin typeface="Calibri"/>
                <a:cs typeface="Calibri"/>
              </a:rPr>
              <a:t>y</a:t>
            </a:r>
            <a:r>
              <a:rPr sz="1100" spc="5" dirty="0" smtClean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73355" marR="12700" indent="-161290">
              <a:lnSpc>
                <a:spcPct val="102499"/>
              </a:lnSpc>
              <a:buFont typeface="Calibri"/>
              <a:buAutoNum type="alphaLcParenR"/>
              <a:tabLst>
                <a:tab pos="173355" algn="l"/>
              </a:tabLst>
            </a:pPr>
            <a:r>
              <a:rPr sz="1100" spc="5" dirty="0" smtClean="0">
                <a:latin typeface="Calibri"/>
                <a:cs typeface="Calibri"/>
              </a:rPr>
              <a:t>Consider only </a:t>
            </a:r>
            <a:r>
              <a:rPr sz="1100" spc="10" dirty="0" smtClean="0">
                <a:latin typeface="Calibri"/>
                <a:cs typeface="Calibri"/>
              </a:rPr>
              <a:t>po</a:t>
            </a:r>
            <a:r>
              <a:rPr sz="1100" spc="-5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iti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ojections </a:t>
            </a:r>
            <a:r>
              <a:rPr sz="1100" spc="10" dirty="0" smtClean="0">
                <a:latin typeface="Calibri"/>
                <a:cs typeface="Calibri"/>
              </a:rPr>
              <a:t>when sea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ching 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or the n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x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a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om.</a:t>
            </a:r>
            <a:endParaRPr sz="1100">
              <a:latin typeface="Calibri"/>
              <a:cs typeface="Calibri"/>
            </a:endParaRPr>
          </a:p>
          <a:p>
            <a:pPr marL="173355" marR="363855" indent="-161290">
              <a:lnSpc>
                <a:spcPct val="102499"/>
              </a:lnSpc>
              <a:buFont typeface="Calibri"/>
              <a:buAutoNum type="alphaLcParenR"/>
              <a:tabLst>
                <a:tab pos="173355" algn="l"/>
              </a:tabLst>
            </a:pPr>
            <a:r>
              <a:rPr sz="1100" spc="10" dirty="0" smtClean="0">
                <a:latin typeface="Calibri"/>
                <a:cs typeface="Calibri"/>
              </a:rPr>
              <a:t>When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upd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ting the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esidual, </a:t>
            </a:r>
            <a:r>
              <a:rPr sz="1100" spc="10" dirty="0" smtClean="0">
                <a:latin typeface="Calibri"/>
                <a:cs typeface="Calibri"/>
              </a:rPr>
              <a:t>use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sol</a:t>
            </a:r>
            <a:r>
              <a:rPr sz="1100" spc="-10" dirty="0" smtClean="0">
                <a:latin typeface="Calibri"/>
                <a:cs typeface="Calibri"/>
              </a:rPr>
              <a:t>v</a:t>
            </a:r>
            <a:r>
              <a:rPr sz="1100" spc="5" dirty="0" smtClean="0">
                <a:latin typeface="Calibri"/>
                <a:cs typeface="Calibri"/>
              </a:rPr>
              <a:t>er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 impose</a:t>
            </a:r>
            <a:r>
              <a:rPr sz="1100" spc="5" dirty="0" smtClean="0">
                <a:latin typeface="Calibri"/>
                <a:cs typeface="Calibri"/>
              </a:rPr>
              <a:t> po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itivity </a:t>
            </a:r>
            <a:r>
              <a:rPr sz="1100" spc="10" dirty="0" smtClean="0">
                <a:latin typeface="Calibri"/>
                <a:cs typeface="Calibri"/>
              </a:rPr>
              <a:t>on</a:t>
            </a:r>
            <a:r>
              <a:rPr sz="1100" spc="5" dirty="0" smtClean="0">
                <a:latin typeface="Calibri"/>
                <a:cs typeface="Calibri"/>
              </a:rPr>
              <a:t> the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fici</a:t>
            </a:r>
            <a:r>
              <a:rPr sz="1100" spc="15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ts (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use</a:t>
            </a:r>
            <a:r>
              <a:rPr sz="1100" spc="5" dirty="0" smtClean="0">
                <a:latin typeface="Calibri"/>
                <a:cs typeface="Calibri"/>
              </a:rPr>
              <a:t> CVX).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1115962" y="12999648"/>
            <a:ext cx="3783121" cy="910698"/>
          </a:xfrm>
          <a:custGeom>
            <a:avLst/>
            <a:gdLst/>
            <a:ahLst/>
            <a:cxnLst/>
            <a:rect l="l" t="t" r="r" b="b"/>
            <a:pathLst>
              <a:path w="3783121" h="910698">
                <a:moveTo>
                  <a:pt x="0" y="910698"/>
                </a:moveTo>
                <a:lnTo>
                  <a:pt x="3783121" y="910698"/>
                </a:lnTo>
                <a:lnTo>
                  <a:pt x="3783121" y="0"/>
                </a:lnTo>
                <a:lnTo>
                  <a:pt x="0" y="0"/>
                </a:lnTo>
                <a:lnTo>
                  <a:pt x="0" y="910698"/>
                </a:lnTo>
                <a:close/>
              </a:path>
            </a:pathLst>
          </a:custGeom>
          <a:ln w="42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146339" y="13015907"/>
            <a:ext cx="221234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 smtClean="0">
                <a:latin typeface="Calibri"/>
                <a:cs typeface="Calibri"/>
              </a:rPr>
              <a:t>Modifi</a:t>
            </a:r>
            <a:r>
              <a:rPr sz="1100" spc="-5" dirty="0" smtClean="0">
                <a:latin typeface="Calibri"/>
                <a:cs typeface="Calibri"/>
              </a:rPr>
              <a:t>ca</a:t>
            </a:r>
            <a:r>
              <a:rPr sz="1100" spc="5" dirty="0" smtClean="0">
                <a:latin typeface="Calibri"/>
                <a:cs typeface="Calibri"/>
              </a:rPr>
              <a:t>tion 2: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-2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ximity</a:t>
            </a:r>
            <a:r>
              <a:rPr sz="1100" spc="-10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Con</a:t>
            </a:r>
            <a:r>
              <a:rPr sz="1100" spc="-10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ai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125270" y="13258824"/>
            <a:ext cx="1882969" cy="3909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163932" y="13563107"/>
            <a:ext cx="1987499" cy="2906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93534" y="526616"/>
            <a:ext cx="16206556" cy="1304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5085">
              <a:lnSpc>
                <a:spcPts val="1950"/>
              </a:lnSpc>
            </a:pP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18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Media Lab </a:t>
            </a:r>
            <a:r>
              <a:rPr sz="18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8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 smtClean="0">
                <a:solidFill>
                  <a:srgbClr val="FFFFFF"/>
                </a:solidFill>
                <a:latin typeface="Calibri"/>
                <a:cs typeface="Calibri"/>
              </a:rPr>
              <a:t>Came</a:t>
            </a:r>
            <a:r>
              <a:rPr sz="180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a Cultu</a:t>
            </a:r>
            <a:r>
              <a:rPr sz="1800" spc="-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e | Uni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sity of</a:t>
            </a:r>
            <a:r>
              <a:rPr sz="18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800" spc="-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5070"/>
              </a:lnSpc>
            </a:pPr>
            <a:r>
              <a:rPr lang="en-US" sz="35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Coded Time of Flight Cameras: Sparse </a:t>
            </a:r>
            <a:r>
              <a:rPr lang="en-US" sz="3500"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Deconvolution</a:t>
            </a:r>
            <a:r>
              <a:rPr lang="en-US" sz="35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5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to Resolve Multipath Interference</a:t>
            </a:r>
            <a:endParaRPr sz="3500" dirty="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49"/>
              </a:spcBef>
            </a:pPr>
            <a:endParaRPr sz="900" dirty="0"/>
          </a:p>
          <a:p>
            <a:pPr marL="40005">
              <a:lnSpc>
                <a:spcPct val="100000"/>
              </a:lnSpc>
            </a:pP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Achu</a:t>
            </a:r>
            <a:r>
              <a:rPr sz="17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mbi,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-2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b="1" spc="-2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ael </a:t>
            </a:r>
            <a:r>
              <a:rPr sz="1750" b="1" spc="3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750" b="1" spc="-2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50" b="1" spc="2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750" b="1" spc="-1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-3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yu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5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Bhan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dari, 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Lee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 St</a:t>
            </a:r>
            <a:r>
              <a:rPr sz="175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750" b="1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50" b="1" spc="-1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5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Chri</a:t>
            </a:r>
            <a:r>
              <a:rPr sz="1750" b="1" spc="-1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er Ba</a:t>
            </a:r>
            <a:r>
              <a:rPr sz="1750" b="1" spc="-1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5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Adrian Dorrin</a:t>
            </a:r>
            <a:r>
              <a:rPr sz="1750" b="1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50" b="1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50" b="1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50" b="1" spc="15" dirty="0" smtClean="0">
                <a:solidFill>
                  <a:srgbClr val="FFFFFF"/>
                </a:solidFill>
                <a:latin typeface="Calibri"/>
                <a:cs typeface="Calibri"/>
              </a:rPr>
              <a:t>mesh</a:t>
            </a:r>
            <a:r>
              <a:rPr sz="175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b="1" spc="15" dirty="0" err="1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50" b="1" spc="10" dirty="0" err="1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750" b="1" spc="-15" dirty="0" err="1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50" b="1" spc="10" dirty="0" err="1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lang="en-US" sz="1750" b="1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750" b="1" i="1" spc="10" smtClean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lang="en-US" sz="1750" b="1" spc="10" smtClean="0">
                <a:solidFill>
                  <a:srgbClr val="FFFFFF"/>
                </a:solidFill>
                <a:latin typeface="Calibri"/>
                <a:cs typeface="Calibri"/>
              </a:rPr>
              <a:t>ACM </a:t>
            </a:r>
            <a:r>
              <a:rPr lang="en-US" sz="1750" b="1" spc="10" dirty="0" smtClean="0">
                <a:solidFill>
                  <a:srgbClr val="FFFFFF"/>
                </a:solidFill>
                <a:latin typeface="Calibri"/>
                <a:cs typeface="Calibri"/>
              </a:rPr>
              <a:t>Transactions on Graphics 2013 (SIGGRAPH Asia)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6600090" y="474067"/>
            <a:ext cx="3129280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spc="-2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h</a:t>
            </a:r>
            <a:r>
              <a:rPr sz="2350" spc="-4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t</a:t>
            </a:r>
            <a:r>
              <a:rPr sz="2350" spc="0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tp:/</a:t>
            </a:r>
            <a:r>
              <a:rPr sz="2350" spc="-4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/</a:t>
            </a:r>
            <a:r>
              <a:rPr sz="2350" spc="-30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c</a:t>
            </a:r>
            <a:r>
              <a:rPr sz="2350" spc="-1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ame</a:t>
            </a:r>
            <a:r>
              <a:rPr sz="2350" spc="-6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r</a:t>
            </a:r>
            <a:r>
              <a:rPr sz="2350" spc="0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acultu</a:t>
            </a:r>
            <a:r>
              <a:rPr sz="2350" spc="-3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r</a:t>
            </a:r>
            <a:r>
              <a:rPr sz="2350" spc="0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e.i</a:t>
            </a:r>
            <a:r>
              <a:rPr sz="2350" spc="-1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n</a:t>
            </a:r>
            <a:r>
              <a:rPr sz="2350" spc="-55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f</a:t>
            </a:r>
            <a:r>
              <a:rPr sz="2350" spc="0" dirty="0" smtClean="0">
                <a:solidFill>
                  <a:srgbClr val="FFFFFF"/>
                </a:solidFill>
                <a:latin typeface="Calibri"/>
                <a:cs typeface="Calibri"/>
                <a:hlinkClick r:id="rId14"/>
              </a:rPr>
              <a:t>o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49092" y="2198173"/>
            <a:ext cx="6240780" cy="1379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51800"/>
              </a:lnSpc>
            </a:pP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 c</a:t>
            </a:r>
            <a:r>
              <a:rPr sz="19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 time of flig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 t</a:t>
            </a:r>
            <a:r>
              <a:rPr sz="1950" spc="-4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ansluce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t objects, look th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ough 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fuse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s, </a:t>
            </a:r>
            <a:r>
              <a:rPr sz="195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esol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mul</a:t>
            </a:r>
            <a:r>
              <a:rPr sz="1950" spc="-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195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th arti</a:t>
            </a:r>
            <a:r>
              <a:rPr sz="1950" spc="-3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acts, and c</a:t>
            </a:r>
            <a:r>
              <a:rPr sz="19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50" spc="-2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 time 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95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ofile </a:t>
            </a:r>
            <a:r>
              <a:rPr sz="1950" spc="10" dirty="0" smtClean="0">
                <a:solidFill>
                  <a:srgbClr val="FFFFFF"/>
                </a:solidFill>
                <a:latin typeface="Calibri"/>
                <a:cs typeface="Calibri"/>
              </a:rPr>
              <a:t>mov</a:t>
            </a:r>
            <a:r>
              <a:rPr sz="1950" spc="-1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950" spc="5" dirty="0" smtClean="0">
                <a:solidFill>
                  <a:srgbClr val="FFFFFF"/>
                </a:solidFill>
                <a:latin typeface="Calibri"/>
                <a:cs typeface="Calibri"/>
              </a:rPr>
              <a:t>es?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1220" y="3897976"/>
            <a:ext cx="5234940" cy="1014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latin typeface="Calibri"/>
                <a:cs typeface="Calibri"/>
              </a:rPr>
              <a:t>Co</a:t>
            </a:r>
            <a:r>
              <a:rPr sz="1850" spc="-30" dirty="0" smtClean="0">
                <a:latin typeface="Calibri"/>
                <a:cs typeface="Calibri"/>
              </a:rPr>
              <a:t>n</a:t>
            </a:r>
            <a:r>
              <a:rPr sz="1850" spc="-15" dirty="0" smtClean="0">
                <a:latin typeface="Calibri"/>
                <a:cs typeface="Calibri"/>
              </a:rPr>
              <a:t>v</a:t>
            </a:r>
            <a:r>
              <a:rPr sz="1850" spc="5" dirty="0" smtClean="0">
                <a:latin typeface="Calibri"/>
                <a:cs typeface="Calibri"/>
              </a:rPr>
              <a:t>e</a:t>
            </a:r>
            <a:r>
              <a:rPr sz="1850" spc="-10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tional </a:t>
            </a:r>
            <a:r>
              <a:rPr sz="1850" spc="-5" dirty="0" smtClean="0">
                <a:latin typeface="Calibri"/>
                <a:cs typeface="Calibri"/>
              </a:rPr>
              <a:t>T</a:t>
            </a:r>
            <a:r>
              <a:rPr sz="1850" spc="5" dirty="0" smtClean="0">
                <a:latin typeface="Calibri"/>
                <a:cs typeface="Calibri"/>
              </a:rPr>
              <a:t>ime of</a:t>
            </a:r>
            <a:r>
              <a:rPr sz="1850" spc="10" dirty="0" smtClean="0">
                <a:latin typeface="Calibri"/>
                <a:cs typeface="Calibri"/>
              </a:rPr>
              <a:t> </a:t>
            </a:r>
            <a:r>
              <a:rPr sz="1850" spc="5" dirty="0" smtClean="0">
                <a:latin typeface="Calibri"/>
                <a:cs typeface="Calibri"/>
              </a:rPr>
              <a:t>Fl</a:t>
            </a:r>
            <a:r>
              <a:rPr sz="1850" spc="-10" dirty="0" smtClean="0">
                <a:latin typeface="Calibri"/>
                <a:cs typeface="Calibri"/>
              </a:rPr>
              <a:t>i</a:t>
            </a:r>
            <a:r>
              <a:rPr sz="1850" spc="5" dirty="0" smtClean="0">
                <a:latin typeface="Calibri"/>
                <a:cs typeface="Calibri"/>
              </a:rPr>
              <a:t>g</a:t>
            </a:r>
            <a:r>
              <a:rPr sz="1850" spc="-15" dirty="0" smtClean="0">
                <a:latin typeface="Calibri"/>
                <a:cs typeface="Calibri"/>
              </a:rPr>
              <a:t>h</a:t>
            </a:r>
            <a:r>
              <a:rPr sz="1850" spc="5" dirty="0" smtClean="0">
                <a:latin typeface="Calibri"/>
                <a:cs typeface="Calibri"/>
              </a:rPr>
              <a:t>t C</a:t>
            </a:r>
            <a:r>
              <a:rPr sz="1850" spc="10" dirty="0" smtClean="0">
                <a:latin typeface="Calibri"/>
                <a:cs typeface="Calibri"/>
              </a:rPr>
              <a:t>ame</a:t>
            </a:r>
            <a:r>
              <a:rPr sz="1850" spc="-35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as</a:t>
            </a:r>
            <a:endParaRPr sz="1850">
              <a:latin typeface="Calibri"/>
              <a:cs typeface="Calibri"/>
            </a:endParaRPr>
          </a:p>
          <a:p>
            <a:pPr marL="80010" marR="12700">
              <a:lnSpc>
                <a:spcPct val="102499"/>
              </a:lnSpc>
              <a:spcBef>
                <a:spcPts val="190"/>
              </a:spcBef>
            </a:pPr>
            <a:r>
              <a:rPr sz="1100" spc="10" dirty="0" smtClean="0">
                <a:latin typeface="Calibri"/>
                <a:cs typeface="Calibri"/>
              </a:rPr>
              <a:t>Time</a:t>
            </a:r>
            <a:r>
              <a:rPr sz="1100" spc="5" dirty="0" smtClean="0">
                <a:latin typeface="Calibri"/>
                <a:cs typeface="Calibri"/>
              </a:rPr>
              <a:t> of Flig</a:t>
            </a:r>
            <a:r>
              <a:rPr sz="1100" spc="-5" dirty="0" smtClean="0">
                <a:latin typeface="Calibri"/>
                <a:cs typeface="Calibri"/>
              </a:rPr>
              <a:t>h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Came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as</a:t>
            </a:r>
            <a:r>
              <a:rPr sz="1100" spc="-10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(</a:t>
            </a:r>
            <a:r>
              <a:rPr sz="1100" spc="-9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F) utili</a:t>
            </a:r>
            <a:r>
              <a:rPr sz="1100" spc="-20" dirty="0" smtClean="0">
                <a:latin typeface="Calibri"/>
                <a:cs typeface="Calibri"/>
              </a:rPr>
              <a:t>z</a:t>
            </a:r>
            <a:r>
              <a:rPr sz="1100" spc="10" dirty="0" smtClean="0">
                <a:latin typeface="Calibri"/>
                <a:cs typeface="Calibri"/>
              </a:rPr>
              <a:t>e </a:t>
            </a:r>
            <a:r>
              <a:rPr sz="1100" spc="5" dirty="0" smtClean="0">
                <a:latin typeface="Calibri"/>
                <a:cs typeface="Calibri"/>
              </a:rPr>
              <a:t>the </a:t>
            </a:r>
            <a:r>
              <a:rPr sz="1100" spc="10" dirty="0" smtClean="0">
                <a:latin typeface="Calibri"/>
                <a:cs typeface="Calibri"/>
              </a:rPr>
              <a:t>Amplitude Modul</a:t>
            </a:r>
            <a:r>
              <a:rPr sz="1100" spc="-10" dirty="0" smtClean="0">
                <a:latin typeface="Calibri"/>
                <a:cs typeface="Calibri"/>
              </a:rPr>
              <a:t>at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Co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tinuous </a:t>
            </a:r>
            <a:r>
              <a:rPr sz="1100" spc="-30" dirty="0" smtClean="0">
                <a:latin typeface="Calibri"/>
                <a:cs typeface="Calibri"/>
              </a:rPr>
              <a:t>W</a:t>
            </a:r>
            <a:r>
              <a:rPr sz="1100" spc="-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(AMCW)</a:t>
            </a:r>
            <a:r>
              <a:rPr sz="1100" spc="5" dirty="0" smtClean="0">
                <a:latin typeface="Calibri"/>
                <a:cs typeface="Calibri"/>
              </a:rPr>
              <a:t> principle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 o</a:t>
            </a:r>
            <a:r>
              <a:rPr sz="1100" spc="0" dirty="0" smtClean="0">
                <a:latin typeface="Calibri"/>
                <a:cs typeface="Calibri"/>
              </a:rPr>
              <a:t>b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5" dirty="0" smtClean="0">
                <a:latin typeface="Calibri"/>
                <a:cs typeface="Calibri"/>
              </a:rPr>
              <a:t>ain 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t,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eal</a:t>
            </a:r>
            <a:r>
              <a:rPr sz="1100" spc="0" dirty="0" smtClean="0">
                <a:latin typeface="Calibri"/>
                <a:cs typeface="Calibri"/>
              </a:rPr>
              <a:t>-</a:t>
            </a:r>
            <a:r>
              <a:rPr sz="1100" spc="10" dirty="0" smtClean="0">
                <a:latin typeface="Calibri"/>
                <a:cs typeface="Calibri"/>
              </a:rPr>
              <a:t>time 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an</a:t>
            </a:r>
            <a:r>
              <a:rPr sz="1100" spc="-5" dirty="0" smtClean="0">
                <a:latin typeface="Calibri"/>
                <a:cs typeface="Calibri"/>
              </a:rPr>
              <a:t>g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ma</a:t>
            </a:r>
            <a:r>
              <a:rPr sz="1100" spc="0" dirty="0" smtClean="0">
                <a:latin typeface="Calibri"/>
                <a:cs typeface="Calibri"/>
              </a:rPr>
              <a:t>p</a:t>
            </a:r>
            <a:r>
              <a:rPr sz="1100" spc="5" dirty="0" smtClean="0">
                <a:latin typeface="Calibri"/>
                <a:cs typeface="Calibri"/>
              </a:rPr>
              <a:t>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of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scene.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These</a:t>
            </a:r>
            <a:r>
              <a:rPr sz="1100" spc="1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types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of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ame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inc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easingly popular </a:t>
            </a:r>
            <a:r>
              <a:rPr sz="1100" spc="10" dirty="0" smtClean="0">
                <a:latin typeface="Calibri"/>
                <a:cs typeface="Calibri"/>
              </a:rPr>
              <a:t>– </a:t>
            </a:r>
            <a:r>
              <a:rPr sz="1100" spc="5" dirty="0" smtClean="0">
                <a:latin typeface="Calibri"/>
                <a:cs typeface="Calibri"/>
              </a:rPr>
              <a:t>the </a:t>
            </a:r>
            <a:r>
              <a:rPr sz="1100" spc="10" dirty="0" smtClean="0">
                <a:latin typeface="Calibri"/>
                <a:cs typeface="Calibri"/>
              </a:rPr>
              <a:t>new </a:t>
            </a:r>
            <a:r>
              <a:rPr sz="1100" spc="5" dirty="0" smtClean="0">
                <a:latin typeface="Calibri"/>
                <a:cs typeface="Calibri"/>
              </a:rPr>
              <a:t>Kinect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2 </a:t>
            </a:r>
            <a:r>
              <a:rPr sz="1100" spc="5" dirty="0" smtClean="0">
                <a:latin typeface="Calibri"/>
                <a:cs typeface="Calibri"/>
              </a:rPr>
              <a:t>is </a:t>
            </a:r>
            <a:r>
              <a:rPr sz="1100" spc="10" dirty="0" smtClean="0">
                <a:latin typeface="Calibri"/>
                <a:cs typeface="Calibri"/>
              </a:rPr>
              <a:t>a </a:t>
            </a:r>
            <a:r>
              <a:rPr sz="1100" spc="-9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oF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ame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–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and</a:t>
            </a:r>
            <a:r>
              <a:rPr sz="1100" spc="5" dirty="0" smtClean="0">
                <a:latin typeface="Calibri"/>
                <a:cs typeface="Calibri"/>
              </a:rPr>
              <a:t> appli</a:t>
            </a:r>
            <a:r>
              <a:rPr sz="1100" spc="-5" dirty="0" smtClean="0">
                <a:latin typeface="Calibri"/>
                <a:cs typeface="Calibri"/>
              </a:rPr>
              <a:t>ca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eas</a:t>
            </a:r>
            <a:r>
              <a:rPr sz="1100" spc="5" dirty="0" smtClean="0">
                <a:latin typeface="Calibri"/>
                <a:cs typeface="Calibri"/>
              </a:rPr>
              <a:t> include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g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tu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gnition,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ob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tic </a:t>
            </a:r>
            <a:r>
              <a:rPr sz="1100" spc="10" dirty="0" smtClean="0">
                <a:latin typeface="Calibri"/>
                <a:cs typeface="Calibri"/>
              </a:rPr>
              <a:t>n</a:t>
            </a:r>
            <a:r>
              <a:rPr sz="1100" spc="-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g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tion, 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5" dirty="0" smtClean="0">
                <a:latin typeface="Calibri"/>
                <a:cs typeface="Calibri"/>
              </a:rPr>
              <a:t>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500505" y="5660292"/>
            <a:ext cx="3105785" cy="109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200"/>
              </a:lnSpc>
            </a:pPr>
            <a:r>
              <a:rPr sz="1100" spc="10" dirty="0" smtClean="0">
                <a:latin typeface="Calibri"/>
                <a:cs typeface="Calibri"/>
              </a:rPr>
              <a:t>A time </a:t>
            </a:r>
            <a:r>
              <a:rPr sz="1100" spc="5" dirty="0" smtClean="0">
                <a:latin typeface="Calibri"/>
                <a:cs typeface="Calibri"/>
              </a:rPr>
              <a:t>of flig</a:t>
            </a:r>
            <a:r>
              <a:rPr sz="1100" spc="0" dirty="0" smtClean="0">
                <a:latin typeface="Calibri"/>
                <a:cs typeface="Calibri"/>
              </a:rPr>
              <a:t>h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c</a:t>
            </a:r>
            <a:r>
              <a:rPr sz="1100" spc="10" dirty="0" smtClean="0">
                <a:latin typeface="Calibri"/>
                <a:cs typeface="Calibri"/>
              </a:rPr>
              <a:t>ame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sends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an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p</a:t>
            </a:r>
            <a:r>
              <a:rPr sz="1100" spc="5" dirty="0" smtClean="0">
                <a:latin typeface="Calibri"/>
                <a:cs typeface="Calibri"/>
              </a:rPr>
              <a:t>ti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5" dirty="0" smtClean="0">
                <a:latin typeface="Calibri"/>
                <a:cs typeface="Calibri"/>
              </a:rPr>
              <a:t>al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ode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and measu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 the shift in the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ode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b</a:t>
            </a:r>
            <a:r>
              <a:rPr sz="1100" spc="10" dirty="0" smtClean="0">
                <a:latin typeface="Calibri"/>
                <a:cs typeface="Calibri"/>
              </a:rPr>
              <a:t>y sampling </a:t>
            </a:r>
            <a:r>
              <a:rPr sz="1100" spc="5" dirty="0" smtClean="0">
                <a:latin typeface="Calibri"/>
                <a:cs typeface="Calibri"/>
              </a:rPr>
              <a:t>the c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s-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5" dirty="0" smtClean="0">
                <a:latin typeface="Calibri"/>
                <a:cs typeface="Calibri"/>
              </a:rPr>
              <a:t>or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el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function</a:t>
            </a:r>
            <a:r>
              <a:rPr sz="1400" spc="0" dirty="0" smtClean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6"/>
              </a:spcBef>
            </a:pPr>
            <a:endParaRPr sz="1300"/>
          </a:p>
          <a:p>
            <a:pPr marL="12700" marR="11176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Co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tional </a:t>
            </a:r>
            <a:r>
              <a:rPr sz="1100" spc="-9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oF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Came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as</a:t>
            </a:r>
            <a:r>
              <a:rPr sz="1100" spc="-1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use Squa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 </a:t>
            </a:r>
            <a:r>
              <a:rPr sz="1100" spc="5" dirty="0" smtClean="0">
                <a:latin typeface="Calibri"/>
                <a:cs typeface="Calibri"/>
              </a:rPr>
              <a:t>or Sinus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idal Codes.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1933" y="6943661"/>
            <a:ext cx="4959350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1850" spc="-25" dirty="0" smtClean="0">
                <a:latin typeface="Calibri"/>
                <a:cs typeface="Calibri"/>
              </a:rPr>
              <a:t>F</a:t>
            </a:r>
            <a:r>
              <a:rPr sz="1850" spc="5" dirty="0" smtClean="0">
                <a:latin typeface="Calibri"/>
                <a:cs typeface="Calibri"/>
              </a:rPr>
              <a:t>o</a:t>
            </a:r>
            <a:r>
              <a:rPr sz="1850" spc="10" dirty="0" smtClean="0">
                <a:latin typeface="Calibri"/>
                <a:cs typeface="Calibri"/>
              </a:rPr>
              <a:t>r</a:t>
            </a:r>
            <a:r>
              <a:rPr sz="1850" spc="-15" dirty="0" smtClean="0">
                <a:latin typeface="Calibri"/>
                <a:cs typeface="Calibri"/>
              </a:rPr>
              <a:t>w</a:t>
            </a:r>
            <a:r>
              <a:rPr sz="1850" spc="5" dirty="0" smtClean="0">
                <a:latin typeface="Calibri"/>
                <a:cs typeface="Calibri"/>
              </a:rPr>
              <a:t>a</a:t>
            </a:r>
            <a:r>
              <a:rPr sz="1850" spc="-25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d</a:t>
            </a:r>
            <a:r>
              <a:rPr sz="1850" spc="10" dirty="0" smtClean="0">
                <a:latin typeface="Calibri"/>
                <a:cs typeface="Calibri"/>
              </a:rPr>
              <a:t> </a:t>
            </a:r>
            <a:r>
              <a:rPr sz="1850" spc="5" dirty="0" smtClean="0">
                <a:latin typeface="Calibri"/>
                <a:cs typeface="Calibri"/>
              </a:rPr>
              <a:t>Model: Co</a:t>
            </a:r>
            <a:r>
              <a:rPr sz="1850" spc="-30" dirty="0" smtClean="0">
                <a:latin typeface="Calibri"/>
                <a:cs typeface="Calibri"/>
              </a:rPr>
              <a:t>n</a:t>
            </a:r>
            <a:r>
              <a:rPr sz="1850" spc="-15" dirty="0" smtClean="0">
                <a:latin typeface="Calibri"/>
                <a:cs typeface="Calibri"/>
              </a:rPr>
              <a:t>v</a:t>
            </a:r>
            <a:r>
              <a:rPr sz="1850" spc="5" dirty="0" smtClean="0">
                <a:latin typeface="Calibri"/>
                <a:cs typeface="Calibri"/>
              </a:rPr>
              <a:t>olution with the E</a:t>
            </a:r>
            <a:r>
              <a:rPr sz="1850" spc="-35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v</a:t>
            </a:r>
            <a:r>
              <a:rPr sz="1850" spc="-10" dirty="0" smtClean="0">
                <a:latin typeface="Calibri"/>
                <a:cs typeface="Calibri"/>
              </a:rPr>
              <a:t>i</a:t>
            </a:r>
            <a:r>
              <a:rPr sz="1850" spc="-25" dirty="0" smtClean="0">
                <a:latin typeface="Calibri"/>
                <a:cs typeface="Calibri"/>
              </a:rPr>
              <a:t>r</a:t>
            </a:r>
            <a:r>
              <a:rPr sz="1850" spc="10" dirty="0" smtClean="0">
                <a:latin typeface="Calibri"/>
                <a:cs typeface="Calibri"/>
              </a:rPr>
              <a:t>onme</a:t>
            </a:r>
            <a:r>
              <a:rPr sz="1850" spc="-15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t</a:t>
            </a:r>
            <a:endParaRPr sz="185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58"/>
              </a:spcBef>
            </a:pPr>
            <a:endParaRPr sz="1300"/>
          </a:p>
          <a:p>
            <a:pPr marL="55244" marR="3016885" algn="just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The</a:t>
            </a:r>
            <a:r>
              <a:rPr sz="1100" spc="5" dirty="0" smtClean="0">
                <a:latin typeface="Calibri"/>
                <a:cs typeface="Calibri"/>
              </a:rPr>
              <a:t> c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s</a:t>
            </a:r>
            <a:r>
              <a:rPr sz="1100" spc="0" dirty="0" smtClean="0">
                <a:latin typeface="Calibri"/>
                <a:cs typeface="Calibri"/>
              </a:rPr>
              <a:t>-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5" dirty="0" smtClean="0">
                <a:latin typeface="Calibri"/>
                <a:cs typeface="Calibri"/>
              </a:rPr>
              <a:t>or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el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function is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5" dirty="0" smtClean="0">
                <a:latin typeface="Calibri"/>
                <a:cs typeface="Calibri"/>
              </a:rPr>
              <a:t>ol</a:t>
            </a:r>
            <a:r>
              <a:rPr sz="1100" spc="-10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ed </a:t>
            </a:r>
            <a:r>
              <a:rPr sz="1100" spc="5" dirty="0" smtClean="0">
                <a:latin typeface="Calibri"/>
                <a:cs typeface="Calibri"/>
              </a:rPr>
              <a:t>with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the 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vi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onme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esponse </a:t>
            </a:r>
            <a:r>
              <a:rPr sz="1100" spc="5" dirty="0" smtClean="0">
                <a:latin typeface="Calibri"/>
                <a:cs typeface="Calibri"/>
              </a:rPr>
              <a:t>(he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e, </a:t>
            </a:r>
            <a:r>
              <a:rPr sz="1100" spc="10" dirty="0" smtClean="0">
                <a:latin typeface="Calibri"/>
                <a:cs typeface="Calibri"/>
              </a:rPr>
              <a:t>no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5" dirty="0" smtClean="0">
                <a:latin typeface="Calibri"/>
                <a:cs typeface="Calibri"/>
              </a:rPr>
              <a:t> as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del</a:t>
            </a:r>
            <a:r>
              <a:rPr sz="1100" spc="-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155946" y="7706455"/>
            <a:ext cx="3556635" cy="1909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Appli</a:t>
            </a:r>
            <a:r>
              <a:rPr sz="1850" spc="-1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50" spc="-1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tion </a:t>
            </a:r>
            <a:r>
              <a:rPr sz="1850" spc="0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850" spc="0" dirty="0" smtClean="0">
                <a:latin typeface="Calibri"/>
                <a:cs typeface="Calibri"/>
              </a:rPr>
              <a:t>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50" spc="5" dirty="0" smtClean="0">
                <a:latin typeface="Calibri"/>
                <a:cs typeface="Calibri"/>
              </a:rPr>
              <a:t>Cor</a:t>
            </a:r>
            <a:r>
              <a:rPr sz="1850" spc="-2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ecting Mult</a:t>
            </a:r>
            <a:r>
              <a:rPr sz="1850" spc="-5" dirty="0" smtClean="0">
                <a:latin typeface="Calibri"/>
                <a:cs typeface="Calibri"/>
              </a:rPr>
              <a:t>i</a:t>
            </a:r>
            <a:r>
              <a:rPr sz="1850" spc="5" dirty="0" smtClean="0">
                <a:latin typeface="Calibri"/>
                <a:cs typeface="Calibri"/>
              </a:rPr>
              <a:t>-</a:t>
            </a:r>
            <a:r>
              <a:rPr sz="1850" spc="-40" dirty="0" smtClean="0">
                <a:latin typeface="Calibri"/>
                <a:cs typeface="Calibri"/>
              </a:rPr>
              <a:t>P</a:t>
            </a:r>
            <a:r>
              <a:rPr sz="1850" spc="-10" dirty="0" smtClean="0">
                <a:latin typeface="Calibri"/>
                <a:cs typeface="Calibri"/>
              </a:rPr>
              <a:t>a</a:t>
            </a:r>
            <a:r>
              <a:rPr sz="1850" spc="5" dirty="0" smtClean="0">
                <a:latin typeface="Calibri"/>
                <a:cs typeface="Calibri"/>
              </a:rPr>
              <a:t>th </a:t>
            </a:r>
            <a:r>
              <a:rPr sz="1850" spc="10" dirty="0" smtClean="0">
                <a:latin typeface="Calibri"/>
                <a:cs typeface="Calibri"/>
              </a:rPr>
              <a:t>A</a:t>
            </a:r>
            <a:r>
              <a:rPr sz="1850" spc="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ti</a:t>
            </a:r>
            <a:r>
              <a:rPr sz="1850" spc="-30" dirty="0" smtClean="0">
                <a:latin typeface="Calibri"/>
                <a:cs typeface="Calibri"/>
              </a:rPr>
              <a:t>f</a:t>
            </a:r>
            <a:r>
              <a:rPr sz="1850" spc="5" dirty="0" smtClean="0">
                <a:latin typeface="Calibri"/>
                <a:cs typeface="Calibri"/>
              </a:rPr>
              <a:t>acts</a:t>
            </a:r>
            <a:endParaRPr sz="1850">
              <a:latin typeface="Calibri"/>
              <a:cs typeface="Calibri"/>
            </a:endParaRPr>
          </a:p>
          <a:p>
            <a:pPr marL="2542540" marR="12700">
              <a:lnSpc>
                <a:spcPts val="1130"/>
              </a:lnSpc>
              <a:spcBef>
                <a:spcPts val="300"/>
              </a:spcBef>
            </a:pPr>
            <a:r>
              <a:rPr sz="950" spc="-1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 </a:t>
            </a:r>
            <a:r>
              <a:rPr sz="950" spc="-15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tional t</a:t>
            </a:r>
            <a:r>
              <a:rPr sz="950" spc="-10" dirty="0" smtClean="0">
                <a:latin typeface="Calibri"/>
                <a:cs typeface="Calibri"/>
              </a:rPr>
              <a:t>ime</a:t>
            </a:r>
            <a:r>
              <a:rPr sz="950" spc="-5" dirty="0" smtClean="0">
                <a:latin typeface="Calibri"/>
                <a:cs typeface="Calibri"/>
              </a:rPr>
              <a:t> 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fl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g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t ca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a m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asu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es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in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ect phase de</a:t>
            </a:r>
            <a:r>
              <a:rPr sz="950" spc="-10" dirty="0" smtClean="0">
                <a:latin typeface="Calibri"/>
                <a:cs typeface="Calibri"/>
              </a:rPr>
              <a:t>p</a:t>
            </a:r>
            <a:r>
              <a:rPr sz="950" spc="-5" dirty="0" smtClean="0">
                <a:latin typeface="Calibri"/>
                <a:cs typeface="Calibri"/>
              </a:rPr>
              <a:t>ths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a scene </a:t>
            </a:r>
            <a:r>
              <a:rPr sz="950" spc="-10" dirty="0" smtClean="0">
                <a:latin typeface="Calibri"/>
                <a:cs typeface="Calibri"/>
              </a:rPr>
              <a:t>wi</a:t>
            </a:r>
            <a:r>
              <a:rPr sz="950" spc="-5" dirty="0" smtClean="0">
                <a:latin typeface="Calibri"/>
                <a:cs typeface="Calibri"/>
              </a:rPr>
              <a:t>th edg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s (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ed).</a:t>
            </a:r>
            <a:r>
              <a:rPr sz="950" spc="-10" dirty="0" smtClean="0">
                <a:latin typeface="Calibri"/>
                <a:cs typeface="Calibri"/>
              </a:rPr>
              <a:t> Our 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ection is able </a:t>
            </a:r>
            <a:r>
              <a:rPr sz="950" spc="-20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b</a:t>
            </a:r>
            <a:r>
              <a:rPr sz="950" spc="-20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ain the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ect de</a:t>
            </a:r>
            <a:r>
              <a:rPr sz="950" spc="-15" dirty="0" smtClean="0">
                <a:latin typeface="Calibri"/>
                <a:cs typeface="Calibri"/>
              </a:rPr>
              <a:t>p</a:t>
            </a:r>
            <a:r>
              <a:rPr sz="950" spc="-5" dirty="0" smtClean="0">
                <a:latin typeface="Calibri"/>
                <a:cs typeface="Calibri"/>
              </a:rPr>
              <a:t>ths </a:t>
            </a:r>
            <a:r>
              <a:rPr sz="950" spc="0" dirty="0" smtClean="0">
                <a:latin typeface="Calibri"/>
                <a:cs typeface="Calibri"/>
              </a:rPr>
              <a:t>(</a:t>
            </a:r>
            <a:r>
              <a:rPr sz="950" spc="-5" dirty="0" smtClean="0">
                <a:latin typeface="Calibri"/>
                <a:cs typeface="Calibri"/>
              </a:rPr>
              <a:t>g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een).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94665" y="5011589"/>
            <a:ext cx="2011680" cy="593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Appli</a:t>
            </a:r>
            <a:r>
              <a:rPr sz="1850" spc="-1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50" spc="-1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tion 1: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50" spc="5" dirty="0" smtClean="0">
                <a:latin typeface="Calibri"/>
                <a:cs typeface="Calibri"/>
              </a:rPr>
              <a:t>Lig</a:t>
            </a:r>
            <a:r>
              <a:rPr sz="1850" spc="-15" dirty="0" smtClean="0">
                <a:latin typeface="Calibri"/>
                <a:cs typeface="Calibri"/>
              </a:rPr>
              <a:t>h</a:t>
            </a:r>
            <a:r>
              <a:rPr sz="1850" spc="5" dirty="0" smtClean="0">
                <a:latin typeface="Calibri"/>
                <a:cs typeface="Calibri"/>
              </a:rPr>
              <a:t>t </a:t>
            </a:r>
            <a:r>
              <a:rPr sz="1850" spc="-10" dirty="0" smtClean="0">
                <a:latin typeface="Calibri"/>
                <a:cs typeface="Calibri"/>
              </a:rPr>
              <a:t>Sw</a:t>
            </a:r>
            <a:r>
              <a:rPr sz="1850" spc="5" dirty="0" smtClean="0">
                <a:latin typeface="Calibri"/>
                <a:cs typeface="Calibri"/>
              </a:rPr>
              <a:t>eep</a:t>
            </a:r>
            <a:r>
              <a:rPr sz="1850" spc="10" dirty="0" smtClean="0">
                <a:latin typeface="Calibri"/>
                <a:cs typeface="Calibri"/>
              </a:rPr>
              <a:t> </a:t>
            </a:r>
            <a:r>
              <a:rPr sz="1850" spc="5" dirty="0" smtClean="0">
                <a:latin typeface="Calibri"/>
                <a:cs typeface="Calibri"/>
              </a:rPr>
              <a:t>Imaging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194786" y="5016720"/>
            <a:ext cx="2460625" cy="593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Appli</a:t>
            </a:r>
            <a:r>
              <a:rPr sz="1850" spc="-1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50" spc="-1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tion 2: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50" spc="5" dirty="0" smtClean="0">
                <a:latin typeface="Calibri"/>
                <a:cs typeface="Calibri"/>
              </a:rPr>
              <a:t>Look</a:t>
            </a:r>
            <a:r>
              <a:rPr sz="1850" spc="-5" dirty="0" smtClean="0">
                <a:latin typeface="Calibri"/>
                <a:cs typeface="Calibri"/>
              </a:rPr>
              <a:t>i</a:t>
            </a:r>
            <a:r>
              <a:rPr sz="1850" spc="5" dirty="0" smtClean="0">
                <a:latin typeface="Calibri"/>
                <a:cs typeface="Calibri"/>
              </a:rPr>
              <a:t>ng Th</a:t>
            </a:r>
            <a:r>
              <a:rPr sz="1850" spc="-3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ough Di</a:t>
            </a:r>
            <a:r>
              <a:rPr sz="1850" spc="-10" dirty="0" smtClean="0">
                <a:latin typeface="Calibri"/>
                <a:cs typeface="Calibri"/>
              </a:rPr>
              <a:t>f</a:t>
            </a:r>
            <a:r>
              <a:rPr sz="1850" spc="5" dirty="0" smtClean="0">
                <a:latin typeface="Calibri"/>
                <a:cs typeface="Calibri"/>
              </a:rPr>
              <a:t>fuser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418582" y="7119648"/>
            <a:ext cx="3072765" cy="300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5" dirty="0" smtClean="0">
                <a:latin typeface="Calibri"/>
                <a:cs typeface="Calibri"/>
              </a:rPr>
              <a:t>(l</a:t>
            </a:r>
            <a:r>
              <a:rPr sz="950" spc="-15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ft): The </a:t>
            </a:r>
            <a:r>
              <a:rPr sz="950" spc="-10" dirty="0" smtClean="0">
                <a:latin typeface="Calibri"/>
                <a:cs typeface="Calibri"/>
              </a:rPr>
              <a:t>Measu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ed </a:t>
            </a:r>
            <a:r>
              <a:rPr sz="950" spc="-10" dirty="0" smtClean="0">
                <a:latin typeface="Calibri"/>
                <a:cs typeface="Calibri"/>
              </a:rPr>
              <a:t>Ampl</a:t>
            </a:r>
            <a:r>
              <a:rPr sz="950" spc="-5" dirty="0" smtClean="0">
                <a:latin typeface="Calibri"/>
                <a:cs typeface="Calibri"/>
              </a:rPr>
              <a:t>itude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I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a</a:t>
            </a:r>
            <a:r>
              <a:rPr sz="950" spc="-10" dirty="0" smtClean="0">
                <a:latin typeface="Calibri"/>
                <a:cs typeface="Calibri"/>
              </a:rPr>
              <a:t>g</a:t>
            </a:r>
            <a:r>
              <a:rPr sz="950" spc="-5" dirty="0" smtClean="0">
                <a:latin typeface="Calibri"/>
                <a:cs typeface="Calibri"/>
              </a:rPr>
              <a:t>e.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(rig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t): The </a:t>
            </a:r>
            <a:r>
              <a:rPr sz="950" spc="-10" dirty="0" smtClean="0">
                <a:latin typeface="Calibri"/>
                <a:cs typeface="Calibri"/>
              </a:rPr>
              <a:t>Compone</a:t>
            </a:r>
            <a:r>
              <a:rPr sz="950" spc="-15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 Ampl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tude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24556" y="7001813"/>
            <a:ext cx="3473450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10" dirty="0" smtClean="0">
                <a:latin typeface="Calibri"/>
                <a:cs typeface="Calibri"/>
              </a:rPr>
              <a:t>He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 l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g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t is v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sual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30" dirty="0" smtClean="0">
                <a:latin typeface="Calibri"/>
                <a:cs typeface="Calibri"/>
              </a:rPr>
              <a:t>z</a:t>
            </a:r>
            <a:r>
              <a:rPr sz="950" spc="-5" dirty="0" smtClean="0">
                <a:latin typeface="Calibri"/>
                <a:cs typeface="Calibri"/>
              </a:rPr>
              <a:t>ed </a:t>
            </a:r>
            <a:r>
              <a:rPr sz="950" spc="-20" dirty="0" smtClean="0">
                <a:latin typeface="Calibri"/>
                <a:cs typeface="Calibri"/>
              </a:rPr>
              <a:t>sw</a:t>
            </a:r>
            <a:r>
              <a:rPr sz="950" spc="-5" dirty="0" smtClean="0">
                <a:latin typeface="Calibri"/>
                <a:cs typeface="Calibri"/>
              </a:rPr>
              <a:t>eeping ac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oss a chec</a:t>
            </a:r>
            <a:r>
              <a:rPr sz="950" spc="-35" dirty="0" smtClean="0">
                <a:latin typeface="Calibri"/>
                <a:cs typeface="Calibri"/>
              </a:rPr>
              <a:t>k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ed </a:t>
            </a:r>
            <a:r>
              <a:rPr sz="950" spc="-25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all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15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 labe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5" dirty="0" smtClean="0">
                <a:latin typeface="Calibri"/>
                <a:cs typeface="Calibri"/>
              </a:rPr>
              <a:t>l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d ti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 s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5" dirty="0" smtClean="0">
                <a:latin typeface="Calibri"/>
                <a:cs typeface="Calibri"/>
              </a:rPr>
              <a:t>ots. Colo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ep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es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15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 di</a:t>
            </a:r>
            <a:r>
              <a:rPr sz="950" spc="-20" dirty="0" smtClean="0">
                <a:latin typeface="Calibri"/>
                <a:cs typeface="Calibri"/>
              </a:rPr>
              <a:t>f</a:t>
            </a:r>
            <a:r>
              <a:rPr sz="950" spc="-30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 ti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 s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5" dirty="0" smtClean="0">
                <a:latin typeface="Calibri"/>
                <a:cs typeface="Calibri"/>
              </a:rPr>
              <a:t>ots. Since </a:t>
            </a:r>
            <a:r>
              <a:rPr sz="950" spc="-20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kn</a:t>
            </a:r>
            <a:r>
              <a:rPr sz="950" spc="-10" dirty="0" smtClean="0">
                <a:latin typeface="Calibri"/>
                <a:cs typeface="Calibri"/>
              </a:rPr>
              <a:t>ow </a:t>
            </a:r>
            <a:r>
              <a:rPr sz="950" spc="-5" dirty="0" smtClean="0">
                <a:latin typeface="Calibri"/>
                <a:cs typeface="Calibri"/>
              </a:rPr>
              <a:t>the s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30" dirty="0" smtClean="0">
                <a:latin typeface="Calibri"/>
                <a:cs typeface="Calibri"/>
              </a:rPr>
              <a:t>z</a:t>
            </a:r>
            <a:r>
              <a:rPr sz="950" spc="-5" dirty="0" smtClean="0">
                <a:latin typeface="Calibri"/>
                <a:cs typeface="Calibri"/>
              </a:rPr>
              <a:t>e 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chec</a:t>
            </a:r>
            <a:r>
              <a:rPr sz="950" spc="-35" dirty="0" smtClean="0">
                <a:latin typeface="Calibri"/>
                <a:cs typeface="Calibri"/>
              </a:rPr>
              <a:t>k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s,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20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e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an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s</a:t>
            </a:r>
            <a:r>
              <a:rPr sz="950" spc="-5" dirty="0" smtClean="0">
                <a:latin typeface="Calibri"/>
                <a:cs typeface="Calibri"/>
              </a:rPr>
              <a:t>ti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20" dirty="0" smtClean="0">
                <a:latin typeface="Calibri"/>
                <a:cs typeface="Calibri"/>
              </a:rPr>
              <a:t>at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ti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eso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5" dirty="0" smtClean="0">
                <a:latin typeface="Calibri"/>
                <a:cs typeface="Calibri"/>
              </a:rPr>
              <a:t>ution.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317874" y="7668927"/>
            <a:ext cx="3007360" cy="593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Appli</a:t>
            </a:r>
            <a:r>
              <a:rPr sz="1850" spc="-15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50" spc="-1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50" spc="5" dirty="0" smtClean="0">
                <a:solidFill>
                  <a:srgbClr val="FF0000"/>
                </a:solidFill>
                <a:latin typeface="Calibri"/>
                <a:cs typeface="Calibri"/>
              </a:rPr>
              <a:t>tion 3: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50" spc="5" dirty="0" smtClean="0">
                <a:latin typeface="Calibri"/>
                <a:cs typeface="Calibri"/>
              </a:rPr>
              <a:t>Ranging of </a:t>
            </a:r>
            <a:r>
              <a:rPr sz="1850" spc="-114" dirty="0" smtClean="0">
                <a:latin typeface="Calibri"/>
                <a:cs typeface="Calibri"/>
              </a:rPr>
              <a:t>T</a:t>
            </a:r>
            <a:r>
              <a:rPr sz="1850" spc="-4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ansluce</a:t>
            </a:r>
            <a:r>
              <a:rPr sz="1850" spc="-10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t Objects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5146807" y="2200854"/>
            <a:ext cx="4663750" cy="16008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209764" y="10284766"/>
            <a:ext cx="323342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 smtClean="0">
                <a:latin typeface="Calibri"/>
                <a:cs typeface="Calibri"/>
              </a:rPr>
              <a:t>In </a:t>
            </a:r>
            <a:r>
              <a:rPr sz="1100" spc="10" dirty="0" smtClean="0">
                <a:latin typeface="Calibri"/>
                <a:cs typeface="Calibri"/>
              </a:rPr>
              <a:t>equ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 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10" dirty="0" smtClean="0">
                <a:latin typeface="Calibri"/>
                <a:cs typeface="Calibri"/>
              </a:rPr>
              <a:t>orm,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e 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xp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ess the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esulting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5" dirty="0" smtClean="0">
                <a:latin typeface="Calibri"/>
                <a:cs typeface="Calibri"/>
              </a:rPr>
              <a:t>olution: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33863" y="13423512"/>
            <a:ext cx="3508375" cy="536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Be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ause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h</a:t>
            </a:r>
            <a:r>
              <a:rPr sz="1100" spc="-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xp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essed</a:t>
            </a:r>
            <a:r>
              <a:rPr sz="1100" spc="5" dirty="0" smtClean="0">
                <a:latin typeface="Calibri"/>
                <a:cs typeface="Calibri"/>
              </a:rPr>
              <a:t> this as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linear i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oblem,</a:t>
            </a:r>
            <a:r>
              <a:rPr sz="1100" spc="0" dirty="0" smtClean="0">
                <a:latin typeface="Calibri"/>
                <a:cs typeface="Calibri"/>
              </a:rPr>
              <a:t> w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h</a:t>
            </a:r>
            <a:r>
              <a:rPr sz="1100" spc="-10" dirty="0" smtClean="0">
                <a:latin typeface="Calibri"/>
                <a:cs typeface="Calibri"/>
              </a:rPr>
              <a:t>a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access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echniques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sol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 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 linear i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se 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oblems.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324556" y="12360626"/>
            <a:ext cx="3006090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5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an 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xp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ess this in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 Linear Al</a:t>
            </a:r>
            <a:r>
              <a:rPr sz="1100" spc="0" dirty="0" smtClean="0">
                <a:latin typeface="Calibri"/>
                <a:cs typeface="Calibri"/>
              </a:rPr>
              <a:t>g</a:t>
            </a:r>
            <a:r>
              <a:rPr sz="1100" spc="10" dirty="0" smtClean="0">
                <a:latin typeface="Calibri"/>
                <a:cs typeface="Calibri"/>
              </a:rPr>
              <a:t>eb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a F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ame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5" dirty="0" smtClean="0">
                <a:latin typeface="Calibri"/>
                <a:cs typeface="Calibri"/>
              </a:rPr>
              <a:t>ork: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142222" y="10327723"/>
            <a:ext cx="2479675" cy="18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or this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s</a:t>
            </a:r>
            <a:r>
              <a:rPr sz="1100" spc="0" dirty="0" smtClean="0">
                <a:latin typeface="Calibri"/>
                <a:cs typeface="Calibri"/>
              </a:rPr>
              <a:t>y</a:t>
            </a:r>
            <a:r>
              <a:rPr sz="1100" spc="-10" dirty="0" smtClean="0">
                <a:latin typeface="Calibri"/>
                <a:cs typeface="Calibri"/>
              </a:rPr>
              <a:t>st</a:t>
            </a:r>
            <a:r>
              <a:rPr sz="1100" spc="10" dirty="0" smtClean="0">
                <a:latin typeface="Calibri"/>
                <a:cs typeface="Calibri"/>
              </a:rPr>
              <a:t>em, </a:t>
            </a:r>
            <a:r>
              <a:rPr sz="1100" spc="5" dirty="0" smtClean="0">
                <a:latin typeface="Calibri"/>
                <a:cs typeface="Calibri"/>
              </a:rPr>
              <a:t>true </a:t>
            </a:r>
            <a:r>
              <a:rPr sz="1100" spc="10" dirty="0" smtClean="0">
                <a:latin typeface="Calibri"/>
                <a:cs typeface="Calibri"/>
              </a:rPr>
              <a:t>spa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sity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is </a:t>
            </a:r>
            <a:r>
              <a:rPr sz="1100" spc="10" dirty="0" smtClean="0">
                <a:latin typeface="Calibri"/>
                <a:cs typeface="Calibri"/>
              </a:rPr>
              <a:t>d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fined</a:t>
            </a:r>
            <a:r>
              <a:rPr sz="1100" spc="10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as: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110541" y="11192288"/>
            <a:ext cx="3460750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-95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 sol</a:t>
            </a:r>
            <a:r>
              <a:rPr sz="1100" spc="-5" dirty="0" smtClean="0">
                <a:latin typeface="Calibri"/>
                <a:cs typeface="Calibri"/>
              </a:rPr>
              <a:t>v</a:t>
            </a:r>
            <a:r>
              <a:rPr sz="1100" spc="10" dirty="0" smtClean="0">
                <a:latin typeface="Calibri"/>
                <a:cs typeface="Calibri"/>
              </a:rPr>
              <a:t>e </a:t>
            </a:r>
            <a:r>
              <a:rPr sz="1100" spc="5" dirty="0" smtClean="0">
                <a:latin typeface="Calibri"/>
                <a:cs typeface="Calibri"/>
              </a:rPr>
              <a:t>this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oblem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e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on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5" dirty="0" smtClean="0">
                <a:latin typeface="Calibri"/>
                <a:cs typeface="Calibri"/>
              </a:rPr>
              <a:t>ider </a:t>
            </a:r>
            <a:r>
              <a:rPr sz="1100" spc="10" dirty="0" smtClean="0">
                <a:latin typeface="Calibri"/>
                <a:cs typeface="Calibri"/>
              </a:rPr>
              <a:t>g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eedy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app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oaches,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such</a:t>
            </a:r>
            <a:r>
              <a:rPr sz="1100" spc="5" dirty="0" smtClean="0">
                <a:latin typeface="Calibri"/>
                <a:cs typeface="Calibri"/>
              </a:rPr>
              <a:t> as </a:t>
            </a:r>
            <a:r>
              <a:rPr sz="1100" spc="10" dirty="0" smtClean="0">
                <a:latin typeface="Calibri"/>
                <a:cs typeface="Calibri"/>
              </a:rPr>
              <a:t>Orth</a:t>
            </a:r>
            <a:r>
              <a:rPr sz="1100" spc="5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g</a:t>
            </a:r>
            <a:r>
              <a:rPr sz="1100" spc="5" dirty="0" smtClean="0">
                <a:latin typeface="Calibri"/>
                <a:cs typeface="Calibri"/>
              </a:rPr>
              <a:t>onal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5" dirty="0" smtClean="0">
                <a:latin typeface="Calibri"/>
                <a:cs typeface="Calibri"/>
              </a:rPr>
              <a:t>M</a:t>
            </a:r>
            <a:r>
              <a:rPr sz="1100" spc="-10" dirty="0" smtClean="0">
                <a:latin typeface="Calibri"/>
                <a:cs typeface="Calibri"/>
              </a:rPr>
              <a:t>at</a:t>
            </a:r>
            <a:r>
              <a:rPr sz="1100" spc="5" dirty="0" smtClean="0">
                <a:latin typeface="Calibri"/>
                <a:cs typeface="Calibri"/>
              </a:rPr>
              <a:t>ching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Pu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suit </a:t>
            </a:r>
            <a:r>
              <a:rPr sz="1100" spc="10" dirty="0" smtClean="0">
                <a:latin typeface="Calibri"/>
                <a:cs typeface="Calibri"/>
              </a:rPr>
              <a:t>(OM</a:t>
            </a:r>
            <a:r>
              <a:rPr sz="1100" spc="5" dirty="0" smtClean="0">
                <a:latin typeface="Calibri"/>
                <a:cs typeface="Calibri"/>
              </a:rPr>
              <a:t>P).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25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e ma</a:t>
            </a:r>
            <a:r>
              <a:rPr sz="1100" spc="-25" dirty="0" smtClean="0">
                <a:latin typeface="Calibri"/>
                <a:cs typeface="Calibri"/>
              </a:rPr>
              <a:t>k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5" dirty="0" smtClean="0">
                <a:latin typeface="Calibri"/>
                <a:cs typeface="Calibri"/>
              </a:rPr>
              <a:t> modifi</a:t>
            </a:r>
            <a:r>
              <a:rPr sz="1100" spc="-5" dirty="0" smtClean="0">
                <a:latin typeface="Calibri"/>
                <a:cs typeface="Calibri"/>
              </a:rPr>
              <a:t>ca</a:t>
            </a:r>
            <a:r>
              <a:rPr sz="1100" spc="5" dirty="0" smtClean="0">
                <a:latin typeface="Calibri"/>
                <a:cs typeface="Calibri"/>
              </a:rPr>
              <a:t>tions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 </a:t>
            </a:r>
            <a:r>
              <a:rPr sz="1100" spc="5" dirty="0" smtClean="0">
                <a:latin typeface="Calibri"/>
                <a:cs typeface="Calibri"/>
              </a:rPr>
              <a:t>the classic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OMP </a:t>
            </a:r>
            <a:r>
              <a:rPr sz="1100" spc="5" dirty="0" smtClean="0">
                <a:latin typeface="Calibri"/>
                <a:cs typeface="Calibri"/>
              </a:rPr>
              <a:t>th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5" dirty="0" smtClean="0">
                <a:latin typeface="Calibri"/>
                <a:cs typeface="Calibri"/>
              </a:rPr>
              <a:t>ailo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ed 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or our 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oblem: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5291497" y="4789642"/>
            <a:ext cx="2642870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latin typeface="Calibri"/>
                <a:cs typeface="Calibri"/>
              </a:rPr>
              <a:t>Comparing Di</a:t>
            </a:r>
            <a:r>
              <a:rPr sz="1850" spc="-15" dirty="0" smtClean="0">
                <a:latin typeface="Calibri"/>
                <a:cs typeface="Calibri"/>
              </a:rPr>
              <a:t>f</a:t>
            </a:r>
            <a:r>
              <a:rPr sz="1850" spc="-40" dirty="0" smtClean="0">
                <a:latin typeface="Calibri"/>
                <a:cs typeface="Calibri"/>
              </a:rPr>
              <a:t>f</a:t>
            </a:r>
            <a:r>
              <a:rPr sz="1850" spc="5" dirty="0" smtClean="0">
                <a:latin typeface="Calibri"/>
                <a:cs typeface="Calibri"/>
              </a:rPr>
              <a:t>e</a:t>
            </a:r>
            <a:r>
              <a:rPr sz="1850" spc="-2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e</a:t>
            </a:r>
            <a:r>
              <a:rPr sz="1850" spc="-10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t Codes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5291497" y="9545333"/>
            <a:ext cx="3662679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" dirty="0" smtClean="0">
                <a:latin typeface="Calibri"/>
                <a:cs typeface="Calibri"/>
              </a:rPr>
              <a:t>Comparing Di</a:t>
            </a:r>
            <a:r>
              <a:rPr sz="1850" spc="-15" dirty="0" smtClean="0">
                <a:latin typeface="Calibri"/>
                <a:cs typeface="Calibri"/>
              </a:rPr>
              <a:t>f</a:t>
            </a:r>
            <a:r>
              <a:rPr sz="1850" spc="-40" dirty="0" smtClean="0">
                <a:latin typeface="Calibri"/>
                <a:cs typeface="Calibri"/>
              </a:rPr>
              <a:t>f</a:t>
            </a:r>
            <a:r>
              <a:rPr sz="1850" spc="5" dirty="0" smtClean="0">
                <a:latin typeface="Calibri"/>
                <a:cs typeface="Calibri"/>
              </a:rPr>
              <a:t>e</a:t>
            </a:r>
            <a:r>
              <a:rPr sz="1850" spc="-2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e</a:t>
            </a:r>
            <a:r>
              <a:rPr sz="1850" spc="-10" dirty="0" smtClean="0">
                <a:latin typeface="Calibri"/>
                <a:cs typeface="Calibri"/>
              </a:rPr>
              <a:t>n</a:t>
            </a:r>
            <a:r>
              <a:rPr sz="1850" spc="5" dirty="0" smtClean="0">
                <a:latin typeface="Calibri"/>
                <a:cs typeface="Calibri"/>
              </a:rPr>
              <a:t>t Spa</a:t>
            </a:r>
            <a:r>
              <a:rPr sz="1850" spc="-35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se P</a:t>
            </a:r>
            <a:r>
              <a:rPr sz="1850" spc="-30" dirty="0" smtClean="0">
                <a:latin typeface="Calibri"/>
                <a:cs typeface="Calibri"/>
              </a:rPr>
              <a:t>r</a:t>
            </a:r>
            <a:r>
              <a:rPr sz="1850" spc="5" dirty="0" smtClean="0">
                <a:latin typeface="Calibri"/>
                <a:cs typeface="Calibri"/>
              </a:rPr>
              <a:t>og</a:t>
            </a:r>
            <a:r>
              <a:rPr sz="1850" spc="-35" dirty="0" smtClean="0">
                <a:latin typeface="Calibri"/>
                <a:cs typeface="Calibri"/>
              </a:rPr>
              <a:t>r</a:t>
            </a:r>
            <a:r>
              <a:rPr sz="1850" spc="10" dirty="0" smtClean="0">
                <a:latin typeface="Calibri"/>
                <a:cs typeface="Calibri"/>
              </a:rPr>
              <a:t>ams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5183925" y="13231837"/>
            <a:ext cx="4460240" cy="892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el</a:t>
            </a:r>
            <a:r>
              <a:rPr sz="1200" spc="-5" dirty="0" smtClean="0">
                <a:latin typeface="Calibri"/>
                <a:cs typeface="Calibri"/>
              </a:rPr>
              <a:t>at</a:t>
            </a:r>
            <a:r>
              <a:rPr sz="1200" spc="5" dirty="0" smtClean="0">
                <a:latin typeface="Calibri"/>
                <a:cs typeface="Calibri"/>
              </a:rPr>
              <a:t>ed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-45" dirty="0" smtClean="0">
                <a:latin typeface="Calibri"/>
                <a:cs typeface="Calibri"/>
              </a:rPr>
              <a:t>W</a:t>
            </a:r>
            <a:r>
              <a:rPr sz="1200" spc="0" dirty="0" smtClean="0">
                <a:latin typeface="Calibri"/>
                <a:cs typeface="Calibri"/>
              </a:rPr>
              <a:t>ork:</a:t>
            </a:r>
            <a:endParaRPr sz="1200">
              <a:latin typeface="Calibri"/>
              <a:cs typeface="Calibri"/>
            </a:endParaRPr>
          </a:p>
          <a:p>
            <a:pPr marL="12700" marR="298450">
              <a:lnSpc>
                <a:spcPct val="100200"/>
              </a:lnSpc>
              <a:spcBef>
                <a:spcPts val="35"/>
              </a:spcBef>
            </a:pPr>
            <a:r>
              <a:rPr sz="750" spc="-45" dirty="0" smtClean="0">
                <a:latin typeface="Calibri"/>
                <a:cs typeface="Calibri"/>
              </a:rPr>
              <a:t>V</a:t>
            </a:r>
            <a:r>
              <a:rPr sz="750" spc="-5" dirty="0" smtClean="0">
                <a:latin typeface="Calibri"/>
                <a:cs typeface="Calibri"/>
              </a:rPr>
              <a:t>elt</a:t>
            </a:r>
            <a:r>
              <a:rPr sz="750" spc="-10" dirty="0" smtClean="0">
                <a:latin typeface="Calibri"/>
                <a:cs typeface="Calibri"/>
              </a:rPr>
              <a:t>e</a:t>
            </a:r>
            <a:r>
              <a:rPr sz="750" spc="0" dirty="0" smtClean="0">
                <a:latin typeface="Calibri"/>
                <a:cs typeface="Calibri"/>
              </a:rPr>
              <a:t>n</a:t>
            </a:r>
            <a:r>
              <a:rPr sz="750" spc="-5" dirty="0" smtClean="0">
                <a:latin typeface="Calibri"/>
                <a:cs typeface="Calibri"/>
              </a:rPr>
              <a:t>,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And</a:t>
            </a:r>
            <a:r>
              <a:rPr sz="750" spc="-15" dirty="0" smtClean="0">
                <a:latin typeface="Calibri"/>
                <a:cs typeface="Calibri"/>
              </a:rPr>
              <a:t>r</a:t>
            </a:r>
            <a:r>
              <a:rPr sz="750" spc="-5" dirty="0" smtClean="0">
                <a:latin typeface="Calibri"/>
                <a:cs typeface="Calibri"/>
              </a:rPr>
              <a:t>eas, </a:t>
            </a:r>
            <a:r>
              <a:rPr sz="750" spc="-15" dirty="0" smtClean="0">
                <a:latin typeface="Calibri"/>
                <a:cs typeface="Calibri"/>
              </a:rPr>
              <a:t>e</a:t>
            </a:r>
            <a:r>
              <a:rPr sz="750" spc="-5" dirty="0" smtClean="0">
                <a:latin typeface="Calibri"/>
                <a:cs typeface="Calibri"/>
              </a:rPr>
              <a:t>t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al.</a:t>
            </a:r>
            <a:r>
              <a:rPr sz="750" spc="-5" dirty="0" smtClean="0">
                <a:latin typeface="Calibri"/>
                <a:cs typeface="Calibri"/>
              </a:rPr>
              <a:t> "</a:t>
            </a:r>
            <a:r>
              <a:rPr sz="750" spc="-15" dirty="0" smtClean="0">
                <a:latin typeface="Calibri"/>
                <a:cs typeface="Calibri"/>
              </a:rPr>
              <a:t>F</a:t>
            </a:r>
            <a:r>
              <a:rPr sz="750" spc="-5" dirty="0" smtClean="0">
                <a:latin typeface="Calibri"/>
                <a:cs typeface="Calibri"/>
              </a:rPr>
              <a:t>e</a:t>
            </a:r>
            <a:r>
              <a:rPr sz="750" spc="-20" dirty="0" smtClean="0">
                <a:latin typeface="Calibri"/>
                <a:cs typeface="Calibri"/>
              </a:rPr>
              <a:t>m</a:t>
            </a:r>
            <a:r>
              <a:rPr sz="750" spc="-10" dirty="0" smtClean="0">
                <a:latin typeface="Calibri"/>
                <a:cs typeface="Calibri"/>
              </a:rPr>
              <a:t>t</a:t>
            </a:r>
            <a:r>
              <a:rPr sz="750" spc="-5" dirty="0" smtClean="0">
                <a:latin typeface="Calibri"/>
                <a:cs typeface="Calibri"/>
              </a:rPr>
              <a:t>o</a:t>
            </a:r>
            <a:r>
              <a:rPr sz="750" spc="0" dirty="0" smtClean="0">
                <a:latin typeface="Calibri"/>
                <a:cs typeface="Calibri"/>
              </a:rPr>
              <a:t>-photog</a:t>
            </a:r>
            <a:r>
              <a:rPr sz="750" spc="-20" dirty="0" smtClean="0">
                <a:latin typeface="Calibri"/>
                <a:cs typeface="Calibri"/>
              </a:rPr>
              <a:t>r</a:t>
            </a:r>
            <a:r>
              <a:rPr sz="750" spc="0" dirty="0" smtClean="0">
                <a:latin typeface="Calibri"/>
                <a:cs typeface="Calibri"/>
              </a:rPr>
              <a:t>ap</a:t>
            </a:r>
            <a:r>
              <a:rPr sz="750" spc="-15" dirty="0" smtClean="0">
                <a:latin typeface="Calibri"/>
                <a:cs typeface="Calibri"/>
              </a:rPr>
              <a:t>h</a:t>
            </a:r>
            <a:r>
              <a:rPr sz="750" spc="-5" dirty="0" smtClean="0">
                <a:latin typeface="Calibri"/>
                <a:cs typeface="Calibri"/>
              </a:rPr>
              <a:t>y: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Ca</a:t>
            </a:r>
            <a:r>
              <a:rPr sz="750" spc="-5" dirty="0" smtClean="0">
                <a:latin typeface="Calibri"/>
                <a:cs typeface="Calibri"/>
              </a:rPr>
              <a:t>pturing </a:t>
            </a:r>
            <a:r>
              <a:rPr sz="750" spc="0" dirty="0" smtClean="0">
                <a:latin typeface="Calibri"/>
                <a:cs typeface="Calibri"/>
              </a:rPr>
              <a:t>and</a:t>
            </a:r>
            <a:r>
              <a:rPr sz="750" spc="-1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visualizing</a:t>
            </a:r>
            <a:r>
              <a:rPr sz="750" spc="-25" dirty="0" smtClean="0">
                <a:latin typeface="Calibri"/>
                <a:cs typeface="Calibri"/>
              </a:rPr>
              <a:t> </a:t>
            </a:r>
            <a:r>
              <a:rPr sz="750" spc="-5" dirty="0" smtClean="0">
                <a:latin typeface="Calibri"/>
                <a:cs typeface="Calibri"/>
              </a:rPr>
              <a:t>the p</a:t>
            </a:r>
            <a:r>
              <a:rPr sz="750" spc="-15" dirty="0" smtClean="0">
                <a:latin typeface="Calibri"/>
                <a:cs typeface="Calibri"/>
              </a:rPr>
              <a:t>r</a:t>
            </a:r>
            <a:r>
              <a:rPr sz="750" spc="0" dirty="0" smtClean="0">
                <a:latin typeface="Calibri"/>
                <a:cs typeface="Calibri"/>
              </a:rPr>
              <a:t>opa</a:t>
            </a:r>
            <a:r>
              <a:rPr sz="750" spc="-10" dirty="0" smtClean="0">
                <a:latin typeface="Calibri"/>
                <a:cs typeface="Calibri"/>
              </a:rPr>
              <a:t>g</a:t>
            </a:r>
            <a:r>
              <a:rPr sz="750" spc="-5" dirty="0" smtClean="0">
                <a:latin typeface="Calibri"/>
                <a:cs typeface="Calibri"/>
              </a:rPr>
              <a:t>ation</a:t>
            </a:r>
            <a:r>
              <a:rPr sz="750" spc="-1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of</a:t>
            </a:r>
            <a:r>
              <a:rPr sz="750" spc="-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lig</a:t>
            </a:r>
            <a:r>
              <a:rPr sz="750" spc="-5" dirty="0" smtClean="0">
                <a:latin typeface="Calibri"/>
                <a:cs typeface="Calibri"/>
              </a:rPr>
              <a:t>ht." </a:t>
            </a:r>
            <a:r>
              <a:rPr sz="750" i="1" spc="-25" dirty="0" smtClean="0">
                <a:latin typeface="Calibri"/>
                <a:cs typeface="Calibri"/>
              </a:rPr>
              <a:t>A</a:t>
            </a:r>
            <a:r>
              <a:rPr sz="750" i="1" spc="-5" dirty="0" smtClean="0">
                <a:latin typeface="Calibri"/>
                <a:cs typeface="Calibri"/>
              </a:rPr>
              <a:t>C</a:t>
            </a:r>
            <a:r>
              <a:rPr sz="750" i="1" spc="-10" dirty="0" smtClean="0">
                <a:latin typeface="Calibri"/>
                <a:cs typeface="Calibri"/>
              </a:rPr>
              <a:t>M</a:t>
            </a:r>
            <a:r>
              <a:rPr sz="750" i="1" spc="5" dirty="0" smtClean="0">
                <a:latin typeface="Calibri"/>
                <a:cs typeface="Calibri"/>
              </a:rPr>
              <a:t> </a:t>
            </a:r>
            <a:r>
              <a:rPr sz="750" i="1" spc="-35" dirty="0" smtClean="0">
                <a:latin typeface="Calibri"/>
                <a:cs typeface="Calibri"/>
              </a:rPr>
              <a:t>T</a:t>
            </a:r>
            <a:r>
              <a:rPr sz="750" i="1" spc="0" dirty="0" smtClean="0">
                <a:latin typeface="Calibri"/>
                <a:cs typeface="Calibri"/>
              </a:rPr>
              <a:t>rans. </a:t>
            </a:r>
            <a:r>
              <a:rPr sz="750" i="1" spc="-5" dirty="0" smtClean="0">
                <a:latin typeface="Calibri"/>
                <a:cs typeface="Calibri"/>
              </a:rPr>
              <a:t>Grap</a:t>
            </a:r>
            <a:r>
              <a:rPr sz="750" i="1" spc="0" dirty="0" smtClean="0">
                <a:latin typeface="Calibri"/>
                <a:cs typeface="Calibri"/>
              </a:rPr>
              <a:t>h</a:t>
            </a:r>
            <a:r>
              <a:rPr sz="750" i="1" spc="15" dirty="0" smtClean="0">
                <a:latin typeface="Calibri"/>
                <a:cs typeface="Calibri"/>
              </a:rPr>
              <a:t> </a:t>
            </a:r>
            <a:r>
              <a:rPr sz="750" spc="-10" dirty="0" smtClean="0">
                <a:latin typeface="Calibri"/>
                <a:cs typeface="Calibri"/>
              </a:rPr>
              <a:t>3</a:t>
            </a:r>
            <a:r>
              <a:rPr sz="750" spc="-5" dirty="0" smtClean="0">
                <a:latin typeface="Calibri"/>
                <a:cs typeface="Calibri"/>
              </a:rPr>
              <a:t>2 (2</a:t>
            </a:r>
            <a:r>
              <a:rPr sz="750" spc="-10" dirty="0" smtClean="0">
                <a:latin typeface="Calibri"/>
                <a:cs typeface="Calibri"/>
              </a:rPr>
              <a:t>013).</a:t>
            </a:r>
            <a:endParaRPr sz="750">
              <a:latin typeface="Calibri"/>
              <a:cs typeface="Calibri"/>
            </a:endParaRPr>
          </a:p>
          <a:p>
            <a:pPr marL="12700" marR="200660">
              <a:lnSpc>
                <a:spcPct val="100200"/>
              </a:lnSpc>
            </a:pPr>
            <a:r>
              <a:rPr sz="750" dirty="0" smtClean="0">
                <a:latin typeface="Calibri"/>
                <a:cs typeface="Calibri"/>
              </a:rPr>
              <a:t>Heid</a:t>
            </a:r>
            <a:r>
              <a:rPr sz="750" spc="-10" dirty="0" smtClean="0">
                <a:latin typeface="Calibri"/>
                <a:cs typeface="Calibri"/>
              </a:rPr>
              <a:t>e</a:t>
            </a:r>
            <a:r>
              <a:rPr sz="750" spc="-5" dirty="0" smtClean="0">
                <a:latin typeface="Calibri"/>
                <a:cs typeface="Calibri"/>
              </a:rPr>
              <a:t>, </a:t>
            </a:r>
            <a:r>
              <a:rPr sz="750" spc="-15" dirty="0" smtClean="0">
                <a:latin typeface="Calibri"/>
                <a:cs typeface="Calibri"/>
              </a:rPr>
              <a:t>F</a:t>
            </a:r>
            <a:r>
              <a:rPr sz="750" spc="0" dirty="0" smtClean="0">
                <a:latin typeface="Calibri"/>
                <a:cs typeface="Calibri"/>
              </a:rPr>
              <a:t>elix</a:t>
            </a:r>
            <a:r>
              <a:rPr sz="750" spc="-5" dirty="0" smtClean="0">
                <a:latin typeface="Calibri"/>
                <a:cs typeface="Calibri"/>
              </a:rPr>
              <a:t>, </a:t>
            </a:r>
            <a:r>
              <a:rPr sz="750" spc="-15" dirty="0" smtClean="0">
                <a:latin typeface="Calibri"/>
                <a:cs typeface="Calibri"/>
              </a:rPr>
              <a:t>e</a:t>
            </a:r>
            <a:r>
              <a:rPr sz="750" spc="-5" dirty="0" smtClean="0">
                <a:latin typeface="Calibri"/>
                <a:cs typeface="Calibri"/>
              </a:rPr>
              <a:t>t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al.</a:t>
            </a:r>
            <a:r>
              <a:rPr sz="750" spc="-1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"L</a:t>
            </a:r>
            <a:r>
              <a:rPr sz="750" spc="-10" dirty="0" smtClean="0">
                <a:latin typeface="Calibri"/>
                <a:cs typeface="Calibri"/>
              </a:rPr>
              <a:t>o</a:t>
            </a:r>
            <a:r>
              <a:rPr sz="750" spc="-5" dirty="0" smtClean="0">
                <a:latin typeface="Calibri"/>
                <a:cs typeface="Calibri"/>
              </a:rPr>
              <a:t>w</a:t>
            </a:r>
            <a:r>
              <a:rPr sz="750" spc="0" dirty="0" smtClean="0">
                <a:latin typeface="Calibri"/>
                <a:cs typeface="Calibri"/>
              </a:rPr>
              <a:t>-bud</a:t>
            </a:r>
            <a:r>
              <a:rPr sz="750" spc="-10" dirty="0" smtClean="0">
                <a:latin typeface="Calibri"/>
                <a:cs typeface="Calibri"/>
              </a:rPr>
              <a:t>g</a:t>
            </a:r>
            <a:r>
              <a:rPr sz="750" spc="-15" dirty="0" smtClean="0">
                <a:latin typeface="Calibri"/>
                <a:cs typeface="Calibri"/>
              </a:rPr>
              <a:t>e</a:t>
            </a:r>
            <a:r>
              <a:rPr sz="750" spc="-5" dirty="0" smtClean="0">
                <a:latin typeface="Calibri"/>
                <a:cs typeface="Calibri"/>
              </a:rPr>
              <a:t>t</a:t>
            </a:r>
            <a:r>
              <a:rPr sz="750" spc="10" dirty="0" smtClean="0">
                <a:latin typeface="Calibri"/>
                <a:cs typeface="Calibri"/>
              </a:rPr>
              <a:t> </a:t>
            </a:r>
            <a:r>
              <a:rPr sz="750" spc="-45" dirty="0" smtClean="0">
                <a:latin typeface="Calibri"/>
                <a:cs typeface="Calibri"/>
              </a:rPr>
              <a:t>T</a:t>
            </a:r>
            <a:r>
              <a:rPr sz="750" spc="-25" dirty="0" smtClean="0">
                <a:latin typeface="Calibri"/>
                <a:cs typeface="Calibri"/>
              </a:rPr>
              <a:t>r</a:t>
            </a:r>
            <a:r>
              <a:rPr sz="750" spc="0" dirty="0" smtClean="0">
                <a:latin typeface="Calibri"/>
                <a:cs typeface="Calibri"/>
              </a:rPr>
              <a:t>ansi</a:t>
            </a:r>
            <a:r>
              <a:rPr sz="750" spc="-5" dirty="0" smtClean="0">
                <a:latin typeface="Calibri"/>
                <a:cs typeface="Calibri"/>
              </a:rPr>
              <a:t>e</a:t>
            </a:r>
            <a:r>
              <a:rPr sz="750" spc="-15" dirty="0" smtClean="0">
                <a:latin typeface="Calibri"/>
                <a:cs typeface="Calibri"/>
              </a:rPr>
              <a:t>n</a:t>
            </a:r>
            <a:r>
              <a:rPr sz="750" spc="-5" dirty="0" smtClean="0">
                <a:latin typeface="Calibri"/>
                <a:cs typeface="Calibri"/>
              </a:rPr>
              <a:t>t Imaging</a:t>
            </a:r>
            <a:r>
              <a:rPr sz="750" spc="-2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using</a:t>
            </a:r>
            <a:r>
              <a:rPr sz="750" spc="-5" dirty="0" smtClean="0">
                <a:latin typeface="Calibri"/>
                <a:cs typeface="Calibri"/>
              </a:rPr>
              <a:t> Phot</a:t>
            </a:r>
            <a:r>
              <a:rPr sz="750" spc="0" dirty="0" smtClean="0">
                <a:latin typeface="Calibri"/>
                <a:cs typeface="Calibri"/>
              </a:rPr>
              <a:t>oni</a:t>
            </a:r>
            <a:r>
              <a:rPr sz="750" spc="-5" dirty="0" smtClean="0">
                <a:latin typeface="Calibri"/>
                <a:cs typeface="Calibri"/>
              </a:rPr>
              <a:t>c Mi</a:t>
            </a:r>
            <a:r>
              <a:rPr sz="750" spc="-15" dirty="0" smtClean="0">
                <a:latin typeface="Calibri"/>
                <a:cs typeface="Calibri"/>
              </a:rPr>
              <a:t>x</a:t>
            </a:r>
            <a:r>
              <a:rPr sz="750" spc="-5" dirty="0" smtClean="0">
                <a:latin typeface="Calibri"/>
                <a:cs typeface="Calibri"/>
              </a:rPr>
              <a:t>er</a:t>
            </a:r>
            <a:r>
              <a:rPr sz="750" spc="-10" dirty="0" smtClean="0">
                <a:latin typeface="Calibri"/>
                <a:cs typeface="Calibri"/>
              </a:rPr>
              <a:t> </a:t>
            </a:r>
            <a:r>
              <a:rPr sz="750" spc="-5" dirty="0" smtClean="0">
                <a:latin typeface="Calibri"/>
                <a:cs typeface="Calibri"/>
              </a:rPr>
              <a:t>D</a:t>
            </a:r>
            <a:r>
              <a:rPr sz="750" spc="-15" dirty="0" smtClean="0">
                <a:latin typeface="Calibri"/>
                <a:cs typeface="Calibri"/>
              </a:rPr>
              <a:t>e</a:t>
            </a:r>
            <a:r>
              <a:rPr sz="750" spc="-5" dirty="0" smtClean="0">
                <a:latin typeface="Calibri"/>
                <a:cs typeface="Calibri"/>
              </a:rPr>
              <a:t>vices."</a:t>
            </a:r>
            <a:r>
              <a:rPr sz="750" spc="20" dirty="0" smtClean="0">
                <a:latin typeface="Calibri"/>
                <a:cs typeface="Calibri"/>
              </a:rPr>
              <a:t> </a:t>
            </a:r>
            <a:r>
              <a:rPr sz="750" i="1" spc="-65" dirty="0" smtClean="0">
                <a:latin typeface="Calibri"/>
                <a:cs typeface="Calibri"/>
              </a:rPr>
              <a:t>T</a:t>
            </a:r>
            <a:r>
              <a:rPr sz="750" i="1" spc="-5" dirty="0" smtClean="0">
                <a:latin typeface="Calibri"/>
                <a:cs typeface="Calibri"/>
              </a:rPr>
              <a:t>ech</a:t>
            </a:r>
            <a:r>
              <a:rPr sz="750" i="1" spc="0" dirty="0" smtClean="0">
                <a:latin typeface="Calibri"/>
                <a:cs typeface="Calibri"/>
              </a:rPr>
              <a:t>ni</a:t>
            </a:r>
            <a:r>
              <a:rPr sz="750" i="1" spc="-10" dirty="0" smtClean="0">
                <a:latin typeface="Calibri"/>
                <a:cs typeface="Calibri"/>
              </a:rPr>
              <a:t>c</a:t>
            </a:r>
            <a:r>
              <a:rPr sz="750" i="1" spc="0" dirty="0" smtClean="0">
                <a:latin typeface="Calibri"/>
                <a:cs typeface="Calibri"/>
              </a:rPr>
              <a:t>al </a:t>
            </a:r>
            <a:r>
              <a:rPr sz="750" i="1" spc="-15" dirty="0" smtClean="0">
                <a:latin typeface="Calibri"/>
                <a:cs typeface="Calibri"/>
              </a:rPr>
              <a:t>P</a:t>
            </a:r>
            <a:r>
              <a:rPr sz="750" i="1" spc="0" dirty="0" smtClean="0">
                <a:latin typeface="Calibri"/>
                <a:cs typeface="Calibri"/>
              </a:rPr>
              <a:t>a</a:t>
            </a:r>
            <a:r>
              <a:rPr sz="750" i="1" spc="-5" dirty="0" smtClean="0">
                <a:latin typeface="Calibri"/>
                <a:cs typeface="Calibri"/>
              </a:rPr>
              <a:t>per</a:t>
            </a:r>
            <a:r>
              <a:rPr sz="750" i="1" spc="5" dirty="0" smtClean="0">
                <a:latin typeface="Calibri"/>
                <a:cs typeface="Calibri"/>
              </a:rPr>
              <a:t> </a:t>
            </a:r>
            <a:r>
              <a:rPr sz="750" i="1" spc="-15" dirty="0" smtClean="0">
                <a:latin typeface="Calibri"/>
                <a:cs typeface="Calibri"/>
              </a:rPr>
              <a:t>t</a:t>
            </a:r>
            <a:r>
              <a:rPr sz="750" i="1" spc="0" dirty="0" smtClean="0">
                <a:latin typeface="Calibri"/>
                <a:cs typeface="Calibri"/>
              </a:rPr>
              <a:t>o a</a:t>
            </a:r>
            <a:r>
              <a:rPr sz="750" i="1" spc="-5" dirty="0" smtClean="0">
                <a:latin typeface="Calibri"/>
                <a:cs typeface="Calibri"/>
              </a:rPr>
              <a:t>ppear</a:t>
            </a:r>
            <a:r>
              <a:rPr sz="750" i="1" spc="10" dirty="0" smtClean="0">
                <a:latin typeface="Calibri"/>
                <a:cs typeface="Calibri"/>
              </a:rPr>
              <a:t> </a:t>
            </a:r>
            <a:r>
              <a:rPr sz="750" i="1" spc="0" dirty="0" smtClean="0">
                <a:latin typeface="Calibri"/>
                <a:cs typeface="Calibri"/>
              </a:rPr>
              <a:t>at </a:t>
            </a:r>
            <a:r>
              <a:rPr sz="750" i="1" spc="-5" dirty="0" smtClean="0">
                <a:latin typeface="Calibri"/>
                <a:cs typeface="Calibri"/>
              </a:rPr>
              <a:t>SIGGRAPH</a:t>
            </a:r>
            <a:r>
              <a:rPr sz="750" i="1" spc="10" dirty="0" smtClean="0">
                <a:latin typeface="Calibri"/>
                <a:cs typeface="Calibri"/>
              </a:rPr>
              <a:t> </a:t>
            </a:r>
            <a:r>
              <a:rPr sz="750" i="1" spc="-10" dirty="0" smtClean="0">
                <a:latin typeface="Calibri"/>
                <a:cs typeface="Calibri"/>
              </a:rPr>
              <a:t>201</a:t>
            </a:r>
            <a:r>
              <a:rPr sz="750" i="1" spc="-5" dirty="0" smtClean="0">
                <a:latin typeface="Calibri"/>
                <a:cs typeface="Calibri"/>
              </a:rPr>
              <a:t>3</a:t>
            </a:r>
            <a:r>
              <a:rPr sz="750" i="1" spc="1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(</a:t>
            </a:r>
            <a:r>
              <a:rPr sz="750" spc="-5" dirty="0" smtClean="0">
                <a:latin typeface="Calibri"/>
                <a:cs typeface="Calibri"/>
              </a:rPr>
              <a:t>2</a:t>
            </a:r>
            <a:r>
              <a:rPr sz="750" spc="-10" dirty="0" smtClean="0">
                <a:latin typeface="Calibri"/>
                <a:cs typeface="Calibri"/>
              </a:rPr>
              <a:t>013).</a:t>
            </a:r>
            <a:endParaRPr sz="750">
              <a:latin typeface="Calibri"/>
              <a:cs typeface="Calibri"/>
            </a:endParaRPr>
          </a:p>
          <a:p>
            <a:pPr marL="12700" marR="12700">
              <a:lnSpc>
                <a:spcPct val="100200"/>
              </a:lnSpc>
            </a:pPr>
            <a:r>
              <a:rPr sz="750" spc="-5" dirty="0" smtClean="0">
                <a:latin typeface="Calibri"/>
                <a:cs typeface="Calibri"/>
              </a:rPr>
              <a:t>Ras</a:t>
            </a:r>
            <a:r>
              <a:rPr sz="750" spc="-20" dirty="0" smtClean="0">
                <a:latin typeface="Calibri"/>
                <a:cs typeface="Calibri"/>
              </a:rPr>
              <a:t>k</a:t>
            </a:r>
            <a:r>
              <a:rPr sz="750" spc="-5" dirty="0" smtClean="0">
                <a:latin typeface="Calibri"/>
                <a:cs typeface="Calibri"/>
              </a:rPr>
              <a:t>a</a:t>
            </a:r>
            <a:r>
              <a:rPr sz="750" spc="-70" dirty="0" smtClean="0">
                <a:latin typeface="Calibri"/>
                <a:cs typeface="Calibri"/>
              </a:rPr>
              <a:t>r</a:t>
            </a:r>
            <a:r>
              <a:rPr sz="750" spc="-5" dirty="0" smtClean="0">
                <a:latin typeface="Calibri"/>
                <a:cs typeface="Calibri"/>
              </a:rPr>
              <a:t>, Ram</a:t>
            </a:r>
            <a:r>
              <a:rPr sz="750" spc="-10" dirty="0" smtClean="0">
                <a:latin typeface="Calibri"/>
                <a:cs typeface="Calibri"/>
              </a:rPr>
              <a:t>e</a:t>
            </a:r>
            <a:r>
              <a:rPr sz="750" spc="0" dirty="0" smtClean="0">
                <a:latin typeface="Calibri"/>
                <a:cs typeface="Calibri"/>
              </a:rPr>
              <a:t>sh,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-5" dirty="0" smtClean="0">
                <a:latin typeface="Calibri"/>
                <a:cs typeface="Calibri"/>
              </a:rPr>
              <a:t>Amit Ag</a:t>
            </a:r>
            <a:r>
              <a:rPr sz="750" spc="-25" dirty="0" smtClean="0">
                <a:latin typeface="Calibri"/>
                <a:cs typeface="Calibri"/>
              </a:rPr>
              <a:t>r</a:t>
            </a:r>
            <a:r>
              <a:rPr sz="750" spc="-5" dirty="0" smtClean="0">
                <a:latin typeface="Calibri"/>
                <a:cs typeface="Calibri"/>
              </a:rPr>
              <a:t>a</a:t>
            </a:r>
            <a:r>
              <a:rPr sz="750" spc="-20" dirty="0" smtClean="0">
                <a:latin typeface="Calibri"/>
                <a:cs typeface="Calibri"/>
              </a:rPr>
              <a:t>w</a:t>
            </a:r>
            <a:r>
              <a:rPr sz="750" spc="0" dirty="0" smtClean="0">
                <a:latin typeface="Calibri"/>
                <a:cs typeface="Calibri"/>
              </a:rPr>
              <a:t>al</a:t>
            </a:r>
            <a:r>
              <a:rPr sz="750" spc="-5" dirty="0" smtClean="0">
                <a:latin typeface="Calibri"/>
                <a:cs typeface="Calibri"/>
              </a:rPr>
              <a:t>,</a:t>
            </a:r>
            <a:r>
              <a:rPr sz="750" spc="-1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and</a:t>
            </a:r>
            <a:r>
              <a:rPr sz="750" spc="-5" dirty="0" smtClean="0">
                <a:latin typeface="Calibri"/>
                <a:cs typeface="Calibri"/>
              </a:rPr>
              <a:t> Jack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-45" dirty="0" smtClean="0">
                <a:latin typeface="Calibri"/>
                <a:cs typeface="Calibri"/>
              </a:rPr>
              <a:t>T</a:t>
            </a:r>
            <a:r>
              <a:rPr sz="750" spc="0" dirty="0" smtClean="0">
                <a:latin typeface="Calibri"/>
                <a:cs typeface="Calibri"/>
              </a:rPr>
              <a:t>umblin.</a:t>
            </a:r>
            <a:r>
              <a:rPr sz="750" spc="-2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"Coded </a:t>
            </a:r>
            <a:r>
              <a:rPr sz="750" spc="-20" dirty="0" smtClean="0">
                <a:latin typeface="Calibri"/>
                <a:cs typeface="Calibri"/>
              </a:rPr>
              <a:t>e</a:t>
            </a:r>
            <a:r>
              <a:rPr sz="750" spc="0" dirty="0" smtClean="0">
                <a:latin typeface="Calibri"/>
                <a:cs typeface="Calibri"/>
              </a:rPr>
              <a:t>xposu</a:t>
            </a:r>
            <a:r>
              <a:rPr sz="750" spc="-15" dirty="0" smtClean="0">
                <a:latin typeface="Calibri"/>
                <a:cs typeface="Calibri"/>
              </a:rPr>
              <a:t>r</a:t>
            </a:r>
            <a:r>
              <a:rPr sz="750" spc="-5" dirty="0" smtClean="0">
                <a:latin typeface="Calibri"/>
                <a:cs typeface="Calibri"/>
              </a:rPr>
              <a:t>e</a:t>
            </a:r>
            <a:r>
              <a:rPr sz="750" spc="10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photog</a:t>
            </a:r>
            <a:r>
              <a:rPr sz="750" spc="-20" dirty="0" smtClean="0">
                <a:latin typeface="Calibri"/>
                <a:cs typeface="Calibri"/>
              </a:rPr>
              <a:t>r</a:t>
            </a:r>
            <a:r>
              <a:rPr sz="750" spc="0" dirty="0" smtClean="0">
                <a:latin typeface="Calibri"/>
                <a:cs typeface="Calibri"/>
              </a:rPr>
              <a:t>ap</a:t>
            </a:r>
            <a:r>
              <a:rPr sz="750" spc="-15" dirty="0" smtClean="0">
                <a:latin typeface="Calibri"/>
                <a:cs typeface="Calibri"/>
              </a:rPr>
              <a:t>h</a:t>
            </a:r>
            <a:r>
              <a:rPr sz="750" spc="-5" dirty="0" smtClean="0">
                <a:latin typeface="Calibri"/>
                <a:cs typeface="Calibri"/>
              </a:rPr>
              <a:t>y: motion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debl</a:t>
            </a:r>
            <a:r>
              <a:rPr sz="750" spc="-5" dirty="0" smtClean="0">
                <a:latin typeface="Calibri"/>
                <a:cs typeface="Calibri"/>
              </a:rPr>
              <a:t>ur</a:t>
            </a:r>
            <a:r>
              <a:rPr sz="750" spc="-10" dirty="0" smtClean="0">
                <a:latin typeface="Calibri"/>
                <a:cs typeface="Calibri"/>
              </a:rPr>
              <a:t>r</a:t>
            </a:r>
            <a:r>
              <a:rPr sz="750" spc="0" dirty="0" smtClean="0">
                <a:latin typeface="Calibri"/>
                <a:cs typeface="Calibri"/>
              </a:rPr>
              <a:t>ing</a:t>
            </a:r>
            <a:r>
              <a:rPr sz="750" spc="-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using</a:t>
            </a:r>
            <a:r>
              <a:rPr sz="750" spc="-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flu</a:t>
            </a:r>
            <a:r>
              <a:rPr sz="750" spc="-10" dirty="0" smtClean="0">
                <a:latin typeface="Calibri"/>
                <a:cs typeface="Calibri"/>
              </a:rPr>
              <a:t>tt</a:t>
            </a:r>
            <a:r>
              <a:rPr sz="750" spc="-5" dirty="0" smtClean="0">
                <a:latin typeface="Calibri"/>
                <a:cs typeface="Calibri"/>
              </a:rPr>
              <a:t>e</a:t>
            </a:r>
            <a:r>
              <a:rPr sz="750" spc="-20" dirty="0" smtClean="0">
                <a:latin typeface="Calibri"/>
                <a:cs typeface="Calibri"/>
              </a:rPr>
              <a:t>r</a:t>
            </a:r>
            <a:r>
              <a:rPr sz="750" spc="-5" dirty="0" smtClean="0">
                <a:latin typeface="Calibri"/>
                <a:cs typeface="Calibri"/>
              </a:rPr>
              <a:t>ed shu</a:t>
            </a:r>
            <a:r>
              <a:rPr sz="750" spc="-10" dirty="0" smtClean="0">
                <a:latin typeface="Calibri"/>
                <a:cs typeface="Calibri"/>
              </a:rPr>
              <a:t>tt</a:t>
            </a:r>
            <a:r>
              <a:rPr sz="750" spc="-5" dirty="0" smtClean="0">
                <a:latin typeface="Calibri"/>
                <a:cs typeface="Calibri"/>
              </a:rPr>
              <a:t>e</a:t>
            </a:r>
            <a:r>
              <a:rPr sz="750" spc="-85" dirty="0" smtClean="0">
                <a:latin typeface="Calibri"/>
                <a:cs typeface="Calibri"/>
              </a:rPr>
              <a:t>r</a:t>
            </a:r>
            <a:r>
              <a:rPr sz="750" spc="0" dirty="0" smtClean="0">
                <a:latin typeface="Calibri"/>
                <a:cs typeface="Calibri"/>
              </a:rPr>
              <a:t>.</a:t>
            </a:r>
            <a:r>
              <a:rPr sz="750" spc="-5" dirty="0" smtClean="0">
                <a:latin typeface="Calibri"/>
                <a:cs typeface="Calibri"/>
              </a:rPr>
              <a:t>" </a:t>
            </a:r>
            <a:r>
              <a:rPr sz="750" i="1" spc="-25" dirty="0" smtClean="0">
                <a:latin typeface="Calibri"/>
                <a:cs typeface="Calibri"/>
              </a:rPr>
              <a:t>A</a:t>
            </a:r>
            <a:r>
              <a:rPr sz="750" i="1" spc="-5" dirty="0" smtClean="0">
                <a:latin typeface="Calibri"/>
                <a:cs typeface="Calibri"/>
              </a:rPr>
              <a:t>C</a:t>
            </a:r>
            <a:r>
              <a:rPr sz="750" i="1" spc="-10" dirty="0" smtClean="0">
                <a:latin typeface="Calibri"/>
                <a:cs typeface="Calibri"/>
              </a:rPr>
              <a:t>M </a:t>
            </a:r>
            <a:r>
              <a:rPr sz="750" i="1" spc="-35" dirty="0" smtClean="0">
                <a:latin typeface="Calibri"/>
                <a:cs typeface="Calibri"/>
              </a:rPr>
              <a:t>T</a:t>
            </a:r>
            <a:r>
              <a:rPr sz="750" i="1" spc="0" dirty="0" smtClean="0">
                <a:latin typeface="Calibri"/>
                <a:cs typeface="Calibri"/>
              </a:rPr>
              <a:t>rans</a:t>
            </a:r>
            <a:r>
              <a:rPr sz="750" i="1" spc="-5" dirty="0" smtClean="0">
                <a:latin typeface="Calibri"/>
                <a:cs typeface="Calibri"/>
              </a:rPr>
              <a:t>a</a:t>
            </a:r>
            <a:r>
              <a:rPr sz="750" i="1" spc="0" dirty="0" smtClean="0">
                <a:latin typeface="Calibri"/>
                <a:cs typeface="Calibri"/>
              </a:rPr>
              <a:t>ctio</a:t>
            </a:r>
            <a:r>
              <a:rPr sz="750" i="1" spc="-5" dirty="0" smtClean="0">
                <a:latin typeface="Calibri"/>
                <a:cs typeface="Calibri"/>
              </a:rPr>
              <a:t>n</a:t>
            </a:r>
            <a:r>
              <a:rPr sz="750" i="1" spc="0" dirty="0" smtClean="0">
                <a:latin typeface="Calibri"/>
                <a:cs typeface="Calibri"/>
              </a:rPr>
              <a:t>s</a:t>
            </a:r>
            <a:r>
              <a:rPr sz="750" i="1" spc="15" dirty="0" smtClean="0">
                <a:latin typeface="Calibri"/>
                <a:cs typeface="Calibri"/>
              </a:rPr>
              <a:t> </a:t>
            </a:r>
            <a:r>
              <a:rPr sz="750" i="1" spc="0" dirty="0" smtClean="0">
                <a:latin typeface="Calibri"/>
                <a:cs typeface="Calibri"/>
              </a:rPr>
              <a:t>on </a:t>
            </a:r>
            <a:r>
              <a:rPr sz="750" i="1" spc="-5" dirty="0" smtClean="0">
                <a:latin typeface="Calibri"/>
                <a:cs typeface="Calibri"/>
              </a:rPr>
              <a:t>Grap</a:t>
            </a:r>
            <a:r>
              <a:rPr sz="750" i="1" spc="0" dirty="0" smtClean="0">
                <a:latin typeface="Calibri"/>
                <a:cs typeface="Calibri"/>
              </a:rPr>
              <a:t>hics</a:t>
            </a:r>
            <a:r>
              <a:rPr sz="750" i="1" spc="15" dirty="0" smtClean="0">
                <a:latin typeface="Calibri"/>
                <a:cs typeface="Calibri"/>
              </a:rPr>
              <a:t> </a:t>
            </a:r>
            <a:r>
              <a:rPr sz="750" i="1" spc="0" dirty="0" smtClean="0">
                <a:latin typeface="Calibri"/>
                <a:cs typeface="Calibri"/>
              </a:rPr>
              <a:t>(</a:t>
            </a:r>
            <a:r>
              <a:rPr sz="750" i="1" spc="-20" dirty="0" smtClean="0">
                <a:latin typeface="Calibri"/>
                <a:cs typeface="Calibri"/>
              </a:rPr>
              <a:t>T</a:t>
            </a:r>
            <a:r>
              <a:rPr sz="750" i="1" spc="0" dirty="0" smtClean="0">
                <a:latin typeface="Calibri"/>
                <a:cs typeface="Calibri"/>
              </a:rPr>
              <a:t>OG)</a:t>
            </a:r>
            <a:r>
              <a:rPr sz="750" spc="0" dirty="0" smtClean="0">
                <a:latin typeface="Calibri"/>
                <a:cs typeface="Calibri"/>
              </a:rPr>
              <a:t>. </a:t>
            </a:r>
            <a:r>
              <a:rPr sz="750" spc="-40" dirty="0" smtClean="0">
                <a:latin typeface="Calibri"/>
                <a:cs typeface="Calibri"/>
              </a:rPr>
              <a:t>V</a:t>
            </a:r>
            <a:r>
              <a:rPr sz="750" spc="0" dirty="0" smtClean="0">
                <a:latin typeface="Calibri"/>
                <a:cs typeface="Calibri"/>
              </a:rPr>
              <a:t>ol.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-10" dirty="0" smtClean="0">
                <a:latin typeface="Calibri"/>
                <a:cs typeface="Calibri"/>
              </a:rPr>
              <a:t>25</a:t>
            </a:r>
            <a:r>
              <a:rPr sz="750" spc="0" dirty="0" smtClean="0">
                <a:latin typeface="Calibri"/>
                <a:cs typeface="Calibri"/>
              </a:rPr>
              <a:t>.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0" dirty="0" smtClean="0">
                <a:latin typeface="Calibri"/>
                <a:cs typeface="Calibri"/>
              </a:rPr>
              <a:t>No.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-10" dirty="0" smtClean="0">
                <a:latin typeface="Calibri"/>
                <a:cs typeface="Calibri"/>
              </a:rPr>
              <a:t>3</a:t>
            </a:r>
            <a:r>
              <a:rPr sz="750" spc="0" dirty="0" smtClean="0">
                <a:latin typeface="Calibri"/>
                <a:cs typeface="Calibri"/>
              </a:rPr>
              <a:t>. </a:t>
            </a:r>
            <a:r>
              <a:rPr sz="750" spc="-15" dirty="0" smtClean="0">
                <a:latin typeface="Calibri"/>
                <a:cs typeface="Calibri"/>
              </a:rPr>
              <a:t>A</a:t>
            </a:r>
            <a:r>
              <a:rPr sz="750" spc="-5" dirty="0" smtClean="0">
                <a:latin typeface="Calibri"/>
                <a:cs typeface="Calibri"/>
              </a:rPr>
              <a:t>CM,</a:t>
            </a:r>
            <a:r>
              <a:rPr sz="750" spc="5" dirty="0" smtClean="0">
                <a:latin typeface="Calibri"/>
                <a:cs typeface="Calibri"/>
              </a:rPr>
              <a:t> </a:t>
            </a:r>
            <a:r>
              <a:rPr sz="750" spc="-10" dirty="0" smtClean="0">
                <a:latin typeface="Calibri"/>
                <a:cs typeface="Calibri"/>
              </a:rPr>
              <a:t>2006</a:t>
            </a:r>
            <a:r>
              <a:rPr sz="750" spc="0" dirty="0" smtClean="0">
                <a:latin typeface="Calibri"/>
                <a:cs typeface="Calibri"/>
              </a:rPr>
              <a:t>.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333863" y="9529742"/>
            <a:ext cx="3481704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5" dirty="0" smtClean="0">
                <a:latin typeface="Calibri"/>
                <a:cs typeface="Calibri"/>
              </a:rPr>
              <a:t>(l</a:t>
            </a:r>
            <a:r>
              <a:rPr sz="950" spc="-15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ft) 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ange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10" dirty="0" smtClean="0">
                <a:latin typeface="Calibri"/>
                <a:cs typeface="Calibri"/>
              </a:rPr>
              <a:t>map</a:t>
            </a:r>
            <a:r>
              <a:rPr sz="950" spc="-5" dirty="0" smtClean="0">
                <a:latin typeface="Calibri"/>
                <a:cs typeface="Calibri"/>
              </a:rPr>
              <a:t> </a:t>
            </a:r>
            <a:r>
              <a:rPr sz="950" spc="-20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a</a:t>
            </a:r>
            <a:r>
              <a:rPr sz="950" spc="-35" dirty="0" smtClean="0">
                <a:latin typeface="Calibri"/>
                <a:cs typeface="Calibri"/>
              </a:rPr>
              <a:t>k</a:t>
            </a:r>
            <a:r>
              <a:rPr sz="950" spc="-5" dirty="0" smtClean="0">
                <a:latin typeface="Calibri"/>
                <a:cs typeface="Calibri"/>
              </a:rPr>
              <a:t>en </a:t>
            </a:r>
            <a:r>
              <a:rPr sz="950" spc="-10" dirty="0" smtClean="0">
                <a:latin typeface="Calibri"/>
                <a:cs typeface="Calibri"/>
              </a:rPr>
              <a:t>b</a:t>
            </a:r>
            <a:r>
              <a:rPr sz="950" spc="-5" dirty="0" smtClean="0">
                <a:latin typeface="Calibri"/>
                <a:cs typeface="Calibri"/>
              </a:rPr>
              <a:t>y a</a:t>
            </a:r>
            <a:r>
              <a:rPr sz="950" spc="-10" dirty="0" smtClean="0">
                <a:latin typeface="Calibri"/>
                <a:cs typeface="Calibri"/>
              </a:rPr>
              <a:t> c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tional t</a:t>
            </a:r>
            <a:r>
              <a:rPr sz="950" spc="-10" dirty="0" smtClean="0">
                <a:latin typeface="Calibri"/>
                <a:cs typeface="Calibri"/>
              </a:rPr>
              <a:t>ime </a:t>
            </a:r>
            <a:r>
              <a:rPr sz="950" spc="-5" dirty="0" smtClean="0">
                <a:latin typeface="Calibri"/>
                <a:cs typeface="Calibri"/>
              </a:rPr>
              <a:t>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fl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g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t ca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a.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(middle) </a:t>
            </a:r>
            <a:r>
              <a:rPr sz="950" spc="-45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c</a:t>
            </a:r>
            <a:r>
              <a:rPr sz="950" spc="-5" dirty="0" smtClean="0">
                <a:latin typeface="Calibri"/>
                <a:cs typeface="Calibri"/>
              </a:rPr>
              <a:t>an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“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1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ocus”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on the </a:t>
            </a:r>
            <a:r>
              <a:rPr sz="950" spc="-25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eg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ound</a:t>
            </a:r>
            <a:r>
              <a:rPr sz="950" spc="-2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de</a:t>
            </a:r>
            <a:r>
              <a:rPr sz="950" spc="-10" dirty="0" smtClean="0">
                <a:latin typeface="Calibri"/>
                <a:cs typeface="Calibri"/>
              </a:rPr>
              <a:t>p</a:t>
            </a:r>
            <a:r>
              <a:rPr sz="950" spc="-5" dirty="0" smtClean="0">
                <a:latin typeface="Calibri"/>
                <a:cs typeface="Calibri"/>
              </a:rPr>
              <a:t>th, or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(rig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t) the backg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ound de</a:t>
            </a:r>
            <a:r>
              <a:rPr sz="950" spc="-10" dirty="0" smtClean="0">
                <a:latin typeface="Calibri"/>
                <a:cs typeface="Calibri"/>
              </a:rPr>
              <a:t>p</a:t>
            </a:r>
            <a:r>
              <a:rPr sz="950" spc="-5" dirty="0" smtClean="0">
                <a:latin typeface="Calibri"/>
                <a:cs typeface="Calibri"/>
              </a:rPr>
              <a:t>th.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177361" y="3899541"/>
            <a:ext cx="4578985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1100" spc="10" dirty="0" smtClean="0">
                <a:latin typeface="Calibri"/>
                <a:cs typeface="Calibri"/>
              </a:rPr>
              <a:t>Ha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w</a:t>
            </a:r>
            <a:r>
              <a:rPr sz="1100" spc="1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 P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5" dirty="0" smtClean="0">
                <a:latin typeface="Calibri"/>
                <a:cs typeface="Calibri"/>
              </a:rPr>
              <a:t>otype.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An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FPGA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is </a:t>
            </a:r>
            <a:r>
              <a:rPr sz="1100" spc="10" dirty="0" smtClean="0">
                <a:latin typeface="Calibri"/>
                <a:cs typeface="Calibri"/>
              </a:rPr>
              <a:t>u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10" dirty="0" smtClean="0">
                <a:latin typeface="Calibri"/>
                <a:cs typeface="Calibri"/>
              </a:rPr>
              <a:t>ed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or 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eadout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and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olling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the</a:t>
            </a:r>
            <a:r>
              <a:rPr sz="1100" spc="10" dirty="0" smtClean="0">
                <a:latin typeface="Calibri"/>
                <a:cs typeface="Calibri"/>
              </a:rPr>
              <a:t> modul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f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equenc</a:t>
            </a:r>
            <a:r>
              <a:rPr sz="1100" spc="-60" dirty="0" smtClean="0">
                <a:latin typeface="Calibri"/>
                <a:cs typeface="Calibri"/>
              </a:rPr>
              <a:t>y</a:t>
            </a:r>
            <a:r>
              <a:rPr sz="1100" spc="5" dirty="0" smtClean="0">
                <a:latin typeface="Calibri"/>
                <a:cs typeface="Calibri"/>
              </a:rPr>
              <a:t>. </a:t>
            </a:r>
            <a:r>
              <a:rPr sz="1100" spc="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he FPGA</a:t>
            </a:r>
            <a:r>
              <a:rPr sz="1100" spc="5" dirty="0" smtClean="0">
                <a:latin typeface="Calibri"/>
                <a:cs typeface="Calibri"/>
              </a:rPr>
              <a:t> is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i</a:t>
            </a:r>
            <a:r>
              <a:rPr sz="1100" spc="-10" dirty="0" smtClean="0">
                <a:latin typeface="Calibri"/>
                <a:cs typeface="Calibri"/>
              </a:rPr>
              <a:t>nt</a:t>
            </a:r>
            <a:r>
              <a:rPr sz="1100" spc="5" dirty="0" smtClean="0">
                <a:latin typeface="Calibri"/>
                <a:cs typeface="Calibri"/>
              </a:rPr>
              <a:t>er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ac</a:t>
            </a:r>
            <a:r>
              <a:rPr sz="1100" spc="15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d</a:t>
            </a:r>
            <a:r>
              <a:rPr sz="1100" spc="5" dirty="0" smtClean="0">
                <a:latin typeface="Calibri"/>
                <a:cs typeface="Calibri"/>
              </a:rPr>
              <a:t> with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10" dirty="0" smtClean="0">
                <a:latin typeface="Calibri"/>
                <a:cs typeface="Calibri"/>
              </a:rPr>
              <a:t>a PMD </a:t>
            </a:r>
            <a:r>
              <a:rPr sz="1100" spc="5" dirty="0" smtClean="0">
                <a:latin typeface="Calibri"/>
                <a:cs typeface="Calibri"/>
              </a:rPr>
              <a:t>sensor </a:t>
            </a:r>
            <a:r>
              <a:rPr sz="1100" spc="10" dirty="0" smtClean="0">
                <a:latin typeface="Calibri"/>
                <a:cs typeface="Calibri"/>
              </a:rPr>
              <a:t>which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all</a:t>
            </a:r>
            <a:r>
              <a:rPr sz="1100" spc="0" dirty="0" smtClean="0">
                <a:latin typeface="Calibri"/>
                <a:cs typeface="Calibri"/>
              </a:rPr>
              <a:t>ow</a:t>
            </a:r>
            <a:r>
              <a:rPr sz="1100" spc="5" dirty="0" smtClean="0">
                <a:latin typeface="Calibri"/>
                <a:cs typeface="Calibri"/>
              </a:rPr>
              <a:t>s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f</a:t>
            </a:r>
            <a:r>
              <a:rPr sz="1100" spc="5" dirty="0" smtClean="0">
                <a:latin typeface="Calibri"/>
                <a:cs typeface="Calibri"/>
              </a:rPr>
              <a:t>or </a:t>
            </a:r>
            <a:r>
              <a:rPr sz="1100" spc="-10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x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5" dirty="0" smtClean="0">
                <a:latin typeface="Calibri"/>
                <a:cs typeface="Calibri"/>
              </a:rPr>
              <a:t>ernal</a:t>
            </a:r>
            <a:r>
              <a:rPr sz="1100" spc="-5" dirty="0" smtClean="0">
                <a:latin typeface="Calibri"/>
                <a:cs typeface="Calibri"/>
              </a:rPr>
              <a:t> 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ol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of the </a:t>
            </a:r>
            <a:r>
              <a:rPr sz="1100" spc="10" dirty="0" smtClean="0">
                <a:latin typeface="Calibri"/>
                <a:cs typeface="Calibri"/>
              </a:rPr>
              <a:t>modul</a:t>
            </a:r>
            <a:r>
              <a:rPr sz="1100" spc="-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 signal.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Finall</a:t>
            </a:r>
            <a:r>
              <a:rPr sz="1100" spc="-65" dirty="0" smtClean="0">
                <a:latin typeface="Calibri"/>
                <a:cs typeface="Calibri"/>
              </a:rPr>
              <a:t>y</a:t>
            </a:r>
            <a:r>
              <a:rPr sz="1100" spc="5" dirty="0" smtClean="0">
                <a:latin typeface="Calibri"/>
                <a:cs typeface="Calibri"/>
              </a:rPr>
              <a:t>, laser </a:t>
            </a:r>
            <a:r>
              <a:rPr sz="1100" spc="10" dirty="0" smtClean="0">
                <a:latin typeface="Calibri"/>
                <a:cs typeface="Calibri"/>
              </a:rPr>
              <a:t>diode</a:t>
            </a:r>
            <a:r>
              <a:rPr sz="1100" spc="5" dirty="0" smtClean="0">
                <a:latin typeface="Calibri"/>
                <a:cs typeface="Calibri"/>
              </a:rPr>
              <a:t> illumin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is</a:t>
            </a:r>
            <a:r>
              <a:rPr sz="1100" spc="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s</a:t>
            </a:r>
            <a:r>
              <a:rPr sz="1100" spc="10" dirty="0" smtClean="0">
                <a:latin typeface="Calibri"/>
                <a:cs typeface="Calibri"/>
              </a:rPr>
              <a:t>ynced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t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the illumin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tion</a:t>
            </a:r>
            <a:r>
              <a:rPr sz="1100" spc="-5" dirty="0" smtClean="0">
                <a:latin typeface="Calibri"/>
                <a:cs typeface="Calibri"/>
              </a:rPr>
              <a:t> c</a:t>
            </a:r>
            <a:r>
              <a:rPr sz="1100" spc="10" dirty="0" smtClean="0">
                <a:latin typeface="Calibri"/>
                <a:cs typeface="Calibri"/>
              </a:rPr>
              <a:t>o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spc="5" dirty="0" smtClean="0">
                <a:latin typeface="Calibri"/>
                <a:cs typeface="Calibri"/>
              </a:rPr>
              <a:t>t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5" dirty="0" smtClean="0">
                <a:latin typeface="Calibri"/>
                <a:cs typeface="Calibri"/>
              </a:rPr>
              <a:t>ol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signal f</a:t>
            </a:r>
            <a:r>
              <a:rPr sz="1100" spc="-15" dirty="0" smtClean="0">
                <a:latin typeface="Calibri"/>
                <a:cs typeface="Calibri"/>
              </a:rPr>
              <a:t>r</a:t>
            </a:r>
            <a:r>
              <a:rPr sz="1100" spc="10" dirty="0" smtClean="0">
                <a:latin typeface="Calibri"/>
                <a:cs typeface="Calibri"/>
              </a:rPr>
              <a:t>om</a:t>
            </a:r>
            <a:r>
              <a:rPr sz="1100" spc="-5" dirty="0" smtClean="0">
                <a:latin typeface="Calibri"/>
                <a:cs typeface="Calibri"/>
              </a:rPr>
              <a:t> </a:t>
            </a:r>
            <a:r>
              <a:rPr sz="1100" spc="5" dirty="0" smtClean="0">
                <a:latin typeface="Calibri"/>
                <a:cs typeface="Calibri"/>
              </a:rPr>
              <a:t>the </a:t>
            </a:r>
            <a:r>
              <a:rPr sz="1100" spc="10" dirty="0" smtClean="0">
                <a:latin typeface="Calibri"/>
                <a:cs typeface="Calibri"/>
              </a:rPr>
              <a:t>FPG</a:t>
            </a:r>
            <a:r>
              <a:rPr sz="1100" spc="15" dirty="0" smtClean="0">
                <a:latin typeface="Calibri"/>
                <a:cs typeface="Calibri"/>
              </a:rPr>
              <a:t>A</a:t>
            </a:r>
            <a:r>
              <a:rPr sz="1100" spc="5" dirty="0" smtClean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5309636" y="7896164"/>
            <a:ext cx="3933190" cy="87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45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compa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di</a:t>
            </a:r>
            <a:r>
              <a:rPr sz="950" spc="-20" dirty="0" smtClean="0">
                <a:latin typeface="Calibri"/>
                <a:cs typeface="Calibri"/>
              </a:rPr>
              <a:t>f</a:t>
            </a:r>
            <a:r>
              <a:rPr sz="950" spc="-30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 codes.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odes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se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 </a:t>
            </a:r>
            <a:r>
              <a:rPr sz="950" spc="-15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o the</a:t>
            </a:r>
            <a:r>
              <a:rPr sz="950" spc="-10" dirty="0" smtClean="0">
                <a:latin typeface="Calibri"/>
                <a:cs typeface="Calibri"/>
              </a:rPr>
              <a:t> FPGA </a:t>
            </a:r>
            <a:r>
              <a:rPr sz="950" spc="-5" dirty="0" smtClean="0">
                <a:latin typeface="Calibri"/>
                <a:cs typeface="Calibri"/>
              </a:rPr>
              <a:t>a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 in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blue</a:t>
            </a:r>
            <a:r>
              <a:rPr sz="950" spc="-10" dirty="0" smtClean="0">
                <a:latin typeface="Calibri"/>
                <a:cs typeface="Calibri"/>
              </a:rPr>
              <a:t> c</a:t>
            </a:r>
            <a:r>
              <a:rPr sz="950" spc="-5" dirty="0" smtClean="0">
                <a:latin typeface="Calibri"/>
                <a:cs typeface="Calibri"/>
              </a:rPr>
              <a:t>olu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n. Good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odes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25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deco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olution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h</a:t>
            </a:r>
            <a:r>
              <a:rPr sz="950" spc="-25" dirty="0" smtClean="0">
                <a:latin typeface="Calibri"/>
                <a:cs typeface="Calibri"/>
              </a:rPr>
              <a:t>a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 a b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oadband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spectrum </a:t>
            </a:r>
            <a:r>
              <a:rPr sz="950" spc="0" dirty="0" smtClean="0">
                <a:latin typeface="Calibri"/>
                <a:cs typeface="Calibri"/>
              </a:rPr>
              <a:t>(</a:t>
            </a:r>
            <a:r>
              <a:rPr sz="950" spc="-5" dirty="0" smtClean="0">
                <a:latin typeface="Calibri"/>
                <a:cs typeface="Calibri"/>
              </a:rPr>
              <a:t>g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een).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au</a:t>
            </a:r>
            <a:r>
              <a:rPr sz="950" spc="-15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tion of the blue</a:t>
            </a:r>
            <a:r>
              <a:rPr sz="950" spc="-10" dirty="0" smtClean="0">
                <a:latin typeface="Calibri"/>
                <a:cs typeface="Calibri"/>
              </a:rPr>
              <a:t> c</a:t>
            </a:r>
            <a:r>
              <a:rPr sz="950" spc="-5" dirty="0" smtClean="0">
                <a:latin typeface="Calibri"/>
                <a:cs typeface="Calibri"/>
              </a:rPr>
              <a:t>odes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is in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ed.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Final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75" dirty="0" smtClean="0">
                <a:latin typeface="Calibri"/>
                <a:cs typeface="Calibri"/>
              </a:rPr>
              <a:t>y</a:t>
            </a:r>
            <a:r>
              <a:rPr sz="950" spc="-5" dirty="0" smtClean="0">
                <a:latin typeface="Calibri"/>
                <a:cs typeface="Calibri"/>
              </a:rPr>
              <a:t>, the measu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ed au</a:t>
            </a:r>
            <a:r>
              <a:rPr sz="950" spc="-20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tion function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0" dirty="0" smtClean="0">
                <a:latin typeface="Calibri"/>
                <a:cs typeface="Calibri"/>
              </a:rPr>
              <a:t>(</a:t>
            </a:r>
            <a:r>
              <a:rPr sz="950" spc="-10" dirty="0" smtClean="0">
                <a:latin typeface="Calibri"/>
                <a:cs typeface="Calibri"/>
              </a:rPr>
              <a:t>g</a:t>
            </a:r>
            <a:r>
              <a:rPr sz="950" spc="-5" dirty="0" smtClean="0">
                <a:latin typeface="Calibri"/>
                <a:cs typeface="Calibri"/>
              </a:rPr>
              <a:t>old)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is the l</a:t>
            </a:r>
            <a:r>
              <a:rPr sz="950" spc="-1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 pass 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s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on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ed cur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es. The l</a:t>
            </a:r>
            <a:r>
              <a:rPr sz="950" spc="-1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w </a:t>
            </a:r>
            <a:r>
              <a:rPr sz="950" spc="-5" dirty="0" smtClean="0">
                <a:latin typeface="Calibri"/>
                <a:cs typeface="Calibri"/>
              </a:rPr>
              <a:t>pass ope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20" dirty="0" smtClean="0">
                <a:latin typeface="Calibri"/>
                <a:cs typeface="Calibri"/>
              </a:rPr>
              <a:t>at</a:t>
            </a:r>
            <a:r>
              <a:rPr sz="950" spc="-5" dirty="0" smtClean="0">
                <a:latin typeface="Calibri"/>
                <a:cs typeface="Calibri"/>
              </a:rPr>
              <a:t>or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ep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es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15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ts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s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oothing 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tion </a:t>
            </a:r>
            <a:r>
              <a:rPr sz="950" spc="-25" dirty="0" smtClean="0">
                <a:latin typeface="Calibri"/>
                <a:cs typeface="Calibri"/>
              </a:rPr>
              <a:t>wa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1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f</a:t>
            </a:r>
            <a:r>
              <a:rPr sz="950" spc="-10" dirty="0" smtClean="0">
                <a:latin typeface="Calibri"/>
                <a:cs typeface="Calibri"/>
              </a:rPr>
              <a:t>orm </a:t>
            </a:r>
            <a:r>
              <a:rPr sz="950" spc="-5" dirty="0" smtClean="0">
                <a:latin typeface="Calibri"/>
                <a:cs typeface="Calibri"/>
              </a:rPr>
              <a:t>due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20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o the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r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se/</a:t>
            </a:r>
            <a:r>
              <a:rPr sz="950" spc="-25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all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ti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 of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elect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onics.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309636" y="8898505"/>
            <a:ext cx="3789679" cy="44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5" dirty="0" smtClean="0">
                <a:latin typeface="Calibri"/>
                <a:cs typeface="Calibri"/>
              </a:rPr>
              <a:t>The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ode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20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use is the </a:t>
            </a:r>
            <a:r>
              <a:rPr sz="950" spc="-15" dirty="0" smtClean="0">
                <a:latin typeface="Calibri"/>
                <a:cs typeface="Calibri"/>
              </a:rPr>
              <a:t>m-</a:t>
            </a:r>
            <a:r>
              <a:rPr sz="950" spc="-5" dirty="0" smtClean="0">
                <a:latin typeface="Calibri"/>
                <a:cs typeface="Calibri"/>
              </a:rPr>
              <a:t>sequenc</a:t>
            </a:r>
            <a:r>
              <a:rPr sz="950" spc="-10" dirty="0" smtClean="0">
                <a:latin typeface="Calibri"/>
                <a:cs typeface="Calibri"/>
              </a:rPr>
              <a:t>e,</a:t>
            </a:r>
            <a:r>
              <a:rPr sz="950" spc="-5" dirty="0" smtClean="0">
                <a:latin typeface="Calibri"/>
                <a:cs typeface="Calibri"/>
              </a:rPr>
              <a:t> which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has </a:t>
            </a:r>
            <a:r>
              <a:rPr sz="950" spc="-20" dirty="0" smtClean="0">
                <a:latin typeface="Calibri"/>
                <a:cs typeface="Calibri"/>
              </a:rPr>
              <a:t>s</a:t>
            </a:r>
            <a:r>
              <a:rPr sz="950" spc="-5" dirty="0" smtClean="0">
                <a:latin typeface="Calibri"/>
                <a:cs typeface="Calibri"/>
              </a:rPr>
              <a:t>t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ong au</a:t>
            </a:r>
            <a:r>
              <a:rPr sz="950" spc="-15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o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tion p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operti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s. The</a:t>
            </a:r>
            <a:r>
              <a:rPr sz="950" spc="-10" dirty="0" smtClean="0">
                <a:latin typeface="Calibri"/>
                <a:cs typeface="Calibri"/>
              </a:rPr>
              <a:t> c</a:t>
            </a:r>
            <a:r>
              <a:rPr sz="950" spc="-5" dirty="0" smtClean="0">
                <a:latin typeface="Calibri"/>
                <a:cs typeface="Calibri"/>
              </a:rPr>
              <a:t>ode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</a:t>
            </a:r>
            <a:r>
              <a:rPr sz="950" spc="-15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 co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tional</a:t>
            </a:r>
            <a:r>
              <a:rPr sz="950" spc="-10" dirty="0" smtClean="0">
                <a:latin typeface="Calibri"/>
                <a:cs typeface="Calibri"/>
              </a:rPr>
              <a:t> came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as use is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squa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 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ode,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which app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25" dirty="0" smtClean="0">
                <a:latin typeface="Calibri"/>
                <a:cs typeface="Calibri"/>
              </a:rPr>
              <a:t>o</a:t>
            </a:r>
            <a:r>
              <a:rPr sz="950" spc="-5" dirty="0" smtClean="0">
                <a:latin typeface="Calibri"/>
                <a:cs typeface="Calibri"/>
              </a:rPr>
              <a:t>x</a:t>
            </a:r>
            <a:r>
              <a:rPr sz="950" spc="-10" dirty="0" smtClean="0">
                <a:latin typeface="Calibri"/>
                <a:cs typeface="Calibri"/>
              </a:rPr>
              <a:t>im</a:t>
            </a:r>
            <a:r>
              <a:rPr sz="950" spc="-20" dirty="0" smtClean="0">
                <a:latin typeface="Calibri"/>
                <a:cs typeface="Calibri"/>
              </a:rPr>
              <a:t>at</a:t>
            </a:r>
            <a:r>
              <a:rPr sz="950" spc="-5" dirty="0" smtClean="0">
                <a:latin typeface="Calibri"/>
                <a:cs typeface="Calibri"/>
              </a:rPr>
              <a:t>es a sinuso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d </a:t>
            </a:r>
            <a:r>
              <a:rPr sz="950" spc="-10" dirty="0" smtClean="0">
                <a:latin typeface="Calibri"/>
                <a:cs typeface="Calibri"/>
              </a:rPr>
              <a:t>when </a:t>
            </a:r>
            <a:r>
              <a:rPr sz="950" spc="-5" dirty="0" smtClean="0">
                <a:latin typeface="Calibri"/>
                <a:cs typeface="Calibri"/>
              </a:rPr>
              <a:t>s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oothed.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5336603" y="12239642"/>
            <a:ext cx="4107179" cy="730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130"/>
              </a:lnSpc>
            </a:pPr>
            <a:r>
              <a:rPr sz="950" spc="-45" dirty="0" smtClean="0">
                <a:latin typeface="Calibri"/>
                <a:cs typeface="Calibri"/>
              </a:rPr>
              <a:t>W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compa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di</a:t>
            </a:r>
            <a:r>
              <a:rPr sz="950" spc="-20" dirty="0" smtClean="0">
                <a:latin typeface="Calibri"/>
                <a:cs typeface="Calibri"/>
              </a:rPr>
              <a:t>f</a:t>
            </a:r>
            <a:r>
              <a:rPr sz="950" spc="-30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 p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og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10" dirty="0" smtClean="0">
                <a:latin typeface="Calibri"/>
                <a:cs typeface="Calibri"/>
              </a:rPr>
              <a:t>ams </a:t>
            </a:r>
            <a:r>
              <a:rPr sz="950" spc="-25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deco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ol</a:t>
            </a:r>
            <a:r>
              <a:rPr sz="950" spc="-1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ing</a:t>
            </a:r>
            <a:r>
              <a:rPr sz="950" spc="-2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the measu</a:t>
            </a:r>
            <a:r>
              <a:rPr sz="950" spc="-2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</a:t>
            </a:r>
            <a:r>
              <a:rPr sz="950" spc="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(upper</a:t>
            </a:r>
            <a:r>
              <a:rPr sz="950" spc="-10" dirty="0" smtClean="0">
                <a:latin typeface="Calibri"/>
                <a:cs typeface="Calibri"/>
              </a:rPr>
              <a:t>-</a:t>
            </a:r>
            <a:r>
              <a:rPr sz="950" spc="-5" dirty="0" smtClean="0">
                <a:latin typeface="Calibri"/>
                <a:cs typeface="Calibri"/>
              </a:rPr>
              <a:t>l</a:t>
            </a:r>
            <a:r>
              <a:rPr sz="950" spc="-15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ft) i</a:t>
            </a:r>
            <a:r>
              <a:rPr sz="950" spc="-20" dirty="0" smtClean="0">
                <a:latin typeface="Calibri"/>
                <a:cs typeface="Calibri"/>
              </a:rPr>
              <a:t>nt</a:t>
            </a:r>
            <a:r>
              <a:rPr sz="950" spc="-5" dirty="0" smtClean="0">
                <a:latin typeface="Calibri"/>
                <a:cs typeface="Calibri"/>
              </a:rPr>
              <a:t>o the con</a:t>
            </a:r>
            <a:r>
              <a:rPr sz="950" spc="-20" dirty="0" smtClean="0">
                <a:latin typeface="Calibri"/>
                <a:cs typeface="Calibri"/>
              </a:rPr>
              <a:t>s</a:t>
            </a:r>
            <a:r>
              <a:rPr sz="950" spc="-5" dirty="0" smtClean="0">
                <a:latin typeface="Calibri"/>
                <a:cs typeface="Calibri"/>
              </a:rPr>
              <a:t>titue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di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acs. </a:t>
            </a:r>
            <a:r>
              <a:rPr sz="950" spc="-10" dirty="0" smtClean="0">
                <a:latin typeface="Calibri"/>
                <a:cs typeface="Calibri"/>
              </a:rPr>
              <a:t>A </a:t>
            </a:r>
            <a:r>
              <a:rPr sz="950" spc="-5" dirty="0" smtClean="0">
                <a:latin typeface="Calibri"/>
                <a:cs typeface="Calibri"/>
              </a:rPr>
              <a:t>naï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 </a:t>
            </a:r>
            <a:r>
              <a:rPr sz="950" spc="-10" dirty="0" smtClean="0">
                <a:latin typeface="Calibri"/>
                <a:cs typeface="Calibri"/>
              </a:rPr>
              <a:t>p</a:t>
            </a:r>
            <a:r>
              <a:rPr sz="950" spc="-5" dirty="0" smtClean="0">
                <a:latin typeface="Calibri"/>
                <a:cs typeface="Calibri"/>
              </a:rPr>
              <a:t>seudo</a:t>
            </a:r>
            <a:r>
              <a:rPr sz="950" spc="-10" dirty="0" smtClean="0">
                <a:latin typeface="Calibri"/>
                <a:cs typeface="Calibri"/>
              </a:rPr>
              <a:t>-</a:t>
            </a:r>
            <a:r>
              <a:rPr sz="950" spc="-5" dirty="0" smtClean="0">
                <a:latin typeface="Calibri"/>
                <a:cs typeface="Calibri"/>
              </a:rPr>
              <a:t>i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20" dirty="0" smtClean="0">
                <a:latin typeface="Calibri"/>
                <a:cs typeface="Calibri"/>
              </a:rPr>
              <a:t>v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se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esu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5" dirty="0" smtClean="0">
                <a:latin typeface="Calibri"/>
                <a:cs typeface="Calibri"/>
              </a:rPr>
              <a:t>ts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in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a poor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so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5" dirty="0" smtClean="0">
                <a:latin typeface="Calibri"/>
                <a:cs typeface="Calibri"/>
              </a:rPr>
              <a:t>ution. T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khon</a:t>
            </a:r>
            <a:r>
              <a:rPr sz="950" spc="-15" dirty="0" smtClean="0">
                <a:latin typeface="Calibri"/>
                <a:cs typeface="Calibri"/>
              </a:rPr>
              <a:t>o</a:t>
            </a:r>
            <a:r>
              <a:rPr sz="950" spc="-5" dirty="0" smtClean="0">
                <a:latin typeface="Calibri"/>
                <a:cs typeface="Calibri"/>
              </a:rPr>
              <a:t>v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egula</a:t>
            </a:r>
            <a:r>
              <a:rPr sz="950" spc="-1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i</a:t>
            </a:r>
            <a:r>
              <a:rPr sz="950" spc="-25" dirty="0" smtClean="0">
                <a:latin typeface="Calibri"/>
                <a:cs typeface="Calibri"/>
              </a:rPr>
              <a:t>z</a:t>
            </a:r>
            <a:r>
              <a:rPr sz="950" spc="-20" dirty="0" smtClean="0">
                <a:latin typeface="Calibri"/>
                <a:cs typeface="Calibri"/>
              </a:rPr>
              <a:t>a</a:t>
            </a:r>
            <a:r>
              <a:rPr sz="950" spc="-5" dirty="0" smtClean="0">
                <a:latin typeface="Calibri"/>
                <a:cs typeface="Calibri"/>
              </a:rPr>
              <a:t>tion is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b</a:t>
            </a:r>
            <a:r>
              <a:rPr sz="950" spc="-15" dirty="0" smtClean="0">
                <a:latin typeface="Calibri"/>
                <a:cs typeface="Calibri"/>
              </a:rPr>
              <a:t>e</a:t>
            </a:r>
            <a:r>
              <a:rPr sz="950" spc="-20" dirty="0" smtClean="0">
                <a:latin typeface="Calibri"/>
                <a:cs typeface="Calibri"/>
              </a:rPr>
              <a:t>tt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9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, but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lac</a:t>
            </a:r>
            <a:r>
              <a:rPr sz="950" spc="-20" dirty="0" smtClean="0">
                <a:latin typeface="Calibri"/>
                <a:cs typeface="Calibri"/>
              </a:rPr>
              <a:t>k</a:t>
            </a:r>
            <a:r>
              <a:rPr sz="950" spc="-5" dirty="0" smtClean="0">
                <a:latin typeface="Calibri"/>
                <a:cs typeface="Calibri"/>
              </a:rPr>
              <a:t>s the</a:t>
            </a:r>
            <a:r>
              <a:rPr sz="950" spc="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spa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s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ty in the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or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ginal s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gnal. </a:t>
            </a:r>
            <a:r>
              <a:rPr sz="950" spc="-10" dirty="0" smtClean="0">
                <a:latin typeface="Calibri"/>
                <a:cs typeface="Calibri"/>
              </a:rPr>
              <a:t>T</a:t>
            </a:r>
            <a:r>
              <a:rPr sz="950" spc="-5" dirty="0" smtClean="0">
                <a:latin typeface="Calibri"/>
                <a:cs typeface="Calibri"/>
              </a:rPr>
              <a:t>he LASSO p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oblem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is dece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t, but has </a:t>
            </a:r>
            <a:r>
              <a:rPr sz="950" spc="-15" dirty="0" smtClean="0">
                <a:latin typeface="Calibri"/>
                <a:cs typeface="Calibri"/>
              </a:rPr>
              <a:t>m</a:t>
            </a:r>
            <a:r>
              <a:rPr sz="950" spc="-5" dirty="0" smtClean="0">
                <a:latin typeface="Calibri"/>
                <a:cs typeface="Calibri"/>
              </a:rPr>
              <a:t>a</a:t>
            </a:r>
            <a:r>
              <a:rPr sz="950" spc="-25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y</a:t>
            </a:r>
            <a:r>
              <a:rPr sz="950" spc="-10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spurious e</a:t>
            </a:r>
            <a:r>
              <a:rPr sz="950" spc="-20" dirty="0" smtClean="0">
                <a:latin typeface="Calibri"/>
                <a:cs typeface="Calibri"/>
              </a:rPr>
              <a:t>n</a:t>
            </a:r>
            <a:r>
              <a:rPr sz="950" spc="-5" dirty="0" smtClean="0">
                <a:latin typeface="Calibri"/>
                <a:cs typeface="Calibri"/>
              </a:rPr>
              <a:t>tr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es. Final</a:t>
            </a:r>
            <a:r>
              <a:rPr sz="950" spc="-10" dirty="0" smtClean="0">
                <a:latin typeface="Calibri"/>
                <a:cs typeface="Calibri"/>
              </a:rPr>
              <a:t>l</a:t>
            </a:r>
            <a:r>
              <a:rPr sz="950" spc="-75" dirty="0" smtClean="0">
                <a:latin typeface="Calibri"/>
                <a:cs typeface="Calibri"/>
              </a:rPr>
              <a:t>y</a:t>
            </a:r>
            <a:r>
              <a:rPr sz="950" spc="-5" dirty="0" smtClean="0">
                <a:latin typeface="Calibri"/>
                <a:cs typeface="Calibri"/>
              </a:rPr>
              <a:t>, the </a:t>
            </a:r>
            <a:r>
              <a:rPr sz="950" spc="-10" dirty="0" smtClean="0">
                <a:latin typeface="Calibri"/>
                <a:cs typeface="Calibri"/>
              </a:rPr>
              <a:t>modi</a:t>
            </a:r>
            <a:r>
              <a:rPr sz="950" spc="-5" dirty="0" smtClean="0">
                <a:latin typeface="Calibri"/>
                <a:cs typeface="Calibri"/>
              </a:rPr>
              <a:t>fi</a:t>
            </a:r>
            <a:r>
              <a:rPr sz="950" spc="-10" dirty="0" smtClean="0">
                <a:latin typeface="Calibri"/>
                <a:cs typeface="Calibri"/>
              </a:rPr>
              <a:t>e</a:t>
            </a:r>
            <a:r>
              <a:rPr sz="950" spc="-5" dirty="0" smtClean="0">
                <a:latin typeface="Calibri"/>
                <a:cs typeface="Calibri"/>
              </a:rPr>
              <a:t>d ortho</a:t>
            </a:r>
            <a:r>
              <a:rPr sz="950" spc="-10" dirty="0" smtClean="0">
                <a:latin typeface="Calibri"/>
                <a:cs typeface="Calibri"/>
              </a:rPr>
              <a:t>g</a:t>
            </a:r>
            <a:r>
              <a:rPr sz="950" spc="-5" dirty="0" smtClean="0">
                <a:latin typeface="Calibri"/>
                <a:cs typeface="Calibri"/>
              </a:rPr>
              <a:t>onal m</a:t>
            </a:r>
            <a:r>
              <a:rPr sz="950" spc="-20" dirty="0" smtClean="0">
                <a:latin typeface="Calibri"/>
                <a:cs typeface="Calibri"/>
              </a:rPr>
              <a:t>at</a:t>
            </a:r>
            <a:r>
              <a:rPr sz="950" spc="-5" dirty="0" smtClean="0">
                <a:latin typeface="Calibri"/>
                <a:cs typeface="Calibri"/>
              </a:rPr>
              <a:t>ching pu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suit app</a:t>
            </a:r>
            <a:r>
              <a:rPr sz="950" spc="-30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oach p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15" dirty="0" smtClean="0">
                <a:latin typeface="Calibri"/>
                <a:cs typeface="Calibri"/>
              </a:rPr>
              <a:t>o</a:t>
            </a:r>
            <a:r>
              <a:rPr sz="950" spc="-5" dirty="0" smtClean="0">
                <a:latin typeface="Calibri"/>
                <a:cs typeface="Calibri"/>
              </a:rPr>
              <a:t>v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des a </a:t>
            </a:r>
            <a:r>
              <a:rPr sz="950" spc="-20" dirty="0" smtClean="0">
                <a:latin typeface="Calibri"/>
                <a:cs typeface="Calibri"/>
              </a:rPr>
              <a:t>f</a:t>
            </a:r>
            <a:r>
              <a:rPr sz="950" spc="-5" dirty="0" smtClean="0">
                <a:latin typeface="Calibri"/>
                <a:cs typeface="Calibri"/>
              </a:rPr>
              <a:t>ait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ful </a:t>
            </a:r>
            <a:r>
              <a:rPr sz="950" spc="-25" dirty="0" smtClean="0">
                <a:latin typeface="Calibri"/>
                <a:cs typeface="Calibri"/>
              </a:rPr>
              <a:t>r</a:t>
            </a:r>
            <a:r>
              <a:rPr sz="950" spc="-5" dirty="0" smtClean="0">
                <a:latin typeface="Calibri"/>
                <a:cs typeface="Calibri"/>
              </a:rPr>
              <a:t>e</a:t>
            </a:r>
            <a:r>
              <a:rPr sz="950" spc="-10" dirty="0" smtClean="0">
                <a:latin typeface="Calibri"/>
                <a:cs typeface="Calibri"/>
              </a:rPr>
              <a:t>c</a:t>
            </a:r>
            <a:r>
              <a:rPr sz="950" spc="-5" dirty="0" smtClean="0">
                <a:latin typeface="Calibri"/>
                <a:cs typeface="Calibri"/>
              </a:rPr>
              <a:t>on</a:t>
            </a:r>
            <a:r>
              <a:rPr sz="950" spc="-20" dirty="0" smtClean="0">
                <a:latin typeface="Calibri"/>
                <a:cs typeface="Calibri"/>
              </a:rPr>
              <a:t>s</a:t>
            </a:r>
            <a:r>
              <a:rPr sz="950" spc="-5" dirty="0" smtClean="0">
                <a:latin typeface="Calibri"/>
                <a:cs typeface="Calibri"/>
              </a:rPr>
              <a:t>truction</a:t>
            </a:r>
            <a:r>
              <a:rPr sz="950" spc="-15" dirty="0" smtClean="0">
                <a:latin typeface="Calibri"/>
                <a:cs typeface="Calibri"/>
              </a:rPr>
              <a:t> </a:t>
            </a:r>
            <a:r>
              <a:rPr sz="950" spc="-5" dirty="0" smtClean="0">
                <a:latin typeface="Calibri"/>
                <a:cs typeface="Calibri"/>
              </a:rPr>
              <a:t>(bo</a:t>
            </a:r>
            <a:r>
              <a:rPr sz="950" spc="-20" dirty="0" smtClean="0">
                <a:latin typeface="Calibri"/>
                <a:cs typeface="Calibri"/>
              </a:rPr>
              <a:t>tt</a:t>
            </a:r>
            <a:r>
              <a:rPr sz="950" spc="-10" dirty="0" smtClean="0">
                <a:latin typeface="Calibri"/>
                <a:cs typeface="Calibri"/>
              </a:rPr>
              <a:t>om-</a:t>
            </a:r>
            <a:r>
              <a:rPr sz="950" spc="-5" dirty="0" smtClean="0">
                <a:latin typeface="Calibri"/>
                <a:cs typeface="Calibri"/>
              </a:rPr>
              <a:t>r</a:t>
            </a:r>
            <a:r>
              <a:rPr sz="950" spc="-10" dirty="0" smtClean="0">
                <a:latin typeface="Calibri"/>
                <a:cs typeface="Calibri"/>
              </a:rPr>
              <a:t>i</a:t>
            </a:r>
            <a:r>
              <a:rPr sz="950" spc="-5" dirty="0" smtClean="0">
                <a:latin typeface="Calibri"/>
                <a:cs typeface="Calibri"/>
              </a:rPr>
              <a:t>g</a:t>
            </a:r>
            <a:r>
              <a:rPr sz="950" spc="-15" dirty="0" smtClean="0">
                <a:latin typeface="Calibri"/>
                <a:cs typeface="Calibri"/>
              </a:rPr>
              <a:t>h</a:t>
            </a:r>
            <a:r>
              <a:rPr sz="950" spc="-5" dirty="0" smtClean="0">
                <a:latin typeface="Calibri"/>
                <a:cs typeface="Calibri"/>
              </a:rPr>
              <a:t>t).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1017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akk</dc:creator>
  <cp:lastModifiedBy>akk</cp:lastModifiedBy>
  <cp:revision>3</cp:revision>
  <dcterms:created xsi:type="dcterms:W3CDTF">2013-10-18T15:02:38Z</dcterms:created>
  <dcterms:modified xsi:type="dcterms:W3CDTF">2014-04-21T18:17:05Z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2013-07-22T00:00:00Z</vt:filetime>
  </property>
  <property fmtid="{D5CDD505-2E9C-101B-9397-08002B2CF9AE}" pid="3" name="LastSaved">
    <vt:filetime>2013-10-18T00:00:00Z</vt:filetime>
  </property>
</Properties>
</file>