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8.xml" ContentType="application/vnd.openxmlformats-officedocument.themeOverride+xml"/>
  <Override PartName="/ppt/notesSlides/notesSlide23.xml" ContentType="application/vnd.openxmlformats-officedocument.presentationml.notesSlide+xml"/>
  <Override PartName="/ppt/theme/themeOverride9.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0.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4.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5.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513" r:id="rId2"/>
    <p:sldMasterId id="2147484712" r:id="rId3"/>
    <p:sldMasterId id="2147484997" r:id="rId4"/>
    <p:sldMasterId id="2147485130" r:id="rId5"/>
    <p:sldMasterId id="2147485142" r:id="rId6"/>
  </p:sldMasterIdLst>
  <p:notesMasterIdLst>
    <p:notesMasterId r:id="rId66"/>
  </p:notesMasterIdLst>
  <p:handoutMasterIdLst>
    <p:handoutMasterId r:id="rId67"/>
  </p:handoutMasterIdLst>
  <p:sldIdLst>
    <p:sldId id="685" r:id="rId7"/>
    <p:sldId id="620" r:id="rId8"/>
    <p:sldId id="673" r:id="rId9"/>
    <p:sldId id="674" r:id="rId10"/>
    <p:sldId id="621" r:id="rId11"/>
    <p:sldId id="570" r:id="rId12"/>
    <p:sldId id="571" r:id="rId13"/>
    <p:sldId id="584" r:id="rId14"/>
    <p:sldId id="577" r:id="rId15"/>
    <p:sldId id="649" r:id="rId16"/>
    <p:sldId id="632" r:id="rId17"/>
    <p:sldId id="599" r:id="rId18"/>
    <p:sldId id="618" r:id="rId19"/>
    <p:sldId id="619" r:id="rId20"/>
    <p:sldId id="622" r:id="rId21"/>
    <p:sldId id="708" r:id="rId22"/>
    <p:sldId id="671" r:id="rId23"/>
    <p:sldId id="714" r:id="rId24"/>
    <p:sldId id="692" r:id="rId25"/>
    <p:sldId id="699" r:id="rId26"/>
    <p:sldId id="712" r:id="rId27"/>
    <p:sldId id="689" r:id="rId28"/>
    <p:sldId id="715" r:id="rId29"/>
    <p:sldId id="713" r:id="rId30"/>
    <p:sldId id="679" r:id="rId31"/>
    <p:sldId id="709" r:id="rId32"/>
    <p:sldId id="681" r:id="rId33"/>
    <p:sldId id="682" r:id="rId34"/>
    <p:sldId id="635" r:id="rId35"/>
    <p:sldId id="684" r:id="rId36"/>
    <p:sldId id="605" r:id="rId37"/>
    <p:sldId id="627" r:id="rId38"/>
    <p:sldId id="677" r:id="rId39"/>
    <p:sldId id="687" r:id="rId40"/>
    <p:sldId id="688" r:id="rId41"/>
    <p:sldId id="690" r:id="rId42"/>
    <p:sldId id="691" r:id="rId43"/>
    <p:sldId id="693" r:id="rId44"/>
    <p:sldId id="694" r:id="rId45"/>
    <p:sldId id="695" r:id="rId46"/>
    <p:sldId id="696" r:id="rId47"/>
    <p:sldId id="697" r:id="rId48"/>
    <p:sldId id="710" r:id="rId49"/>
    <p:sldId id="698" r:id="rId50"/>
    <p:sldId id="700" r:id="rId51"/>
    <p:sldId id="701" r:id="rId52"/>
    <p:sldId id="702" r:id="rId53"/>
    <p:sldId id="705" r:id="rId54"/>
    <p:sldId id="706" r:id="rId55"/>
    <p:sldId id="704" r:id="rId56"/>
    <p:sldId id="678" r:id="rId57"/>
    <p:sldId id="686" r:id="rId58"/>
    <p:sldId id="683" r:id="rId59"/>
    <p:sldId id="675" r:id="rId60"/>
    <p:sldId id="606" r:id="rId61"/>
    <p:sldId id="672" r:id="rId62"/>
    <p:sldId id="643" r:id="rId63"/>
    <p:sldId id="608" r:id="rId64"/>
    <p:sldId id="711"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128"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pitchFamily="-128" charset="-128"/>
        <a:cs typeface="+mn-cs"/>
      </a:defRPr>
    </a:lvl2pPr>
    <a:lvl3pPr marL="912813" indent="1588" algn="l" rtl="0" fontAlgn="base">
      <a:spcBef>
        <a:spcPct val="0"/>
      </a:spcBef>
      <a:spcAft>
        <a:spcPct val="0"/>
      </a:spcAft>
      <a:defRPr kern="1200">
        <a:solidFill>
          <a:schemeClr val="tx1"/>
        </a:solidFill>
        <a:latin typeface="Arial" charset="0"/>
        <a:ea typeface="ＭＳ Ｐゴシック" pitchFamily="-128" charset="-128"/>
        <a:cs typeface="+mn-cs"/>
      </a:defRPr>
    </a:lvl3pPr>
    <a:lvl4pPr marL="1370013" indent="1588" algn="l" rtl="0" fontAlgn="base">
      <a:spcBef>
        <a:spcPct val="0"/>
      </a:spcBef>
      <a:spcAft>
        <a:spcPct val="0"/>
      </a:spcAft>
      <a:defRPr kern="1200">
        <a:solidFill>
          <a:schemeClr val="tx1"/>
        </a:solidFill>
        <a:latin typeface="Arial" charset="0"/>
        <a:ea typeface="ＭＳ Ｐゴシック" pitchFamily="-128" charset="-128"/>
        <a:cs typeface="+mn-cs"/>
      </a:defRPr>
    </a:lvl4pPr>
    <a:lvl5pPr marL="1827213" indent="1588" algn="l" rtl="0" fontAlgn="base">
      <a:spcBef>
        <a:spcPct val="0"/>
      </a:spcBef>
      <a:spcAft>
        <a:spcPct val="0"/>
      </a:spcAft>
      <a:defRPr kern="1200">
        <a:solidFill>
          <a:schemeClr val="tx1"/>
        </a:solidFill>
        <a:latin typeface="Arial" charset="0"/>
        <a:ea typeface="ＭＳ Ｐゴシック" pitchFamily="-128" charset="-128"/>
        <a:cs typeface="+mn-cs"/>
      </a:defRPr>
    </a:lvl5pPr>
    <a:lvl6pPr marL="2286000" algn="l" defTabSz="914400" rtl="0" eaLnBrk="1" latinLnBrk="0" hangingPunct="1">
      <a:defRPr kern="1200">
        <a:solidFill>
          <a:schemeClr val="tx1"/>
        </a:solidFill>
        <a:latin typeface="Arial" charset="0"/>
        <a:ea typeface="ＭＳ Ｐゴシック" pitchFamily="-128" charset="-128"/>
        <a:cs typeface="+mn-cs"/>
      </a:defRPr>
    </a:lvl6pPr>
    <a:lvl7pPr marL="2743200" algn="l" defTabSz="914400" rtl="0" eaLnBrk="1" latinLnBrk="0" hangingPunct="1">
      <a:defRPr kern="1200">
        <a:solidFill>
          <a:schemeClr val="tx1"/>
        </a:solidFill>
        <a:latin typeface="Arial" charset="0"/>
        <a:ea typeface="ＭＳ Ｐゴシック" pitchFamily="-128" charset="-128"/>
        <a:cs typeface="+mn-cs"/>
      </a:defRPr>
    </a:lvl7pPr>
    <a:lvl8pPr marL="3200400" algn="l" defTabSz="914400" rtl="0" eaLnBrk="1" latinLnBrk="0" hangingPunct="1">
      <a:defRPr kern="1200">
        <a:solidFill>
          <a:schemeClr val="tx1"/>
        </a:solidFill>
        <a:latin typeface="Arial" charset="0"/>
        <a:ea typeface="ＭＳ Ｐゴシック" pitchFamily="-128" charset="-128"/>
        <a:cs typeface="+mn-cs"/>
      </a:defRPr>
    </a:lvl8pPr>
    <a:lvl9pPr marL="3657600" algn="l" defTabSz="914400" rtl="0" eaLnBrk="1" latinLnBrk="0" hangingPunct="1">
      <a:defRPr kern="1200">
        <a:solidFill>
          <a:schemeClr val="tx1"/>
        </a:solidFill>
        <a:latin typeface="Arial" charset="0"/>
        <a:ea typeface="ＭＳ Ｐゴシック" pitchFamily="-12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F99"/>
    <a:srgbClr val="0000FF"/>
    <a:srgbClr val="00FF00"/>
    <a:srgbClr val="FF5050"/>
    <a:srgbClr val="000000"/>
    <a:srgbClr val="EDAF01"/>
    <a:srgbClr val="59595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7" autoAdjust="0"/>
    <p:restoredTop sz="44352" autoAdjust="0"/>
  </p:normalViewPr>
  <p:slideViewPr>
    <p:cSldViewPr snapToObjects="1">
      <p:cViewPr>
        <p:scale>
          <a:sx n="40" d="100"/>
          <a:sy n="40" d="100"/>
        </p:scale>
        <p:origin x="-2052" y="-132"/>
      </p:cViewPr>
      <p:guideLst>
        <p:guide orient="horz" pos="2160"/>
        <p:guide pos="2880"/>
      </p:guideLst>
    </p:cSldViewPr>
  </p:slideViewPr>
  <p:outlineViewPr>
    <p:cViewPr>
      <p:scale>
        <a:sx n="33" d="100"/>
        <a:sy n="33" d="100"/>
      </p:scale>
      <p:origin x="0" y="0"/>
    </p:cViewPr>
  </p:outlineViewPr>
  <p:notesTextViewPr>
    <p:cViewPr>
      <p:scale>
        <a:sx n="185" d="100"/>
        <a:sy n="185"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pitchFamily="-107" charset="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fld id="{B96E7E57-CF90-4A2F-97DE-FCBD3CF231AF}" type="datetime1">
              <a:rPr lang="en-US"/>
              <a:pPr>
                <a:defRPr/>
              </a:pPr>
              <a:t>3/5/2012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pitchFamily="-107"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fld id="{259E8BD2-DA66-4B55-BD57-809D696DE4C4}" type="slidenum">
              <a:rPr lang="en-US"/>
              <a:pPr>
                <a:defRPr/>
              </a:pPr>
              <a:t>‹#›</a:t>
            </a:fld>
            <a:endParaRPr lang="en-US"/>
          </a:p>
        </p:txBody>
      </p:sp>
    </p:spTree>
    <p:extLst>
      <p:ext uri="{BB962C8B-B14F-4D97-AF65-F5344CB8AC3E}">
        <p14:creationId xmlns:p14="http://schemas.microsoft.com/office/powerpoint/2010/main" val="6743494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07"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07" charset="0"/>
                <a:ea typeface="+mn-ea"/>
                <a:cs typeface="+mn-cs"/>
              </a:defRPr>
            </a:lvl1pPr>
          </a:lstStyle>
          <a:p>
            <a:pPr>
              <a:defRPr/>
            </a:pPr>
            <a:endParaRPr lang="en-US"/>
          </a:p>
        </p:txBody>
      </p:sp>
      <p:sp>
        <p:nvSpPr>
          <p:cNvPr id="133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7"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cs typeface="+mn-cs"/>
              </a:defRPr>
            </a:lvl1pPr>
          </a:lstStyle>
          <a:p>
            <a:pPr>
              <a:defRPr/>
            </a:pPr>
            <a:fld id="{61B40C9F-C358-4BC3-9590-EA2B806FC4D7}" type="slidenum">
              <a:rPr lang="en-US"/>
              <a:pPr>
                <a:defRPr/>
              </a:pPr>
              <a:t>‹#›</a:t>
            </a:fld>
            <a:endParaRPr lang="en-US"/>
          </a:p>
        </p:txBody>
      </p:sp>
    </p:spTree>
    <p:extLst>
      <p:ext uri="{BB962C8B-B14F-4D97-AF65-F5344CB8AC3E}">
        <p14:creationId xmlns:p14="http://schemas.microsoft.com/office/powerpoint/2010/main" val="250629677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pitchFamily="-110" charset="-128"/>
      </a:defRPr>
    </a:lvl1pPr>
    <a:lvl2pPr marL="455613"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a:defRPr>
    </a:lvl2pPr>
    <a:lvl3pPr marL="912813"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a:defRPr>
    </a:lvl3pPr>
    <a:lvl4pPr marL="1370013"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a:defRPr>
    </a:lvl4pPr>
    <a:lvl5pPr marL="1827213"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Hello and Namaste</a:t>
            </a:r>
          </a:p>
          <a:p>
            <a:r>
              <a:rPr lang="en-US" smtClean="0">
                <a:latin typeface="Arial" charset="0"/>
                <a:ea typeface="ＭＳ Ｐゴシック" pitchFamily="-128" charset="-128"/>
              </a:rPr>
              <a:t>How many of you own a high end diagnostic instrument</a:t>
            </a:r>
          </a:p>
          <a:p>
            <a:r>
              <a:rPr lang="en-US" smtClean="0">
                <a:latin typeface="Arial" charset="0"/>
                <a:ea typeface="ＭＳ Ｐゴシック" pitchFamily="-128" charset="-128"/>
              </a:rPr>
              <a:t>That is not surprising .. </a:t>
            </a: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FDBA296-5996-478B-8ED4-0292E1912C4A}" type="slidenum">
              <a:rPr lang="en-US" smtClean="0"/>
              <a:pPr eaLnBrk="1" hangingPunct="1"/>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This is mobile phones today but was not possible even 3 years ago</a:t>
            </a:r>
          </a:p>
          <a:p>
            <a:r>
              <a:rPr lang="en-US" smtClean="0">
                <a:latin typeface="Arial" charset="0"/>
                <a:ea typeface="ＭＳ Ｐゴシック" pitchFamily="-128" charset="-128"/>
              </a:rPr>
              <a:t>The reason is phone makers are rapidly increasing the resolution of the screens </a:t>
            </a:r>
          </a:p>
          <a:p>
            <a:r>
              <a:rPr lang="en-US" smtClean="0">
                <a:latin typeface="Arial" charset="0"/>
                <a:ea typeface="ＭＳ Ｐゴシック" pitchFamily="-128" charset="-128"/>
              </a:rPr>
              <a:t>Why because we all want to watch out favorite episodes in HD</a:t>
            </a:r>
          </a:p>
          <a:p>
            <a:endParaRPr lang="en-US" smtClean="0">
              <a:latin typeface="Arial" charset="0"/>
              <a:ea typeface="ＭＳ Ｐゴシック" pitchFamily="-128" charset="-128"/>
            </a:endParaRPr>
          </a:p>
          <a:p>
            <a:r>
              <a:rPr lang="en-US" smtClean="0">
                <a:latin typeface="Arial" charset="0"/>
                <a:ea typeface="ＭＳ Ｐゴシック" pitchFamily="-128" charset="-128"/>
              </a:rPr>
              <a:t>The pixel pitch is now down to about 25 micrometers, half the width of a human hair</a:t>
            </a:r>
          </a:p>
          <a:p>
            <a:endParaRPr lang="en-US" smtClean="0">
              <a:latin typeface="Arial" charset="0"/>
              <a:ea typeface="ＭＳ Ｐゴシック" pitchFamily="-128" charset="-128"/>
            </a:endParaRPr>
          </a:p>
          <a:p>
            <a:r>
              <a:rPr lang="en-US" smtClean="0">
                <a:latin typeface="Arial" charset="0"/>
                <a:ea typeface="ＭＳ Ｐゴシック" pitchFamily="-128" charset="-128"/>
              </a:rPr>
              <a:t>At that resolution we can cleverly exploit the phone as a scientific instrument</a:t>
            </a:r>
          </a:p>
          <a:p>
            <a:endParaRPr lang="en-US" smtClean="0">
              <a:latin typeface="Arial" charset="0"/>
              <a:ea typeface="ＭＳ Ｐゴシック" pitchFamily="-128" charset="-128"/>
            </a:endParaRPr>
          </a:p>
          <a:p>
            <a:r>
              <a:rPr lang="en-US" smtClean="0">
                <a:latin typeface="Arial" charset="0"/>
                <a:ea typeface="ＭＳ Ｐゴシック" pitchFamily="-128" charset="-128"/>
              </a:rPr>
              <a:t>So pl go and watch more HD content and play HD games and help build the next mobile diagnostic device</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3F401395-9ACD-48A5-A0F8-EB544AACEB50}" type="slidenum">
              <a:rPr lang="en-US" smtClean="0"/>
              <a:pPr eaLnBrk="1" hangingPunct="1"/>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Thanks to the portable, no mechanically moving parts, and low cost, we have received a tremendous response in a very short time. Netra is working with NGOs in more than a dozen countries, collaborating with eyeclinics, research centers and glasses-makers. Plus multiple IRB approved trials.</a:t>
            </a:r>
          </a:p>
          <a:p>
            <a:endParaRPr lang="en-US" smtClean="0">
              <a:latin typeface="Arial" charset="0"/>
              <a:ea typeface="ＭＳ Ｐゴシック" pitchFamily="-128" charset="-128"/>
            </a:endParaRPr>
          </a:p>
          <a:p>
            <a:r>
              <a:rPr lang="en-US" smtClean="0">
                <a:latin typeface="Arial" charset="0"/>
                <a:ea typeface="ＭＳ Ｐゴシック" pitchFamily="-128" charset="-128"/>
              </a:rPr>
              <a:t>And as a professor what delights me is that my students are writing a </a:t>
            </a:r>
          </a:p>
          <a:p>
            <a:r>
              <a:rPr lang="en-US" smtClean="0">
                <a:latin typeface="Arial" charset="0"/>
                <a:ea typeface="ＭＳ Ｐゴシック" pitchFamily="-128" charset="-128"/>
              </a:rPr>
              <a:t>series of prestigious academic papers in the geekiest of journals</a:t>
            </a:r>
          </a:p>
          <a:p>
            <a:endParaRPr lang="en-US" smtClean="0">
              <a:latin typeface="Arial" charset="0"/>
              <a:ea typeface="ＭＳ Ｐゴシック" pitchFamily="-128" charset="-128"/>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BB79018-6100-4AFC-A5FE-573F5C55486C}" type="slidenum">
              <a:rPr lang="en-US" smtClean="0"/>
              <a:pPr eaLnBrk="1" hangingPunct="1"/>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Blurry vision is not life threatening but often gets overlooked</a:t>
            </a:r>
          </a:p>
          <a:p>
            <a:r>
              <a:rPr lang="en-US" smtClean="0">
                <a:latin typeface="Arial" charset="0"/>
                <a:ea typeface="ＭＳ Ｐゴシック" pitchFamily="-128" charset="-128"/>
              </a:rPr>
              <a:t>We can give children a shot at decent education with early diagnostics</a:t>
            </a:r>
          </a:p>
          <a:p>
            <a:endParaRPr lang="en-US" smtClean="0">
              <a:latin typeface="Arial" charset="0"/>
              <a:ea typeface="ＭＳ Ｐゴシック" pitchFamily="-128" charset="-128"/>
            </a:endParaRPr>
          </a:p>
          <a:p>
            <a:r>
              <a:rPr lang="en-US" smtClean="0">
                <a:latin typeface="Arial" charset="0"/>
                <a:ea typeface="ＭＳ Ｐゴシック" pitchFamily="-128" charset="-128"/>
              </a:rPr>
              <a:t>In that sense, Netra is a thermometer for the eye, and one can check regularly as the child is growing up</a:t>
            </a:r>
          </a:p>
          <a:p>
            <a:endParaRPr lang="en-US" smtClean="0">
              <a:latin typeface="Arial" charset="0"/>
              <a:ea typeface="ＭＳ Ｐゴシック" pitchFamily="-128" charset="-128"/>
            </a:endParaRPr>
          </a:p>
          <a:p>
            <a:r>
              <a:rPr lang="en-US" smtClean="0">
                <a:latin typeface="Arial" charset="0"/>
                <a:ea typeface="ＭＳ Ｐゴシック" pitchFamily="-128" charset="-128"/>
              </a:rPr>
              <a:t>Video game</a:t>
            </a: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CB11D6D9-2AB4-4D0C-B714-7494F3B94ABA}" type="slidenum">
              <a:rPr lang="en-US" smtClean="0"/>
              <a:pPr eaLnBrk="1" hangingPunct="1"/>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Vision is important for day labor for his employment</a:t>
            </a: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A7C64C2-F24F-41CE-A922-D2E56671D1FD}" type="slidenum">
              <a:rPr lang="en-US" smtClean="0"/>
              <a:pPr eaLnBrk="1" hangingPunct="1"/>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And sometimes its just that important to be able to watch Ronaldinho kick that soccer goal</a:t>
            </a: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AB90BE5D-4792-44F2-9ED1-F9BDD6C8E4CA}" type="slidenum">
              <a:rPr lang="en-US" smtClean="0"/>
              <a:pPr eaLnBrk="1" hangingPunct="1"/>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So what .. This came to a blank</a:t>
            </a:r>
          </a:p>
          <a:p>
            <a:endParaRPr lang="en-US" smtClean="0">
              <a:latin typeface="Arial" charset="0"/>
              <a:ea typeface="ＭＳ Ｐゴシック" pitchFamily="-128" charset="-128"/>
            </a:endParaRPr>
          </a:p>
          <a:p>
            <a:r>
              <a:rPr lang="en-US" smtClean="0">
                <a:latin typeface="Arial" charset="0"/>
                <a:ea typeface="ＭＳ Ｐゴシック" pitchFamily="-128" charset="-128"/>
              </a:rPr>
              <a:t>Glasses may be cheap but how do we get them to people?</a:t>
            </a:r>
          </a:p>
          <a:p>
            <a:endParaRPr lang="en-US" smtClean="0">
              <a:latin typeface="Arial" charset="0"/>
              <a:ea typeface="ＭＳ Ｐゴシック" pitchFamily="-128" charset="-128"/>
            </a:endParaRP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B46D4D1A-8C87-4302-8806-7A84D23C326F}" type="slidenum">
              <a:rPr lang="en-US" smtClean="0"/>
              <a:pPr eaLnBrk="1" hangingPunct="1"/>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So we spent the summer criss-crossing the globe. My colleague David spent a month in several cities in India studying the field and understanding the pipeline</a:t>
            </a:r>
          </a:p>
          <a:p>
            <a:endParaRPr lang="en-US" smtClean="0">
              <a:latin typeface="Arial" charset="0"/>
              <a:ea typeface="ＭＳ Ｐゴシック" pitchFamily="-128" charset="-128"/>
            </a:endParaRPr>
          </a:p>
          <a:p>
            <a:r>
              <a:rPr lang="en-US" smtClean="0">
                <a:latin typeface="Arial" charset="0"/>
                <a:ea typeface="ＭＳ Ｐゴシック" pitchFamily="-128" charset="-128"/>
              </a:rPr>
              <a:t>I spent 1 month in India looking into the needs and opportunities for EyeNetra. </a:t>
            </a: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70D5F321-341E-448A-B140-A84D13A19D52}" type="slidenum">
              <a:rPr lang="en-US" smtClean="0"/>
              <a:pPr eaLnBrk="1" hangingPunct="1"/>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Working with reputed eye-care organizations</a:t>
            </a: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55458E6-7896-4DC3-B63E-609FFEBEE30D}" type="slidenum">
              <a:rPr lang="en-US" smtClean="0"/>
              <a:pPr eaLnBrk="1" hangingPunct="1"/>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Optical stores</a:t>
            </a: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0FC0AE05-7A46-402F-A4CE-F434A9B021B9}" type="slidenum">
              <a:rPr lang="en-US" smtClean="0">
                <a:solidFill>
                  <a:srgbClr val="000000"/>
                </a:solidFill>
              </a:rPr>
              <a:pPr eaLnBrk="1" hangingPunct="1"/>
              <a:t>19</a:t>
            </a:fld>
            <a:endParaRPr lang="en-US"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55E5088-5EBC-4145-A9DF-DF1DB7ED1240}" type="slidenum">
              <a:rPr lang="en-US" smtClean="0">
                <a:solidFill>
                  <a:srgbClr val="000000"/>
                </a:solidFill>
              </a:rPr>
              <a:pPr eaLnBrk="1" hangingPunct="1"/>
              <a:t>20</a:t>
            </a:fld>
            <a:endParaRPr 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Bulky, expensive , trained professionals</a:t>
            </a:r>
          </a:p>
          <a:p>
            <a:r>
              <a:rPr lang="en-US" smtClean="0">
                <a:latin typeface="Arial" charset="0"/>
                <a:ea typeface="ＭＳ Ｐゴシック" pitchFamily="-128" charset="-128"/>
              </a:rPr>
              <a:t>Here is a cataract exam with a slit lamp .. A device that hasn’t really changed for decades</a:t>
            </a: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1B5B7B16-A340-4008-AC56-A666B378F9EE}" type="slidenum">
              <a:rPr lang="en-US" smtClean="0">
                <a:solidFill>
                  <a:srgbClr val="000000"/>
                </a:solidFill>
              </a:rPr>
              <a:pPr eaLnBrk="1" hangingPunct="1"/>
              <a:t>3</a:t>
            </a:fld>
            <a:endParaRPr 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The distant vision glasses in fact are sold for $3 and yet everyone makes profit.</a:t>
            </a: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86A3A9C1-627A-4E53-8EA3-CF478826E0BD}" type="slidenum">
              <a:rPr lang="en-US" smtClean="0">
                <a:solidFill>
                  <a:srgbClr val="000000"/>
                </a:solidFill>
              </a:rPr>
              <a:pPr eaLnBrk="1" hangingPunct="1"/>
              <a:t>21</a:t>
            </a:fld>
            <a:endParaRPr 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And talked to customers</a:t>
            </a:r>
          </a:p>
          <a:p>
            <a:pPr>
              <a:defRPr/>
            </a:pPr>
            <a:endParaRPr lang="en-US" dirty="0" smtClean="0">
              <a:latin typeface="+mn-lt"/>
              <a:ea typeface="+mn-ea"/>
              <a:cs typeface="+mn-cs"/>
            </a:endParaRPr>
          </a:p>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3D6BE592-F768-41CF-B31B-52A00AC76F16}" type="slidenum">
              <a:rPr lang="en-US" smtClean="0">
                <a:solidFill>
                  <a:srgbClr val="000000"/>
                </a:solidFill>
              </a:rPr>
              <a:pPr eaLnBrk="1" hangingPunct="1"/>
              <a:t>22</a:t>
            </a:fld>
            <a:endParaRPr lang="en-US"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1143000" y="685800"/>
            <a:ext cx="4573588" cy="3429000"/>
          </a:xfrm>
          <a:noFill/>
          <a:ln w="12700"/>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even though our technology is radical and disruptive, we must change the system by working with current players who all can do a wonderful job in reaching the underserved for us </a:t>
            </a:r>
          </a:p>
          <a:p>
            <a:endParaRPr lang="en-US" smtClean="0">
              <a:latin typeface="Arial" charset="0"/>
              <a:ea typeface="ＭＳ Ｐゴシック" pitchFamily="-128" charset="-128"/>
            </a:endParaRPr>
          </a:p>
          <a:p>
            <a:r>
              <a:rPr lang="en-US" smtClean="0">
                <a:latin typeface="Arial" charset="0"/>
                <a:ea typeface="ＭＳ Ｐゴシック" pitchFamily="-128" charset="-128"/>
              </a:rPr>
              <a:t>We reach the customer (particularly mom and pop opticals) through lens manufacturers and regional lens distributors who want to sell more lenses.  We are in serious talks one of the largest lens manufacturers in the world right now. </a:t>
            </a:r>
          </a:p>
          <a:p>
            <a:endParaRPr lang="en-US" b="1" smtClean="0">
              <a:latin typeface="Arial" charset="0"/>
              <a:ea typeface="ＭＳ Ｐゴシック" pitchFamily="-128" charset="-128"/>
            </a:endParaRPr>
          </a:p>
          <a:p>
            <a:r>
              <a:rPr lang="en-US" b="1" smtClean="0">
                <a:latin typeface="Arial" charset="0"/>
                <a:ea typeface="ＭＳ Ｐゴシック" pitchFamily="-128" charset="-128"/>
              </a:rPr>
              <a:t>At least 100 million reached in 3 years. (assuming year 1 is first year of production)</a:t>
            </a:r>
          </a:p>
          <a:p>
            <a:endParaRPr lang="en-US" b="1" smtClean="0">
              <a:latin typeface="Arial" charset="0"/>
              <a:ea typeface="ＭＳ Ｐゴシック" pitchFamily="-128" charset="-128"/>
            </a:endParaRPr>
          </a:p>
          <a:p>
            <a:r>
              <a:rPr lang="en-US" smtClean="0">
                <a:latin typeface="Arial" charset="0"/>
                <a:ea typeface="ＭＳ Ｐゴシック" pitchFamily="-128" charset="-128"/>
              </a:rPr>
              <a:t>Our device enables a whole new ecosystem of eye care which brings care close to the patient’s home. Staring with demand generation and ending in access to care (ie eyeglass delivery) through the mobile network.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So we have spun-out a venture to impact this ecosystem .. And we continue to look for additional funding and team members right here in mumbai</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Integrating optics, computer graphics and interactive techniques can address this worldwide problem.</a:t>
            </a:r>
          </a:p>
          <a:p>
            <a:endParaRPr lang="en-US" smtClean="0">
              <a:latin typeface="Arial" charset="0"/>
              <a:ea typeface="ＭＳ Ｐゴシック" pitchFamily="-128" charset="-128"/>
            </a:endParaRPr>
          </a:p>
          <a:p>
            <a:r>
              <a:rPr lang="en-US" smtClean="0">
                <a:latin typeface="Arial" charset="0"/>
                <a:ea typeface="ＭＳ Ｐゴシック" pitchFamily="-128" charset="-128"/>
              </a:rPr>
              <a:t>So, because NETRA and CATRA are portable, low-cost, and easy to build and use, we created an initiative called EyeNETRA.com to spread these hardware apps. </a:t>
            </a:r>
          </a:p>
          <a:p>
            <a:endParaRPr lang="en-US" smtClean="0">
              <a:latin typeface="Arial" charset="0"/>
              <a:ea typeface="ＭＳ Ｐゴシック" pitchFamily="-128" charset="-128"/>
            </a:endParaRPr>
          </a:p>
          <a:p>
            <a:pPr eaLnBrk="1" hangingPunct="1">
              <a:spcBef>
                <a:spcPct val="0"/>
              </a:spcBef>
            </a:pPr>
            <a:r>
              <a:rPr lang="en-US" smtClean="0">
                <a:latin typeface="Arial" charset="0"/>
                <a:ea typeface="ＭＳ Ｐゴシック" pitchFamily="-128" charset="-128"/>
              </a:rPr>
              <a:t>We aim to increase the accessibility for eye care in remote parts of the world.</a:t>
            </a:r>
          </a:p>
          <a:p>
            <a:pPr eaLnBrk="1" hangingPunct="1">
              <a:spcBef>
                <a:spcPct val="0"/>
              </a:spcBef>
            </a:pPr>
            <a:endParaRPr lang="en-US" smtClean="0">
              <a:latin typeface="Arial" charset="0"/>
              <a:ea typeface="ＭＳ Ｐゴシック" pitchFamily="-128" charset="-128"/>
            </a:endParaRPr>
          </a:p>
          <a:p>
            <a:pPr eaLnBrk="1" hangingPunct="1">
              <a:spcBef>
                <a:spcPct val="0"/>
              </a:spcBef>
            </a:pPr>
            <a:r>
              <a:rPr lang="en-US" smtClean="0">
                <a:latin typeface="Arial" charset="0"/>
                <a:ea typeface="ＭＳ Ｐゴシック" pitchFamily="-128" charset="-128"/>
              </a:rPr>
              <a:t>These hardware apps will empower millions of people through patient centric ecosystems that start with diagnosis and awareness.</a:t>
            </a:r>
          </a:p>
          <a:p>
            <a:pPr eaLnBrk="1" hangingPunct="1">
              <a:spcBef>
                <a:spcPct val="0"/>
              </a:spcBef>
            </a:pPr>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B6FF3EED-AAA8-4616-8F43-0D2B84C33B25}" type="slidenum">
              <a:rPr lang="en-US" smtClean="0"/>
              <a:pPr eaLnBrk="1" hangingPunct="1"/>
              <a:t>24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And meeting this woman outside Hyderabad was a turning pt and made us</a:t>
            </a:r>
          </a:p>
          <a:p>
            <a:r>
              <a:rPr lang="en-US" smtClean="0">
                <a:latin typeface="Arial" charset="0"/>
                <a:ea typeface="ＭＳ Ｐゴシック" pitchFamily="-128" charset="-128"/>
              </a:rPr>
              <a:t>realize how these micro-entreprenuers will take technology to masses and scale it in unimaginable ways</a:t>
            </a:r>
          </a:p>
          <a:p>
            <a:endParaRPr lang="en-US" smtClean="0">
              <a:latin typeface="Arial" charset="0"/>
              <a:ea typeface="ＭＳ Ｐゴシック" pitchFamily="-128" charset="-128"/>
            </a:endParaRPr>
          </a:p>
          <a:p>
            <a:r>
              <a:rPr lang="en-US" smtClean="0">
                <a:latin typeface="Arial" charset="0"/>
                <a:ea typeface="ＭＳ Ｐゴシック" pitchFamily="-128" charset="-128"/>
              </a:rPr>
              <a:t> if we had any doubt</a:t>
            </a:r>
          </a:p>
          <a:p>
            <a:r>
              <a:rPr lang="en-US" smtClean="0">
                <a:latin typeface="Arial" charset="0"/>
                <a:ea typeface="ＭＳ Ｐゴシック" pitchFamily="-128" charset="-128"/>
              </a:rPr>
              <a:t>Not only bring those with blurry vision into the real world </a:t>
            </a:r>
          </a:p>
          <a:p>
            <a:r>
              <a:rPr lang="en-US" smtClean="0">
                <a:latin typeface="Arial" charset="0"/>
                <a:ea typeface="ＭＳ Ｐゴシック" pitchFamily="-128" charset="-128"/>
              </a:rPr>
              <a:t>But in fact provide new jobs </a:t>
            </a:r>
          </a:p>
          <a:p>
            <a:r>
              <a:rPr lang="en-US" smtClean="0">
                <a:latin typeface="Arial" charset="0"/>
                <a:ea typeface="ＭＳ Ｐゴシック" pitchFamily="-128" charset="-128"/>
              </a:rPr>
              <a:t>New micro-entreprenuer models (like grameen phone)</a:t>
            </a:r>
          </a:p>
          <a:p>
            <a:r>
              <a:rPr lang="en-US" smtClean="0">
                <a:latin typeface="Arial" charset="0"/>
                <a:ea typeface="ＭＳ Ｐゴシック" pitchFamily="-128" charset="-128"/>
              </a:rPr>
              <a:t>These entreprenuer will technology to masses in scale and in unimaginable ways</a:t>
            </a: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6DB72F1-00C3-45D9-A0B9-1FC83F6424EB}" type="slidenum">
              <a:rPr lang="en-US" smtClean="0">
                <a:solidFill>
                  <a:srgbClr val="000000"/>
                </a:solidFill>
              </a:rPr>
              <a:pPr eaLnBrk="1" hangingPunct="1"/>
              <a:t>25</a:t>
            </a:fld>
            <a:endParaRPr lang="en-US"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We all know about software app store, but now we are entering an era of hardware app store where a dollar or two clip on created by developers will be useful for health, productivity, entertainment and education.</a:t>
            </a:r>
          </a:p>
          <a:p>
            <a:endParaRPr lang="en-US" smtClean="0">
              <a:latin typeface="Arial" charset="0"/>
              <a:ea typeface="ＭＳ Ｐゴシック" pitchFamily="-128" charset="-128"/>
            </a:endParaRPr>
          </a:p>
          <a:p>
            <a:r>
              <a:rPr lang="en-US" smtClean="0">
                <a:latin typeface="Arial" charset="0"/>
                <a:ea typeface="ＭＳ Ｐゴシック" pitchFamily="-128" charset="-128"/>
              </a:rPr>
              <a:t>Not just a communication or computer device</a:t>
            </a:r>
          </a:p>
          <a:p>
            <a:endParaRPr lang="en-US" smtClean="0">
              <a:latin typeface="Arial" charset="0"/>
              <a:ea typeface="ＭＳ Ｐゴシック" pitchFamily="-128" charset="-128"/>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3B7C9EA4-F514-441F-BB19-D6B123A854B2}" type="slidenum">
              <a:rPr lang="en-US" smtClean="0"/>
              <a:pPr eaLnBrk="1" hangingPunct="1"/>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We all know about software app store, but now we are entering an era of hardware app store where a dollar or two clip on created by developers will be useful for health, productivity, entertainment and education.</a:t>
            </a:r>
          </a:p>
          <a:p>
            <a:endParaRPr lang="en-US" smtClean="0">
              <a:latin typeface="Arial" charset="0"/>
              <a:ea typeface="ＭＳ Ｐゴシック" pitchFamily="-128" charset="-128"/>
            </a:endParaRPr>
          </a:p>
          <a:p>
            <a:r>
              <a:rPr lang="en-US" smtClean="0">
                <a:latin typeface="Arial" charset="0"/>
                <a:ea typeface="ＭＳ Ｐゴシック" pitchFamily="-128" charset="-128"/>
              </a:rPr>
              <a:t>Not just a communication or computer device</a:t>
            </a:r>
          </a:p>
          <a:p>
            <a:endParaRPr lang="en-US" smtClean="0">
              <a:latin typeface="Arial" charset="0"/>
              <a:ea typeface="ＭＳ Ｐゴシック" pitchFamily="-128" charset="-128"/>
            </a:endParaRP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B15FDBF3-8E2B-41C3-805F-9CE016EB3581}" type="slidenum">
              <a:rPr lang="en-US" smtClean="0"/>
              <a:pPr eaLnBrk="1" hangingPunct="1"/>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Mobile mates: low-cost attachments that can provide diagnostics in remote parts</a:t>
            </a:r>
          </a:p>
          <a:p>
            <a:endParaRPr lang="en-US" smtClean="0">
              <a:latin typeface="Arial" charset="0"/>
              <a:ea typeface="ＭＳ Ｐゴシック" pitchFamily="-128" charset="-128"/>
            </a:endParaRPr>
          </a:p>
          <a:p>
            <a:r>
              <a:rPr lang="en-US" smtClean="0">
                <a:latin typeface="Arial" charset="0"/>
                <a:ea typeface="ＭＳ Ｐゴシック" pitchFamily="-128" charset="-128"/>
              </a:rPr>
              <a:t>Much like landlines, we cannt expect the hospitals and clinics to reach the billions .. We must leapfrog .. </a:t>
            </a:r>
          </a:p>
          <a:p>
            <a:endParaRPr lang="en-US" smtClean="0">
              <a:latin typeface="Arial" charset="0"/>
              <a:ea typeface="ＭＳ Ｐゴシック" pitchFamily="-128" charset="-128"/>
            </a:endParaRPr>
          </a:p>
          <a:p>
            <a:r>
              <a:rPr lang="en-US" smtClean="0">
                <a:latin typeface="Arial" charset="0"/>
                <a:ea typeface="ＭＳ Ｐゴシック" pitchFamily="-128" charset="-128"/>
              </a:rPr>
              <a:t>cheap device on a phone that allows diagnostics in remote </a:t>
            </a:r>
          </a:p>
          <a:p>
            <a:r>
              <a:rPr lang="en-US" smtClean="0">
                <a:latin typeface="Arial" charset="0"/>
                <a:ea typeface="ＭＳ Ｐゴシック" pitchFamily="-128" charset="-128"/>
              </a:rPr>
              <a:t>parts of the world, bring them to doorstep/portable</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You may have seen devices attached to the phone to provide service but here the phone is just data collector and computer.</a:t>
            </a:r>
          </a:p>
          <a:p>
            <a:r>
              <a:rPr lang="en-US" smtClean="0">
                <a:latin typeface="Arial" charset="0"/>
                <a:ea typeface="ＭＳ Ｐゴシック" pitchFamily="-128" charset="-128"/>
              </a:rPr>
              <a:t>(Show example of devices where medical device is simply connected to phone)</a:t>
            </a:r>
          </a:p>
          <a:p>
            <a:r>
              <a:rPr lang="en-US" smtClean="0">
                <a:latin typeface="Arial" charset="0"/>
                <a:ea typeface="ＭＳ Ｐゴシック" pitchFamily="-128" charset="-128"/>
              </a:rPr>
              <a:t>My aim is to convert the myriod of sensors embedded in mobile phones into a scientific instrument</a:t>
            </a: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19FA1CB2-854D-4A4A-9D8D-477140BD4A08}" type="slidenum">
              <a:rPr lang="en-US" smtClean="0"/>
              <a:pPr eaLnBrk="1" hangingPunct="1"/>
              <a:t>28</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smtClean="0">
                <a:latin typeface="Arial Unicode MS" pitchFamily="34" charset="-128"/>
                <a:ea typeface="ＭＳ Ｐゴシック" pitchFamily="-128" charset="-128"/>
              </a:rPr>
              <a:t>When we talk to our NGO partners, they wanted us to solve cataract screening as that is the leading cause of preventable blindness.</a:t>
            </a:r>
          </a:p>
          <a:p>
            <a:pPr>
              <a:spcBef>
                <a:spcPct val="0"/>
              </a:spcBef>
            </a:pPr>
            <a:endParaRPr lang="en-US" sz="2400" smtClean="0">
              <a:latin typeface="Arial Unicode MS" pitchFamily="34" charset="-128"/>
              <a:ea typeface="ＭＳ Ｐゴシック" pitchFamily="-128" charset="-128"/>
            </a:endParaRPr>
          </a:p>
          <a:p>
            <a:pPr>
              <a:spcBef>
                <a:spcPct val="0"/>
              </a:spcBef>
            </a:pPr>
            <a:r>
              <a:rPr lang="en-US" sz="2400" smtClean="0">
                <a:latin typeface="Arial Unicode MS" pitchFamily="34" charset="-128"/>
                <a:ea typeface="ＭＳ Ｐゴシック" pitchFamily="-128" charset="-128"/>
              </a:rPr>
              <a:t>But seems quite challenging to compete with a slit lamp exam.</a:t>
            </a:r>
          </a:p>
          <a:p>
            <a:pPr>
              <a:spcBef>
                <a:spcPct val="0"/>
              </a:spcBef>
            </a:pPr>
            <a:endParaRPr lang="en-US" sz="2400" smtClean="0">
              <a:latin typeface="Arial Unicode MS" pitchFamily="34" charset="-128"/>
              <a:ea typeface="ＭＳ Ｐゴシック" pitchFamily="-128" charset="-128"/>
            </a:endParaRPr>
          </a:p>
          <a:p>
            <a:pPr>
              <a:spcBef>
                <a:spcPct val="0"/>
              </a:spcBef>
            </a:pPr>
            <a:endParaRPr lang="en-US" sz="2400" smtClean="0">
              <a:latin typeface="Arial Unicode MS" pitchFamily="34" charset="-128"/>
              <a:ea typeface="ＭＳ Ｐゴシック" pitchFamily="-128" charset="-128"/>
            </a:endParaRPr>
          </a:p>
          <a:p>
            <a:pPr>
              <a:spcBef>
                <a:spcPct val="0"/>
              </a:spcBef>
            </a:pPr>
            <a:r>
              <a:rPr lang="en-US" sz="2400" smtClean="0">
                <a:latin typeface="Arial Unicode MS" pitchFamily="34" charset="-128"/>
                <a:ea typeface="ＭＳ Ｐゴシック" pitchFamily="-128" charset="-128"/>
              </a:rPr>
              <a:t>Cataract leads to blindness and often lazy eye</a:t>
            </a:r>
          </a:p>
          <a:p>
            <a:pPr>
              <a:spcBef>
                <a:spcPct val="0"/>
              </a:spcBef>
            </a:pPr>
            <a:r>
              <a:rPr lang="en-US" sz="2400" smtClean="0">
                <a:latin typeface="Arial Unicode MS" pitchFamily="34" charset="-128"/>
                <a:ea typeface="ＭＳ Ｐゴシック" pitchFamily="-128" charset="-128"/>
              </a:rPr>
              <a:t>Because there is no automated way to find cloudiness, doctors use subject analysis. But we think individuals are best suited.</a:t>
            </a:r>
          </a:p>
          <a:p>
            <a:pPr>
              <a:spcBef>
                <a:spcPct val="0"/>
              </a:spcBef>
            </a:pPr>
            <a:endParaRPr lang="en-US" sz="2400" smtClean="0">
              <a:latin typeface="Arial Unicode MS" pitchFamily="34" charset="-128"/>
              <a:ea typeface="ＭＳ Ｐゴシック" pitchFamily="-128" charset="-128"/>
            </a:endParaRPr>
          </a:p>
          <a:p>
            <a:pPr>
              <a:spcBef>
                <a:spcPct val="0"/>
              </a:spcBef>
            </a:pPr>
            <a:r>
              <a:rPr lang="en-US" sz="2400" smtClean="0">
                <a:latin typeface="Arial Unicode MS" pitchFamily="34" charset="-128"/>
                <a:ea typeface="ＭＳ Ｐゴシック" pitchFamily="-128" charset="-128"/>
              </a:rPr>
              <a:t>Power for user intelligence can overcome very cumbersome and expensive devices. </a:t>
            </a:r>
          </a:p>
          <a:p>
            <a:pPr>
              <a:spcBef>
                <a:spcPct val="0"/>
              </a:spcBef>
            </a:pPr>
            <a:r>
              <a:rPr lang="en-US" sz="2400" smtClean="0">
                <a:latin typeface="Arial Unicode MS" pitchFamily="34" charset="-128"/>
                <a:ea typeface="ＭＳ Ｐゴシック" pitchFamily="-128" charset="-128"/>
              </a:rPr>
              <a:t>But unlike other condition eye screening is quite challenging.</a:t>
            </a:r>
          </a:p>
          <a:p>
            <a:pPr>
              <a:spcBef>
                <a:spcPct val="0"/>
              </a:spcBef>
            </a:pPr>
            <a:r>
              <a:rPr lang="en-US" sz="2400" smtClean="0">
                <a:latin typeface="Arial Unicode MS" pitchFamily="34" charset="-128"/>
                <a:ea typeface="ＭＳ Ｐゴシック" pitchFamily="-128" charset="-128"/>
              </a:rPr>
              <a:t>Modern solutions may provide students a fighting chance is a very rewarding.</a:t>
            </a: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DF03CF9C-DDFF-469D-B64E-8F55D1376444}" type="slidenum">
              <a:rPr lang="en-US" smtClean="0">
                <a:solidFill>
                  <a:srgbClr val="000000"/>
                </a:solidFill>
              </a:rPr>
              <a:pPr eaLnBrk="1" hangingPunct="1"/>
              <a:t>29</a:t>
            </a:fld>
            <a:endParaRPr 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So we went back to the lab and ripped open off the shelf components ..</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Thanks Vitor.</a:t>
            </a:r>
          </a:p>
          <a:p>
            <a:endParaRPr lang="en-US" smtClean="0">
              <a:latin typeface="Arial" charset="0"/>
              <a:ea typeface="ＭＳ Ｐゴシック" pitchFamily="-128" charset="-128"/>
            </a:endParaRPr>
          </a:p>
          <a:p>
            <a:r>
              <a:rPr lang="en-US" smtClean="0">
                <a:latin typeface="Arial" charset="0"/>
                <a:ea typeface="ＭＳ Ｐゴシック" pitchFamily="-128" charset="-128"/>
              </a:rPr>
              <a:t>We’ve built several prototypes…</a:t>
            </a: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D2A1C07F-7867-4F29-8E80-45DC088B3407}" type="slidenum">
              <a:rPr lang="en-US" smtClean="0">
                <a:solidFill>
                  <a:srgbClr val="000000"/>
                </a:solidFill>
              </a:rPr>
              <a:pPr eaLnBrk="1" hangingPunct="1"/>
              <a:t>30</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And here getting a retinal scan .. But checkout the user interface .. It is a quarter million dollar device but the nurse has to shove my head into the eyepiece</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F4466C80-585B-4CFB-A1A3-9272B0900EAD}" type="slidenum">
              <a:rPr lang="en-US" smtClean="0">
                <a:solidFill>
                  <a:srgbClr val="000000"/>
                </a:solidFill>
              </a:rPr>
              <a:pPr eaLnBrk="1" hangingPunct="1"/>
              <a:t>4</a:t>
            </a:fld>
            <a:endParaRPr 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smtClean="0">
                <a:latin typeface="Arial" charset="0"/>
                <a:ea typeface="ＭＳ Ｐゴシック" pitchFamily="-128" charset="-128"/>
              </a:rPr>
              <a:t>Well we have another mobile mate called CATRA that looks very similar but used very different optics and algorthms</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Like a radar for the eye</a:t>
            </a: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12619F4-EA62-4CD7-9F23-173B14D4CC40}" type="slidenum">
              <a:rPr lang="en-US" smtClean="0">
                <a:solidFill>
                  <a:srgbClr val="000000"/>
                </a:solidFill>
              </a:rPr>
              <a:pPr eaLnBrk="1" hangingPunct="1"/>
              <a:t>31</a:t>
            </a:fld>
            <a:endParaRPr lang="en-US"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Why start with the eye?</a:t>
            </a:r>
          </a:p>
          <a:p>
            <a:r>
              <a:rPr lang="en-US" smtClean="0">
                <a:latin typeface="Arial" charset="0"/>
                <a:ea typeface="ＭＳ Ｐゴシック" pitchFamily="-128" charset="-128"/>
              </a:rPr>
              <a:t>Eye is a mirror of general health.</a:t>
            </a:r>
          </a:p>
          <a:p>
            <a:r>
              <a:rPr lang="en-US" smtClean="0">
                <a:latin typeface="Arial" charset="0"/>
                <a:ea typeface="ＭＳ Ｐゴシック" pitchFamily="-128" charset="-128"/>
              </a:rPr>
              <a:t>Ocular manifestation of systemic diseases such as diabetes, hypertension, infections and metabolic disorders is well known.</a:t>
            </a:r>
          </a:p>
          <a:p>
            <a:r>
              <a:rPr lang="en-US" smtClean="0">
                <a:latin typeface="Arial" charset="0"/>
                <a:ea typeface="ＭＳ Ｐゴシック" pitchFamily="-128" charset="-128"/>
              </a:rPr>
              <a:t>Is the only place in body where you cn see blood vessels non-invasively.</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Like a thermometert, people are in charge of their own health although it does not give prescription</a:t>
            </a:r>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3B20870-484D-4FFD-A39A-3924620309BC}" type="slidenum">
              <a:rPr lang="en-US" smtClean="0"/>
              <a:pPr eaLnBrk="1" hangingPunct="1"/>
              <a:t>32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Refraction .. Cataract .. Mobile mates for health .. </a:t>
            </a:r>
          </a:p>
          <a:p>
            <a:r>
              <a:rPr lang="en-US" smtClean="0">
                <a:latin typeface="Arial" charset="0"/>
                <a:ea typeface="ＭＳ Ｐゴシック" pitchFamily="-128" charset="-128"/>
              </a:rPr>
              <a:t>If you get the right mobile mate for your smartphone, how many of you will have a high end medical instrument ..  </a:t>
            </a:r>
          </a:p>
          <a:p>
            <a:r>
              <a:rPr lang="en-US" smtClean="0">
                <a:latin typeface="Arial" charset="0"/>
                <a:ea typeface="ＭＳ Ｐゴシック" pitchFamily="-128" charset="-128"/>
              </a:rPr>
              <a:t>Now .. That is not surprising either .. </a:t>
            </a:r>
          </a:p>
          <a:p>
            <a:endParaRPr lang="en-US" smtClean="0">
              <a:latin typeface="Arial" charset="0"/>
              <a:ea typeface="ＭＳ Ｐゴシック" pitchFamily="-128" charset="-128"/>
            </a:endParaRPr>
          </a:p>
          <a:p>
            <a:r>
              <a:rPr lang="en-US" smtClean="0">
                <a:latin typeface="Arial" charset="0"/>
                <a:ea typeface="ＭＳ Ｐゴシック" pitchFamily="-128" charset="-128"/>
              </a:rPr>
              <a:t>Just think about it, over 4 billion people will soon be carrying a high end medical instrument if we can just create the right mobile mate.</a:t>
            </a:r>
          </a:p>
          <a:p>
            <a:endParaRPr lang="en-US" smtClean="0">
              <a:latin typeface="Arial" charset="0"/>
              <a:ea typeface="ＭＳ Ｐゴシック" pitchFamily="-128" charset="-128"/>
            </a:endParaRPr>
          </a:p>
          <a:p>
            <a:r>
              <a:rPr lang="en-US" smtClean="0">
                <a:latin typeface="Arial" charset="0"/>
                <a:ea typeface="ＭＳ Ｐゴシック" pitchFamily="-128" charset="-128"/>
              </a:rPr>
              <a:t>Join us as designers technologists biologists social entrepreneurs .. To take affordable diagnostics everywhere with next generation of mobile mates.</a:t>
            </a:r>
          </a:p>
          <a:p>
            <a:endParaRPr lang="en-US" smtClean="0">
              <a:latin typeface="Arial" charset="0"/>
              <a:ea typeface="ＭＳ Ｐゴシック" pitchFamily="-128" charset="-128"/>
            </a:endParaRPr>
          </a:p>
          <a:p>
            <a:r>
              <a:rPr lang="en-US" smtClean="0">
                <a:latin typeface="Arial" charset="0"/>
                <a:ea typeface="ＭＳ Ｐゴシック" pitchFamily="-128" charset="-128"/>
              </a:rPr>
              <a:t>Netra is the beginning.</a:t>
            </a:r>
          </a:p>
          <a:p>
            <a:endParaRPr lang="en-US" smtClean="0">
              <a:latin typeface="Arial" charset="0"/>
              <a:ea typeface="ＭＳ Ｐゴシック" pitchFamily="-128" charset="-128"/>
            </a:endParaRP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C07AFB9C-24EE-4761-AF90-54AF07777E41}" type="slidenum">
              <a:rPr lang="en-US" smtClean="0">
                <a:solidFill>
                  <a:srgbClr val="000000"/>
                </a:solidFill>
              </a:rPr>
              <a:pPr eaLnBrk="1" hangingPunct="1"/>
              <a:t>33</a:t>
            </a:fld>
            <a:endParaRPr lang="en-US"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C8ABA0AC-F943-4D61-9F75-BD529AE4F3E0}" type="slidenum">
              <a:rPr lang="en-US" smtClean="0">
                <a:solidFill>
                  <a:srgbClr val="000000"/>
                </a:solidFill>
              </a:rPr>
              <a:pPr eaLnBrk="1" hangingPunct="1"/>
              <a:t>34</a:t>
            </a:fld>
            <a:endParaRPr lang="en-US"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D949D367-788B-435E-AA6F-E2EF9704E7EF}" type="slidenum">
              <a:rPr lang="en-US" smtClean="0">
                <a:solidFill>
                  <a:srgbClr val="000000"/>
                </a:solidFill>
              </a:rPr>
              <a:pPr eaLnBrk="1" hangingPunct="1"/>
              <a:t>35</a:t>
            </a:fld>
            <a:endParaRPr lang="en-US"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137A2916-749A-48B3-B406-48186A686AA7}" type="slidenum">
              <a:rPr lang="en-US" smtClean="0">
                <a:solidFill>
                  <a:srgbClr val="000000"/>
                </a:solidFill>
              </a:rPr>
              <a:pPr eaLnBrk="1" hangingPunct="1"/>
              <a:t>36</a:t>
            </a:fld>
            <a:endParaRPr lang="en-US" smtClean="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034C5B3F-D75F-477F-AD74-8E1734AEAC90}" type="slidenum">
              <a:rPr lang="en-US" smtClean="0">
                <a:solidFill>
                  <a:srgbClr val="000000"/>
                </a:solidFill>
              </a:rPr>
              <a:pPr eaLnBrk="1" hangingPunct="1"/>
              <a:t>37</a:t>
            </a:fld>
            <a:endParaRPr lang="en-US"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2252032-0E42-40A1-A777-9698B8B81659}" type="slidenum">
              <a:rPr lang="en-US" smtClean="0">
                <a:solidFill>
                  <a:srgbClr val="000000"/>
                </a:solidFill>
              </a:rPr>
              <a:pPr eaLnBrk="1" hangingPunct="1"/>
              <a:t>38</a:t>
            </a:fld>
            <a:endParaRPr 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1D4B9589-B288-4A4B-A984-8A624449ABDE}" type="slidenum">
              <a:rPr lang="en-US" smtClean="0">
                <a:solidFill>
                  <a:srgbClr val="000000"/>
                </a:solidFill>
              </a:rPr>
              <a:pPr eaLnBrk="1" hangingPunct="1"/>
              <a:t>39</a:t>
            </a:fld>
            <a:endParaRPr lang="en-US"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810BCB1A-877D-4000-AC82-0F963BDBC1F4}" type="slidenum">
              <a:rPr lang="en-US" smtClean="0">
                <a:solidFill>
                  <a:srgbClr val="000000"/>
                </a:solidFill>
              </a:rPr>
              <a:pPr eaLnBrk="1" hangingPunct="1"/>
              <a:t>40</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And here to get eyeglasses, I am lost in a </a:t>
            </a:r>
            <a:r>
              <a:rPr lang="en-US" dirty="0" err="1" smtClean="0"/>
              <a:t>phoropter</a:t>
            </a:r>
            <a:r>
              <a:rPr lang="en-US" dirty="0" smtClean="0"/>
              <a:t>.</a:t>
            </a:r>
          </a:p>
          <a:p>
            <a:pPr>
              <a:defRPr/>
            </a:pPr>
            <a:endParaRPr lang="en-US" dirty="0" smtClean="0"/>
          </a:p>
          <a:p>
            <a:pPr>
              <a:defRPr/>
            </a:pPr>
            <a:endParaRPr lang="en-US" dirty="0" smtClean="0">
              <a:latin typeface="Arial" charset="0"/>
              <a:ea typeface="ＭＳ Ｐゴシック" pitchFamily="-128" charset="-128"/>
            </a:endParaRPr>
          </a:p>
          <a:p>
            <a:pPr>
              <a:defRPr/>
            </a:pPr>
            <a:r>
              <a:rPr lang="en-US" dirty="0" smtClean="0">
                <a:latin typeface="Arial" charset="0"/>
                <a:ea typeface="ＭＳ Ｐゴシック" pitchFamily="-128" charset="-128"/>
              </a:rPr>
              <a:t>This diagnostics while a fine solution in developed countries is not going to scale in developing countries lack of diagnostics .. Millions worldwide are suffering from conditions that have proven treatments</a:t>
            </a:r>
          </a:p>
          <a:p>
            <a:pPr>
              <a:defRPr/>
            </a:pPr>
            <a:endParaRPr lang="en-US" dirty="0" smtClean="0"/>
          </a:p>
          <a:p>
            <a:pPr>
              <a:defRPr/>
            </a:pPr>
            <a:endParaRPr lang="en-US" dirty="0" smtClean="0"/>
          </a:p>
          <a:p>
            <a:pPr>
              <a:defRPr/>
            </a:pPr>
            <a:endParaRPr lang="en-US" dirty="0" smtClean="0"/>
          </a:p>
          <a:p>
            <a:pPr>
              <a:defRPr/>
            </a:pPr>
            <a:r>
              <a:rPr lang="en-US" dirty="0" smtClean="0"/>
              <a:t>Reading charts appear to be an easy solution, this method has too many problems. Sharpness of legible text is very subjective. The brightness of the chart has to be very carefully chosen otherwise the pupil size will change, increasing depth of field, and allowing user to recognize even lower rows.</a:t>
            </a:r>
          </a:p>
          <a:p>
            <a:pPr>
              <a:defRPr/>
            </a:pPr>
            <a:endParaRPr lang="en-US" dirty="0" smtClean="0"/>
          </a:p>
          <a:p>
            <a:pPr>
              <a:defRPr/>
            </a:pPr>
            <a:r>
              <a:rPr lang="en-US" dirty="0" smtClean="0"/>
              <a:t>The trial lenses + the lens frame the doctor will use also cost over $150</a:t>
            </a:r>
          </a:p>
          <a:p>
            <a:pPr>
              <a:defRPr/>
            </a:pPr>
            <a:endParaRPr lang="en-US" dirty="0" smtClean="0"/>
          </a:p>
          <a:p>
            <a:pPr>
              <a:defRPr/>
            </a:pPr>
            <a:r>
              <a:rPr lang="en-US" dirty="0" smtClean="0">
                <a:solidFill>
                  <a:schemeClr val="bg1">
                    <a:lumMod val="65000"/>
                  </a:schemeClr>
                </a:solidFill>
              </a:rPr>
              <a:t>% Reading chart tests involve using a frame or a </a:t>
            </a:r>
            <a:r>
              <a:rPr lang="en-US" dirty="0" err="1" smtClean="0">
                <a:solidFill>
                  <a:schemeClr val="bg1">
                    <a:lumMod val="65000"/>
                  </a:schemeClr>
                </a:solidFill>
              </a:rPr>
              <a:t>phoropter</a:t>
            </a:r>
            <a:r>
              <a:rPr lang="en-US" dirty="0" smtClean="0">
                <a:solidFill>
                  <a:schemeClr val="bg1">
                    <a:lumMod val="65000"/>
                  </a:schemeClr>
                </a:solidFill>
              </a:rPr>
              <a:t>. The doctor will swing a sequence of lenses in front of your eye and ask for which lens allows you to see the lower rows on the reading chart.</a:t>
            </a:r>
          </a:p>
          <a:p>
            <a:pPr>
              <a:defRPr/>
            </a:pPr>
            <a:endParaRPr lang="en-US" dirty="0" smtClean="0"/>
          </a:p>
          <a:p>
            <a:pPr>
              <a:defRPr/>
            </a:pPr>
            <a:endParaRPr lang="en-US" dirty="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FE34A10B-88CF-4531-9720-C3924117F31C}" type="slidenum">
              <a:rPr lang="en-US" smtClean="0">
                <a:solidFill>
                  <a:srgbClr val="000000"/>
                </a:solidFill>
              </a:rPr>
              <a:pPr eaLnBrk="1" hangingPunct="1"/>
              <a:t>5</a:t>
            </a:fld>
            <a:endParaRPr lang="en-US" smtClean="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98292633-96EF-47F2-8110-EF4E603B1D62}" type="slidenum">
              <a:rPr lang="en-US" smtClean="0">
                <a:solidFill>
                  <a:srgbClr val="000000"/>
                </a:solidFill>
              </a:rPr>
              <a:pPr eaLnBrk="1" hangingPunct="1"/>
              <a:t>41</a:t>
            </a:fld>
            <a:endParaRPr lang="en-US"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7C9285EC-CDC7-4A02-8021-660B455F4FFD}" type="slidenum">
              <a:rPr lang="en-US" smtClean="0">
                <a:solidFill>
                  <a:srgbClr val="000000"/>
                </a:solidFill>
              </a:rPr>
              <a:pPr eaLnBrk="1" hangingPunct="1"/>
              <a:t>42</a:t>
            </a:fld>
            <a:endParaRPr lang="en-US" smtClean="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B6C7F67A-5B56-44C1-B996-F1431CF17BD6}" type="slidenum">
              <a:rPr lang="en-US" smtClean="0">
                <a:solidFill>
                  <a:srgbClr val="000000"/>
                </a:solidFill>
              </a:rPr>
              <a:pPr eaLnBrk="1" hangingPunct="1"/>
              <a:t>44</a:t>
            </a:fld>
            <a:endParaRPr lang="en-US"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02C5E4F3-3DAE-4337-BE88-AA6B84F756C9}" type="slidenum">
              <a:rPr lang="en-US" smtClean="0">
                <a:solidFill>
                  <a:srgbClr val="000000"/>
                </a:solidFill>
              </a:rPr>
              <a:pPr eaLnBrk="1" hangingPunct="1"/>
              <a:t>45</a:t>
            </a:fld>
            <a:endParaRPr 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A9F65DDF-B528-4797-9D20-311B1057D1BB}" type="slidenum">
              <a:rPr lang="en-US" smtClean="0">
                <a:solidFill>
                  <a:srgbClr val="000000"/>
                </a:solidFill>
              </a:rPr>
              <a:pPr eaLnBrk="1" hangingPunct="1"/>
              <a:t>46</a:t>
            </a:fld>
            <a:endParaRPr lang="en-US"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E0FA4A6A-A70B-49BD-8A10-360DDE984951}" type="slidenum">
              <a:rPr lang="en-US" smtClean="0">
                <a:solidFill>
                  <a:srgbClr val="000000"/>
                </a:solidFill>
              </a:rPr>
              <a:pPr eaLnBrk="1" hangingPunct="1"/>
              <a:t>47</a:t>
            </a:fld>
            <a:endParaRPr lang="en-US"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Arial" charset="0"/>
                <a:ea typeface="ＭＳ Ｐゴシック" pitchFamily="-128" charset="-128"/>
              </a:rPr>
              <a:t>Join the revolution by becoming an ambassador at eyenetra.com</a:t>
            </a:r>
          </a:p>
          <a:p>
            <a:pPr>
              <a:defRPr/>
            </a:pPr>
            <a:endParaRPr lang="en-US" dirty="0" smtClean="0">
              <a:latin typeface="Arial" charset="0"/>
              <a:ea typeface="ＭＳ Ｐゴシック" pitchFamily="-128" charset="-128"/>
            </a:endParaRPr>
          </a:p>
          <a:p>
            <a:pPr>
              <a:defRPr/>
            </a:pPr>
            <a:r>
              <a:rPr lang="en-US" dirty="0" smtClean="0">
                <a:latin typeface="Arial" charset="0"/>
                <a:ea typeface="ＭＳ Ｐゴシック" pitchFamily="-128" charset="-128"/>
              </a:rPr>
              <a:t>Join us as designers technologists biologists social workers and entrepreneurs .. To take affordable diagnostics everywhere with next generation of mobile mates.</a:t>
            </a:r>
          </a:p>
          <a:p>
            <a:pPr>
              <a:defRPr/>
            </a:pPr>
            <a:endParaRPr lang="en-US" dirty="0" smtClean="0">
              <a:latin typeface="Arial" charset="0"/>
              <a:ea typeface="ＭＳ Ｐゴシック" pitchFamily="-128" charset="-128"/>
            </a:endParaRPr>
          </a:p>
          <a:p>
            <a:pPr>
              <a:defRPr/>
            </a:pPr>
            <a:r>
              <a:rPr lang="en-US" dirty="0" err="1" smtClean="0">
                <a:latin typeface="Arial" charset="0"/>
                <a:ea typeface="ＭＳ Ｐゴシック" pitchFamily="-128" charset="-128"/>
              </a:rPr>
              <a:t>Netra</a:t>
            </a:r>
            <a:r>
              <a:rPr lang="en-US" dirty="0" smtClean="0">
                <a:latin typeface="Arial" charset="0"/>
                <a:ea typeface="ＭＳ Ｐゴシック" pitchFamily="-128" charset="-128"/>
              </a:rPr>
              <a:t> is the beginning.</a:t>
            </a:r>
          </a:p>
          <a:p>
            <a:pPr>
              <a:defRPr/>
            </a:pPr>
            <a:endParaRPr lang="en-US" dirty="0" smtClean="0">
              <a:latin typeface="Arial" charset="0"/>
              <a:ea typeface="ＭＳ Ｐゴシック" pitchFamily="-128" charset="-128"/>
            </a:endParaRPr>
          </a:p>
          <a:p>
            <a:pPr>
              <a:defRPr/>
            </a:pPr>
            <a:r>
              <a:rPr lang="en-US" dirty="0" smtClean="0">
                <a:latin typeface="Arial" charset="0"/>
                <a:ea typeface="ＭＳ Ｐゴシック" pitchFamily="-128" charset="-128"/>
              </a:rPr>
              <a:t>Thank you and </a:t>
            </a:r>
            <a:r>
              <a:rPr lang="en-US" dirty="0" err="1" smtClean="0">
                <a:latin typeface="Arial" charset="0"/>
                <a:ea typeface="ＭＳ Ｐゴシック" pitchFamily="-128" charset="-128"/>
              </a:rPr>
              <a:t>Dhanyavad</a:t>
            </a:r>
            <a:endParaRPr lang="en-US" dirty="0" smtClean="0">
              <a:latin typeface="Arial" charset="0"/>
              <a:ea typeface="ＭＳ Ｐゴシック" pitchFamily="-128" charset="-128"/>
            </a:endParaRPr>
          </a:p>
          <a:p>
            <a:pPr>
              <a:defRPr/>
            </a:pPr>
            <a:endParaRPr lang="en-US" smtClean="0">
              <a:latin typeface="Arial" charset="0"/>
              <a:ea typeface="ＭＳ Ｐゴシック" pitchFamily="-128" charset="-128"/>
            </a:endParaRPr>
          </a:p>
          <a:p>
            <a:pPr>
              <a:defRPr/>
            </a:pPr>
            <a:endParaRPr lang="en-US" dirty="0" smtClean="0">
              <a:latin typeface="Arial" charset="0"/>
              <a:ea typeface="ＭＳ Ｐゴシック" pitchFamily="-128" charset="-128"/>
            </a:endParaRPr>
          </a:p>
          <a:p>
            <a:pPr>
              <a:defRPr/>
            </a:pPr>
            <a:endParaRPr lang="en-US" dirty="0" smtClean="0">
              <a:latin typeface="Arial" charset="0"/>
              <a:ea typeface="ＭＳ Ｐゴシック" pitchFamily="-128" charset="-128"/>
            </a:endParaRPr>
          </a:p>
          <a:p>
            <a:pPr>
              <a:defRPr/>
            </a:pPr>
            <a:endParaRPr lang="en-US" dirty="0" smtClean="0">
              <a:latin typeface="Arial" charset="0"/>
              <a:ea typeface="ＭＳ Ｐゴシック" pitchFamily="-128" charset="-128"/>
              <a:cs typeface="+mn-cs"/>
            </a:endParaRPr>
          </a:p>
          <a:p>
            <a:pPr>
              <a:defRPr/>
            </a:pPr>
            <a:endParaRPr lang="en-US" dirty="0" smtClean="0">
              <a:latin typeface="+mn-lt"/>
              <a:ea typeface="+mn-ea"/>
              <a:cs typeface="+mn-cs"/>
            </a:endParaRPr>
          </a:p>
          <a:p>
            <a:pPr>
              <a:defRPr/>
            </a:pPr>
            <a:endParaRPr lang="en-US" dirty="0" smtClean="0">
              <a:latin typeface="+mn-lt"/>
              <a:ea typeface="+mn-ea"/>
              <a:cs typeface="+mn-cs"/>
            </a:endParaRPr>
          </a:p>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A7D9352-CE15-4D2D-AF24-FEA17BD92348}" type="slidenum">
              <a:rPr lang="en-US" smtClean="0">
                <a:solidFill>
                  <a:srgbClr val="000000"/>
                </a:solidFill>
              </a:rPr>
              <a:pPr eaLnBrk="1" hangingPunct="1"/>
              <a:t>50</a:t>
            </a:fld>
            <a:endParaRPr lang="en-US"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NETRA is a clip-on device that you attach to your cell phone. You look close, press some buttons, you hit calculate and it gives you the prescription for glasses. It’s a 2-dollar device that measures nearsightedness, farsightedness and astigmatism with the same accuracy that doctors have in their clinic.</a:t>
            </a: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E698CDAE-05A7-4CF9-AAAC-08C5D59ABC8E}" type="slidenum">
              <a:rPr lang="en-US" smtClean="0">
                <a:solidFill>
                  <a:srgbClr val="000000"/>
                </a:solidFill>
              </a:rPr>
              <a:pPr eaLnBrk="1" hangingPunct="1"/>
              <a:t>51</a:t>
            </a:fld>
            <a:endParaRPr lang="en-US"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We all know about software app store, but now we are entering an era of hardware app store where a dollar or two clip on created by developers will be useful for health, productivity, entertainment and education.</a:t>
            </a:r>
          </a:p>
          <a:p>
            <a:endParaRPr lang="en-US" smtClean="0">
              <a:latin typeface="Arial" charset="0"/>
              <a:ea typeface="ＭＳ Ｐゴシック" pitchFamily="-128" charset="-128"/>
            </a:endParaRPr>
          </a:p>
          <a:p>
            <a:r>
              <a:rPr lang="en-US" smtClean="0">
                <a:latin typeface="Arial" charset="0"/>
                <a:ea typeface="ＭＳ Ｐゴシック" pitchFamily="-128" charset="-128"/>
              </a:rPr>
              <a:t>Not just a communication or computer device</a:t>
            </a:r>
          </a:p>
          <a:p>
            <a:endParaRPr lang="en-US" smtClean="0">
              <a:latin typeface="Arial" charset="0"/>
              <a:ea typeface="ＭＳ Ｐゴシック" pitchFamily="-128" charset="-128"/>
            </a:endParaRPr>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BCE7DF98-207A-4319-8D63-1E582AAE91BA}" type="slidenum">
              <a:rPr lang="en-US" smtClean="0"/>
              <a:pPr eaLnBrk="1" hangingPunct="1"/>
              <a:t>52</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I am excited about creating mobile mates for health, where the phone is not just a comm device or computer but is actually a scientific instrument.</a:t>
            </a:r>
          </a:p>
          <a:p>
            <a:endParaRPr lang="en-US" smtClean="0">
              <a:latin typeface="Arial" charset="0"/>
              <a:ea typeface="ＭＳ Ｐゴシック" pitchFamily="-128" charset="-128"/>
            </a:endParaRPr>
          </a:p>
          <a:p>
            <a:r>
              <a:rPr lang="en-US" smtClean="0">
                <a:latin typeface="Arial" charset="0"/>
                <a:ea typeface="ＭＳ Ｐゴシック" pitchFamily="-128" charset="-128"/>
              </a:rPr>
              <a:t>Exploiting all the great I/O components that are being crammed into the phone.</a:t>
            </a:r>
          </a:p>
          <a:p>
            <a:endParaRPr lang="en-US" smtClean="0">
              <a:latin typeface="Arial" charset="0"/>
              <a:ea typeface="ＭＳ Ｐゴシック" pitchFamily="-128" charset="-128"/>
            </a:endParaRPr>
          </a:p>
          <a:p>
            <a:r>
              <a:rPr lang="en-US" smtClean="0">
                <a:latin typeface="Arial" charset="0"/>
                <a:ea typeface="ＭＳ Ｐゴシック" pitchFamily="-128" charset="-128"/>
              </a:rPr>
              <a:t>http://www.i-micronews.com/lectureArticle.asp?id=5147</a:t>
            </a:r>
          </a:p>
          <a:p>
            <a:endParaRPr lang="en-US" smtClean="0">
              <a:latin typeface="Arial" charset="0"/>
              <a:ea typeface="ＭＳ Ｐゴシック" pitchFamily="-128" charset="-128"/>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794C1E48-6B6D-454E-921C-85BB9CF9ACC0}" type="slidenum">
              <a:rPr lang="en-US" smtClean="0"/>
              <a:pPr eaLnBrk="1" hangingPunct="1"/>
              <a:t>53</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Imagine</a:t>
            </a:r>
          </a:p>
          <a:p>
            <a:r>
              <a:rPr lang="en-US" smtClean="0">
                <a:latin typeface="Arial" charset="0"/>
                <a:ea typeface="ＭＳ Ｐゴシック" pitchFamily="-128" charset="-128"/>
              </a:rPr>
              <a:t>We call our tool NETRA: a one dollar clip on eye piece that goes on top a cellphone</a:t>
            </a:r>
          </a:p>
          <a:p>
            <a:endParaRPr lang="en-US" smtClean="0">
              <a:latin typeface="Arial" charset="0"/>
              <a:ea typeface="ＭＳ Ｐゴシック" pitchFamily="-128" charset="-128"/>
            </a:endParaRPr>
          </a:p>
          <a:p>
            <a:r>
              <a:rPr lang="en-US" smtClean="0">
                <a:latin typeface="Arial" charset="0"/>
                <a:ea typeface="ＭＳ Ｐゴシック" pitchFamily="-128" charset="-128"/>
              </a:rPr>
              <a:t>near eye tool for refractive assessment</a:t>
            </a:r>
          </a:p>
          <a:p>
            <a:r>
              <a:rPr lang="en-US" smtClean="0">
                <a:latin typeface="Arial" charset="0"/>
                <a:ea typeface="ＭＳ Ｐゴシック" pitchFamily="-128" charset="-128"/>
              </a:rPr>
              <a:t>such as nearsightedness/far/astigmatism</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458B6C3-6A40-4D6E-8852-75AF7E2CA164}" type="slidenum">
              <a:rPr lang="en-US" smtClean="0">
                <a:solidFill>
                  <a:srgbClr val="000000"/>
                </a:solidFill>
              </a:rPr>
              <a:pPr eaLnBrk="1" hangingPunct="1"/>
              <a:t>6</a:t>
            </a:fld>
            <a:endParaRPr lang="en-US" smtClean="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Bulky, expensive , trained professionals</a:t>
            </a:r>
          </a:p>
          <a:p>
            <a:r>
              <a:rPr lang="en-US" smtClean="0">
                <a:latin typeface="Arial" charset="0"/>
                <a:ea typeface="ＭＳ Ｐゴシック" pitchFamily="-128" charset="-128"/>
              </a:rPr>
              <a:t>Here is a cataract exam with a slit lamp .. A device that hasn’t really changed for decades</a:t>
            </a: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3200D4F0-B7AB-4AA4-8B59-42268C7CB6B7}" type="slidenum">
              <a:rPr lang="en-US" smtClean="0">
                <a:solidFill>
                  <a:srgbClr val="000000"/>
                </a:solidFill>
              </a:rPr>
              <a:pPr eaLnBrk="1" hangingPunct="1"/>
              <a:t>54</a:t>
            </a:fld>
            <a:endParaRPr lang="en-US" smtClean="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1143000" y="685800"/>
            <a:ext cx="4573588" cy="3429000"/>
          </a:xfrm>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smtClean="0">
                <a:latin typeface="Arial" charset="0"/>
                <a:ea typeface="ＭＳ Ｐゴシック" pitchFamily="-128" charset="-128"/>
              </a:rPr>
              <a:t>Catra is like a radar for your lens, scanning to find cloud cover</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NETRA uses an exact inverse of this sensor. We get rid of the laser and we instead show the same spot diagram in a cellphone display. For normal eye, it will appear as a dot to the user.</a:t>
            </a:r>
          </a:p>
          <a:p>
            <a:pPr>
              <a:spcBef>
                <a:spcPct val="0"/>
              </a:spcBef>
            </a:pPr>
            <a:endParaRPr lang="en-US" sz="2400" smtClean="0">
              <a:latin typeface="Arial" charset="0"/>
              <a:ea typeface="ＭＳ Ｐゴシック" pitchFamily="-128" charset="-128"/>
            </a:endParaRPr>
          </a:p>
          <a:p>
            <a:pPr>
              <a:spcBef>
                <a:spcPct val="0"/>
              </a:spcBef>
            </a:pPr>
            <a:endParaRPr lang="en-US" sz="2400" smtClean="0">
              <a:latin typeface="Arial" charset="0"/>
              <a:ea typeface="ＭＳ Ｐゴシック" pitchFamily="-128" charset="-128"/>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E2F61C26-E147-492B-8685-4B53A640EE72}" type="slidenum">
              <a:rPr lang="en-US" smtClean="0">
                <a:solidFill>
                  <a:srgbClr val="000000"/>
                </a:solidFill>
              </a:rPr>
              <a:pPr eaLnBrk="1" hangingPunct="1"/>
              <a:t>55</a:t>
            </a:fld>
            <a:endParaRPr lang="en-US" smtClean="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Refraction .. Cataract .. Mobile mates for health .. </a:t>
            </a:r>
          </a:p>
          <a:p>
            <a:r>
              <a:rPr lang="en-US" smtClean="0">
                <a:latin typeface="Arial" charset="0"/>
                <a:ea typeface="ＭＳ Ｐゴシック" pitchFamily="-128" charset="-128"/>
              </a:rPr>
              <a:t>If you get the right mobile mate, how many of you will have a high end medical instrument ..  </a:t>
            </a:r>
          </a:p>
          <a:p>
            <a:r>
              <a:rPr lang="en-US" smtClean="0">
                <a:latin typeface="Arial" charset="0"/>
                <a:ea typeface="ＭＳ Ｐゴシック" pitchFamily="-128" charset="-128"/>
              </a:rPr>
              <a:t>Now .. That is not surprising either .. </a:t>
            </a: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B9CFB387-40BB-4A0F-932A-5E831B54A293}" type="slidenum">
              <a:rPr lang="en-US" smtClean="0"/>
              <a:pPr eaLnBrk="1" hangingPunct="1"/>
              <a:t>57</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And we can not only screen but give you a full map of the blocking and scattering in the lens, here performed by LVP in India</a:t>
            </a:r>
          </a:p>
          <a:p>
            <a:endParaRPr lang="en-US" smtClean="0">
              <a:latin typeface="Arial" charset="0"/>
              <a:ea typeface="ＭＳ Ｐゴシック" pitchFamily="-128" charset="-128"/>
            </a:endParaRPr>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73237EA-0FAC-4A29-A271-07F07C5C48CC}" type="slidenum">
              <a:rPr lang="en-US" smtClean="0"/>
              <a:pPr eaLnBrk="1" hangingPunct="1"/>
              <a:t>58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2 billion people have refractive errors</a:t>
            </a:r>
          </a:p>
          <a:p>
            <a:r>
              <a:rPr lang="en-US" smtClean="0">
                <a:latin typeface="Arial" charset="0"/>
                <a:ea typeface="ＭＳ Ｐゴシック" pitchFamily="-128" charset="-128"/>
              </a:rPr>
              <a:t>And half a billion mostly in developing countries worldwide have uncorrected vision that affects their daily livelihood. </a:t>
            </a:r>
          </a:p>
          <a:p>
            <a:endParaRPr lang="en-US" smtClean="0">
              <a:latin typeface="Arial" charset="0"/>
              <a:ea typeface="ＭＳ Ｐゴシック" pitchFamily="-128" charset="-128"/>
            </a:endParaRPr>
          </a:p>
          <a:p>
            <a:r>
              <a:rPr lang="en-US" smtClean="0">
                <a:latin typeface="Arial" charset="0"/>
                <a:ea typeface="ＭＳ Ｐゴシック" pitchFamily="-128" charset="-128"/>
              </a:rPr>
              <a:t>Country like India only 10K optometrists for 1B people, and many smaller countries no optometrists at all</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Blurry vision leads to illiteracy, unemployement and poverty</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More phones that toothbrushes and people who make less than a dollar</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They don’t have access to an optometrist or it simply too expensive.  </a:t>
            </a:r>
          </a:p>
          <a:p>
            <a:r>
              <a:rPr lang="en-US" smtClean="0">
                <a:latin typeface="Arial" charset="0"/>
                <a:ea typeface="ＭＳ Ｐゴシック" pitchFamily="-128" charset="-128"/>
              </a:rPr>
              <a:t>While making and distributing of lenses has become quite easy now, surprisingly there is still no easy solution for measuring eyesight.</a:t>
            </a:r>
          </a:p>
          <a:p>
            <a:r>
              <a:rPr lang="en-US" smtClean="0">
                <a:latin typeface="Arial" charset="0"/>
                <a:ea typeface="ＭＳ Ｐゴシック" pitchFamily="-128" charset="-128"/>
              </a:rPr>
              <a:t>Can we use a fraction of the 4.5B cellphone displays to address this problem?</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380FA15E-4240-4D35-B98D-BE51E12BF1B4}" type="slidenum">
              <a:rPr lang="en-US" smtClean="0">
                <a:solidFill>
                  <a:srgbClr val="000000"/>
                </a:solidFill>
              </a:rPr>
              <a:pPr eaLnBrk="1" hangingPunct="1"/>
              <a:t>7</a:t>
            </a:fld>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There are two pieces to the puzzle of providing eyeglasses</a:t>
            </a:r>
          </a:p>
          <a:p>
            <a:r>
              <a:rPr lang="en-US" smtClean="0">
                <a:latin typeface="Arial" charset="0"/>
                <a:ea typeface="ＭＳ Ｐゴシック" pitchFamily="-128" charset="-128"/>
              </a:rPr>
              <a:t>Diagnostics and dispensing. Over time, the cost of providing eyeglasses has come down dramatically and this shop here in Mumbai can sell distant vision glasses for under $3 and still make profits. But there is still no easy solution for diagnosis .. </a:t>
            </a:r>
          </a:p>
          <a:p>
            <a:endParaRPr lang="en-US" smtClean="0">
              <a:latin typeface="Arial" charset="0"/>
              <a:ea typeface="ＭＳ Ｐゴシック" pitchFamily="-128" charset="-128"/>
            </a:endParaRPr>
          </a:p>
          <a:p>
            <a:r>
              <a:rPr lang="en-US" smtClean="0">
                <a:latin typeface="Arial" charset="0"/>
                <a:ea typeface="ＭＳ Ｐゴシック" pitchFamily="-128" charset="-128"/>
              </a:rPr>
              <a:t>Country like India only 10K optometrists for 1B people, and many smaller countries no optometrists at all</a:t>
            </a:r>
          </a:p>
          <a:p>
            <a:endParaRPr lang="en-US" b="1" smtClean="0">
              <a:latin typeface="Arial" charset="0"/>
              <a:ea typeface="ＭＳ Ｐゴシック" pitchFamily="-128" charset="-128"/>
            </a:endParaRPr>
          </a:p>
          <a:p>
            <a:endParaRPr lang="en-US" b="1" smtClean="0">
              <a:latin typeface="Arial" charset="0"/>
              <a:ea typeface="ＭＳ Ｐゴシック" pitchFamily="-128" charset="-128"/>
            </a:endParaRPr>
          </a:p>
          <a:p>
            <a:r>
              <a:rPr lang="en-US" smtClean="0">
                <a:latin typeface="Arial" charset="0"/>
                <a:ea typeface="ＭＳ Ｐゴシック" pitchFamily="-128" charset="-128"/>
              </a:rPr>
              <a:t>While making and distributing of lenses has become quite easy now, surprisingly there is still no easy solution for measuring eyesight.</a:t>
            </a:r>
          </a:p>
          <a:p>
            <a:r>
              <a:rPr lang="en-US" smtClean="0">
                <a:latin typeface="Arial" charset="0"/>
                <a:ea typeface="ＭＳ Ｐゴシック" pitchFamily="-128" charset="-128"/>
              </a:rPr>
              <a:t>Can we use a fraction of the 4.5B cellphone displays to address this problem?</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58218CF-2A8E-4ACA-87F9-C8A9A86F7F89}" type="slidenum">
              <a:rPr lang="en-US" smtClean="0">
                <a:solidFill>
                  <a:srgbClr val="000000"/>
                </a:solidFill>
              </a:rPr>
              <a:pPr eaLnBrk="1" hangingPunct="1"/>
              <a:t>8</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The most accurate method is based on a so called SH WS that you would use to get a refraction map before a Lasik surgery. I love this kind of stuff.</a:t>
            </a:r>
          </a:p>
          <a:p>
            <a:endParaRPr lang="en-US" smtClean="0">
              <a:latin typeface="Arial" charset="0"/>
              <a:ea typeface="ＭＳ Ｐゴシック" pitchFamily="-128" charset="-128"/>
            </a:endParaRPr>
          </a:p>
          <a:p>
            <a:r>
              <a:rPr lang="en-US" smtClean="0">
                <a:latin typeface="Arial" charset="0"/>
                <a:ea typeface="ＭＳ Ｐゴシック" pitchFamily="-128" charset="-128"/>
              </a:rPr>
              <a:t>My group at MIT Media Lab invents crazy cameras and displays: a camera that can look around corners beyond the line of sight that costs a million dollars, a portable CAT scan machine, glasses free 3D displays .. </a:t>
            </a:r>
          </a:p>
          <a:p>
            <a:r>
              <a:rPr lang="en-US" smtClean="0">
                <a:latin typeface="Arial" charset="0"/>
                <a:ea typeface="ＭＳ Ｐゴシック" pitchFamily="-128" charset="-128"/>
              </a:rPr>
              <a:t>But every once a while I like to boil down all the mathematics, optics and theory into something really modest that costs just a dollar</a:t>
            </a:r>
          </a:p>
          <a:p>
            <a:endParaRPr lang="en-US" smtClean="0">
              <a:latin typeface="Arial" charset="0"/>
              <a:ea typeface="ＭＳ Ｐゴシック" pitchFamily="-128" charset="-128"/>
            </a:endParaRPr>
          </a:p>
          <a:p>
            <a:r>
              <a:rPr lang="en-US" smtClean="0">
                <a:latin typeface="Arial" charset="0"/>
                <a:ea typeface="ＭＳ Ｐゴシック" pitchFamily="-128" charset="-128"/>
              </a:rPr>
              <a:t>Netra is actually exactly opposite of this complicated laser based sensor</a:t>
            </a:r>
          </a:p>
          <a:p>
            <a:endParaRPr lang="en-US" smtClean="0">
              <a:latin typeface="Arial" charset="0"/>
              <a:ea typeface="ＭＳ Ｐゴシック" pitchFamily="-128" charset="-128"/>
            </a:endParaRPr>
          </a:p>
          <a:p>
            <a:r>
              <a:rPr lang="en-US" smtClean="0">
                <a:latin typeface="Arial" charset="0"/>
                <a:ea typeface="ＭＳ Ｐゴシック" pitchFamily="-128" charset="-128"/>
              </a:rPr>
              <a:t>============</a:t>
            </a:r>
          </a:p>
          <a:p>
            <a:endParaRPr lang="en-US" smtClean="0">
              <a:latin typeface="Arial" charset="0"/>
              <a:ea typeface="ＭＳ Ｐゴシック" pitchFamily="-128" charset="-128"/>
            </a:endParaRPr>
          </a:p>
          <a:p>
            <a:r>
              <a:rPr lang="en-US" smtClean="0">
                <a:latin typeface="Arial" charset="0"/>
                <a:ea typeface="ＭＳ Ｐゴシック" pitchFamily="-128" charset="-128"/>
              </a:rPr>
              <a:t>It involves shining a laser at the back of the retina and observing the wavefront using a sophisticated sensor.</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We ask user to generate a spot diagram. But navigating in a high dimensional space is</a:t>
            </a:r>
          </a:p>
          <a:p>
            <a:r>
              <a:rPr lang="en-US" smtClean="0">
                <a:latin typeface="Arial" charset="0"/>
                <a:ea typeface="ＭＳ Ｐゴシック" pitchFamily="-128" charset="-128"/>
              </a:rPr>
              <a:t>challenging so we come up with a strikingly simple approach to let the user interactively create the spot</a:t>
            </a:r>
          </a:p>
          <a:p>
            <a:r>
              <a:rPr lang="en-US" smtClean="0">
                <a:latin typeface="Arial" charset="0"/>
                <a:ea typeface="ＭＳ Ｐゴシック" pitchFamily="-128" charset="-128"/>
              </a:rPr>
              <a:t>diagram.</a:t>
            </a:r>
          </a:p>
          <a:p>
            <a:r>
              <a:rPr lang="en-US" smtClean="0">
                <a:latin typeface="Arial" charset="0"/>
                <a:ea typeface="ＭＳ Ｐゴシック" pitchFamily="-128" charset="-128"/>
              </a:rPr>
              <a:t>We are first to make connection between Shack Hartmann and Lightfields (and it goes well with recent</a:t>
            </a:r>
          </a:p>
          <a:p>
            <a:r>
              <a:rPr lang="en-US" smtClean="0">
                <a:latin typeface="Arial" charset="0"/>
                <a:ea typeface="ＭＳ Ｐゴシック" pitchFamily="-128" charset="-128"/>
              </a:rPr>
              <a:t>work in computational photography about ALF and Zhang/Levoy). Connection to Adaptive optics/</a:t>
            </a:r>
          </a:p>
          <a:p>
            <a:r>
              <a:rPr lang="en-US" smtClean="0">
                <a:latin typeface="Arial" charset="0"/>
                <a:ea typeface="ＭＳ Ｐゴシック" pitchFamily="-128" charset="-128"/>
              </a:rPr>
              <a:t>Astronomy.</a:t>
            </a:r>
          </a:p>
          <a:p>
            <a:endParaRPr lang="en-US" smtClean="0">
              <a:latin typeface="Arial" charset="0"/>
              <a:ea typeface="ＭＳ Ｐゴシック" pitchFamily="-128" charset="-128"/>
            </a:endParaRPr>
          </a:p>
          <a:p>
            <a:r>
              <a:rPr lang="en-US" smtClean="0">
                <a:latin typeface="Arial" charset="0"/>
                <a:ea typeface="ＭＳ Ｐゴシック" pitchFamily="-128" charset="-128"/>
              </a:rPr>
              <a:t> The way that this device works is that, it shines a lasers in the eye, the laser is reflected in the retina and comes out of the eye being distorted by the cornea. These light rays reaches an array of lenses that focus them to dots in a sensor. The device measures how much this dots deviate from the ideal case. Since it uses lasers, the device is expensive and requires trained professionals</a:t>
            </a: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4A37179-BA1D-4065-90C0-2586EEE30EF1}" type="slidenum">
              <a:rPr lang="en-US" smtClean="0">
                <a:solidFill>
                  <a:srgbClr val="000000"/>
                </a:solidFill>
              </a:rPr>
              <a:pPr eaLnBrk="1" hangingPunct="1"/>
              <a:t>9</a:t>
            </a:fld>
            <a:endParaRPr 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1144588" y="685800"/>
            <a:ext cx="4572000" cy="3429000"/>
          </a:xfrm>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smtClean="0">
                <a:latin typeface="Arial" charset="0"/>
                <a:ea typeface="ＭＳ Ｐゴシック" pitchFamily="-128" charset="-128"/>
              </a:rPr>
              <a:t>We ask the user to manipulate patterns on the LCD screen so that the user perceives only a single dot at the end.</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The number of clicks it takes to align in each directions gives us your complete spherical and cylindrical parameters</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a:t>
            </a:r>
          </a:p>
          <a:p>
            <a:pPr>
              <a:spcBef>
                <a:spcPct val="0"/>
              </a:spcBef>
            </a:pPr>
            <a:r>
              <a:rPr lang="en-US" sz="2400" smtClean="0">
                <a:latin typeface="Arial" charset="0"/>
                <a:ea typeface="ＭＳ Ｐゴシック" pitchFamily="-128" charset="-128"/>
              </a:rPr>
              <a:t>Netra is based on a light wavefront sensor but acting in reverse.</a:t>
            </a:r>
          </a:p>
          <a:p>
            <a:pPr>
              <a:spcBef>
                <a:spcPct val="0"/>
              </a:spcBef>
            </a:pPr>
            <a:r>
              <a:rPr lang="en-US" sz="2400" smtClean="0">
                <a:latin typeface="Arial" charset="0"/>
                <a:ea typeface="ＭＳ Ｐゴシック" pitchFamily="-128" charset="-128"/>
              </a:rPr>
              <a:t>A traditional wavefront sensor, called Shack Hartmann sensor involves shining lasers into the eye and using a high quality detector to record reflected light.</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Netra is basically the inverse of such wavefront sensor. We ask the user to manipulate patterns on the LCD screen so that the user perceives only a single dot at the end.</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For eye with distortion, the user will interactively displace the 25 points so that he will see a single spot. Of course changing 25 spot locations is cumbersome, but we realize that there are only 3 parameters for eye-prescription and we help the user navigate thru this space efficiently.</a:t>
            </a:r>
          </a:p>
          <a:p>
            <a:pPr>
              <a:spcBef>
                <a:spcPct val="0"/>
              </a:spcBef>
            </a:pPr>
            <a:endParaRPr lang="en-US" sz="2400" smtClean="0">
              <a:latin typeface="Arial" charset="0"/>
              <a:ea typeface="ＭＳ Ｐゴシック" pitchFamily="-128" charset="-128"/>
            </a:endParaRPr>
          </a:p>
          <a:p>
            <a:pPr>
              <a:spcBef>
                <a:spcPct val="0"/>
              </a:spcBef>
            </a:pPr>
            <a:endParaRPr lang="en-US" sz="2400" smtClean="0">
              <a:latin typeface="Arial" charset="0"/>
              <a:ea typeface="ＭＳ Ｐゴシック" pitchFamily="-128" charset="-128"/>
            </a:endParaRP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But if you think about these theory, you will realize that we have the dual of the shack-hartmann. First we though out the laser. </a:t>
            </a: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5A7A3A5-8D6E-4B5B-9DDE-8384DB3F08D7}" type="slidenum">
              <a:rPr lang="en-US" smtClean="0">
                <a:solidFill>
                  <a:srgbClr val="000000"/>
                </a:solidFill>
              </a:rPr>
              <a:pPr eaLnBrk="1" hangingPunct="1"/>
              <a:t>10</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BE8BD0-C5A9-4617-93E7-A7E6E9699144}" type="slidenum">
              <a:rPr lang="en-US"/>
              <a:pPr>
                <a:defRPr/>
              </a:pPr>
              <a:t>‹#›</a:t>
            </a:fld>
            <a:endParaRPr lang="en-US"/>
          </a:p>
        </p:txBody>
      </p:sp>
    </p:spTree>
    <p:extLst>
      <p:ext uri="{BB962C8B-B14F-4D97-AF65-F5344CB8AC3E}">
        <p14:creationId xmlns:p14="http://schemas.microsoft.com/office/powerpoint/2010/main" val="264780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6A3FF9-85DF-409B-88FC-DD475B898148}" type="slidenum">
              <a:rPr lang="en-US"/>
              <a:pPr>
                <a:defRPr/>
              </a:pPr>
              <a:t>‹#›</a:t>
            </a:fld>
            <a:endParaRPr lang="en-US"/>
          </a:p>
        </p:txBody>
      </p:sp>
    </p:spTree>
    <p:extLst>
      <p:ext uri="{BB962C8B-B14F-4D97-AF65-F5344CB8AC3E}">
        <p14:creationId xmlns:p14="http://schemas.microsoft.com/office/powerpoint/2010/main" val="1901896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3605F-3222-4965-9F1F-3A20F6F41878}" type="slidenum">
              <a:rPr lang="en-US"/>
              <a:pPr>
                <a:defRPr/>
              </a:pPr>
              <a:t>‹#›</a:t>
            </a:fld>
            <a:endParaRPr lang="en-US"/>
          </a:p>
        </p:txBody>
      </p:sp>
    </p:spTree>
    <p:extLst>
      <p:ext uri="{BB962C8B-B14F-4D97-AF65-F5344CB8AC3E}">
        <p14:creationId xmlns:p14="http://schemas.microsoft.com/office/powerpoint/2010/main" val="3919276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E8E3EDB4-075D-4970-8E20-4893B233CCD7}" type="slidenum">
              <a:rPr lang="en-US"/>
              <a:pPr>
                <a:defRPr/>
              </a:pPr>
              <a:t>‹#›</a:t>
            </a:fld>
            <a:endParaRPr lang="en-US"/>
          </a:p>
        </p:txBody>
      </p:sp>
    </p:spTree>
    <p:extLst>
      <p:ext uri="{BB962C8B-B14F-4D97-AF65-F5344CB8AC3E}">
        <p14:creationId xmlns:p14="http://schemas.microsoft.com/office/powerpoint/2010/main" val="2772026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80BAAEAE-4F6B-45F2-A0B6-F89034ED65BA}" type="slidenum">
              <a:rPr lang="en-US"/>
              <a:pPr>
                <a:defRPr/>
              </a:pPr>
              <a:t>‹#›</a:t>
            </a:fld>
            <a:endParaRPr lang="en-US"/>
          </a:p>
        </p:txBody>
      </p:sp>
    </p:spTree>
    <p:extLst>
      <p:ext uri="{BB962C8B-B14F-4D97-AF65-F5344CB8AC3E}">
        <p14:creationId xmlns:p14="http://schemas.microsoft.com/office/powerpoint/2010/main" val="47591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AA01B93-6D1A-4A51-A1CF-BE5F11774060}" type="slidenum">
              <a:rPr lang="en-US"/>
              <a:pPr>
                <a:defRPr/>
              </a:pPr>
              <a:t>‹#›</a:t>
            </a:fld>
            <a:endParaRPr lang="en-US"/>
          </a:p>
        </p:txBody>
      </p:sp>
    </p:spTree>
    <p:extLst>
      <p:ext uri="{BB962C8B-B14F-4D97-AF65-F5344CB8AC3E}">
        <p14:creationId xmlns:p14="http://schemas.microsoft.com/office/powerpoint/2010/main" val="5365464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C9B04101-BEF3-4E0F-BBF7-2B3C577FF6D1}" type="datetimeFigureOut">
              <a:rPr lang="en-US"/>
              <a:pPr>
                <a:defRPr/>
              </a:pPr>
              <a:t>3/5/2012</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EA0B8ABC-A134-4ABD-A0F0-88F663829C8D}" type="slidenum">
              <a:rPr lang="en-US"/>
              <a:pPr>
                <a:defRPr/>
              </a:pPr>
              <a:t>‹#›</a:t>
            </a:fld>
            <a:endParaRPr lang="en-US" dirty="0"/>
          </a:p>
        </p:txBody>
      </p:sp>
    </p:spTree>
    <p:extLst>
      <p:ext uri="{BB962C8B-B14F-4D97-AF65-F5344CB8AC3E}">
        <p14:creationId xmlns:p14="http://schemas.microsoft.com/office/powerpoint/2010/main" val="247436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48CE7EA3-4D73-427D-9732-A9DBFE740905}" type="slidenum">
              <a:rPr lang="en-US"/>
              <a:pPr>
                <a:defRPr/>
              </a:pPr>
              <a:t>‹#›</a:t>
            </a:fld>
            <a:endParaRPr lang="en-US"/>
          </a:p>
        </p:txBody>
      </p:sp>
    </p:spTree>
    <p:extLst>
      <p:ext uri="{BB962C8B-B14F-4D97-AF65-F5344CB8AC3E}">
        <p14:creationId xmlns:p14="http://schemas.microsoft.com/office/powerpoint/2010/main" val="154787661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A5936C79-44F8-4296-A569-2A53A3347A41}" type="slidenum">
              <a:rPr lang="en-US"/>
              <a:pPr>
                <a:defRPr/>
              </a:pPr>
              <a:t>‹#›</a:t>
            </a:fld>
            <a:endParaRPr lang="en-US"/>
          </a:p>
        </p:txBody>
      </p:sp>
    </p:spTree>
    <p:extLst>
      <p:ext uri="{BB962C8B-B14F-4D97-AF65-F5344CB8AC3E}">
        <p14:creationId xmlns:p14="http://schemas.microsoft.com/office/powerpoint/2010/main" val="323003718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F65C04DF-BBB1-4631-92A9-E6265D7CC624}" type="datetimeFigureOut">
              <a:rPr lang="en-US"/>
              <a:pPr>
                <a:defRPr/>
              </a:pPr>
              <a:t>3/5/2012</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A83F2FD1-01C3-4DB8-A462-E0F77267BC98}" type="slidenum">
              <a:rPr lang="en-US"/>
              <a:pPr>
                <a:defRPr/>
              </a:pPr>
              <a:t>‹#›</a:t>
            </a:fld>
            <a:endParaRPr lang="en-US"/>
          </a:p>
        </p:txBody>
      </p:sp>
    </p:spTree>
    <p:extLst>
      <p:ext uri="{BB962C8B-B14F-4D97-AF65-F5344CB8AC3E}">
        <p14:creationId xmlns:p14="http://schemas.microsoft.com/office/powerpoint/2010/main" val="3554652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FEF3CAE-FD80-4DB6-A17E-C1C47B773003}" type="slidenum">
              <a:rPr lang="en-US"/>
              <a:pPr>
                <a:defRPr/>
              </a:pPr>
              <a:t>‹#›</a:t>
            </a:fld>
            <a:endParaRPr lang="en-US"/>
          </a:p>
        </p:txBody>
      </p:sp>
    </p:spTree>
    <p:extLst>
      <p:ext uri="{BB962C8B-B14F-4D97-AF65-F5344CB8AC3E}">
        <p14:creationId xmlns:p14="http://schemas.microsoft.com/office/powerpoint/2010/main" val="418182239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15A14F-37E2-4D29-BC40-6D1C86B1CAE5}" type="slidenum">
              <a:rPr lang="en-US"/>
              <a:pPr>
                <a:defRPr/>
              </a:pPr>
              <a:t>‹#›</a:t>
            </a:fld>
            <a:endParaRPr lang="en-US"/>
          </a:p>
        </p:txBody>
      </p:sp>
    </p:spTree>
    <p:extLst>
      <p:ext uri="{BB962C8B-B14F-4D97-AF65-F5344CB8AC3E}">
        <p14:creationId xmlns:p14="http://schemas.microsoft.com/office/powerpoint/2010/main" val="1836438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1B4FEBB1-AB1A-4261-A13B-8B3D276B024C}" type="slidenum">
              <a:rPr lang="en-US"/>
              <a:pPr>
                <a:defRPr/>
              </a:pPr>
              <a:t>‹#›</a:t>
            </a:fld>
            <a:endParaRPr lang="en-US"/>
          </a:p>
        </p:txBody>
      </p:sp>
    </p:spTree>
    <p:extLst>
      <p:ext uri="{BB962C8B-B14F-4D97-AF65-F5344CB8AC3E}">
        <p14:creationId xmlns:p14="http://schemas.microsoft.com/office/powerpoint/2010/main" val="262718357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EB47B5E4-3480-4D66-8BA5-76BAAD3CDB5A}" type="slidenum">
              <a:rPr lang="en-US"/>
              <a:pPr>
                <a:defRPr/>
              </a:pPr>
              <a:t>‹#›</a:t>
            </a:fld>
            <a:endParaRPr lang="en-US"/>
          </a:p>
        </p:txBody>
      </p:sp>
    </p:spTree>
    <p:extLst>
      <p:ext uri="{BB962C8B-B14F-4D97-AF65-F5344CB8AC3E}">
        <p14:creationId xmlns:p14="http://schemas.microsoft.com/office/powerpoint/2010/main" val="123033597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88CD465-3B2B-42C9-959C-D0BAF4A95058}" type="slidenum">
              <a:rPr lang="en-US"/>
              <a:pPr>
                <a:defRPr/>
              </a:pPr>
              <a:t>‹#›</a:t>
            </a:fld>
            <a:endParaRPr lang="en-US"/>
          </a:p>
        </p:txBody>
      </p:sp>
    </p:spTree>
    <p:extLst>
      <p:ext uri="{BB962C8B-B14F-4D97-AF65-F5344CB8AC3E}">
        <p14:creationId xmlns:p14="http://schemas.microsoft.com/office/powerpoint/2010/main" val="46764392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49" y="750108"/>
            <a:ext cx="7072313" cy="58935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500192"/>
            <a:ext cx="3804046" cy="4179095"/>
          </a:xfrm>
        </p:spPr>
        <p:txBody>
          <a:bodyPr/>
          <a:lstStyle>
            <a:lvl1pPr marL="0" indent="0">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09" y="1500192"/>
            <a:ext cx="3857625" cy="4179095"/>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30459011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56" y="750108"/>
            <a:ext cx="7072313" cy="58935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500209"/>
            <a:ext cx="3804046" cy="4179095"/>
          </a:xfrm>
        </p:spPr>
        <p:txBody>
          <a:bodyPr/>
          <a:lstStyle>
            <a:lvl1pPr marL="0" indent="0">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09" y="1500209"/>
            <a:ext cx="3857625" cy="4179095"/>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10716949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5856" y="535781"/>
            <a:ext cx="7072313" cy="80367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14387" y="1500209"/>
            <a:ext cx="3804047" cy="4179095"/>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596476" y="1500209"/>
            <a:ext cx="3804047" cy="4179095"/>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752070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5856" y="750108"/>
            <a:ext cx="7072313" cy="589359"/>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14384" y="1500189"/>
            <a:ext cx="3782839" cy="567035"/>
          </a:xfrm>
        </p:spPr>
        <p:txBody>
          <a:bodyPr anchor="b"/>
          <a:lstStyle>
            <a:lvl1pPr marL="0" indent="0">
              <a:buNone/>
              <a:defRPr sz="1700" b="0"/>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dirty="0" smtClean="0"/>
              <a:t>Click to edit Master text styles</a:t>
            </a:r>
          </a:p>
        </p:txBody>
      </p:sp>
      <p:sp>
        <p:nvSpPr>
          <p:cNvPr id="4" name="Content Placeholder 3"/>
          <p:cNvSpPr>
            <a:spLocks noGrp="1"/>
          </p:cNvSpPr>
          <p:nvPr>
            <p:ph sz="half" idx="2"/>
          </p:nvPr>
        </p:nvSpPr>
        <p:spPr>
          <a:xfrm>
            <a:off x="714384" y="2089564"/>
            <a:ext cx="3782839" cy="3589735"/>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0"/>
          </p:nvPr>
        </p:nvSpPr>
        <p:spPr>
          <a:xfrm>
            <a:off x="4562035" y="1500189"/>
            <a:ext cx="3782839" cy="567035"/>
          </a:xfrm>
        </p:spPr>
        <p:txBody>
          <a:bodyPr anchor="b"/>
          <a:lstStyle>
            <a:lvl1pPr marL="0" indent="0">
              <a:buNone/>
              <a:defRPr sz="1700" b="0"/>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dirty="0" smtClean="0"/>
              <a:t>Click to edit Master text styles</a:t>
            </a:r>
          </a:p>
        </p:txBody>
      </p:sp>
      <p:sp>
        <p:nvSpPr>
          <p:cNvPr id="8" name="Content Placeholder 3"/>
          <p:cNvSpPr>
            <a:spLocks noGrp="1"/>
          </p:cNvSpPr>
          <p:nvPr>
            <p:ph sz="half" idx="11"/>
          </p:nvPr>
        </p:nvSpPr>
        <p:spPr>
          <a:xfrm>
            <a:off x="4562035" y="2089564"/>
            <a:ext cx="3782839" cy="3589735"/>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124731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32A22AE9-F66C-4044-9245-43DFC1BE0758}" type="slidenum">
              <a:rPr lang="en-US"/>
              <a:pPr>
                <a:defRPr/>
              </a:pPr>
              <a:t>‹#›</a:t>
            </a:fld>
            <a:endParaRPr lang="en-US"/>
          </a:p>
        </p:txBody>
      </p:sp>
    </p:spTree>
    <p:extLst>
      <p:ext uri="{BB962C8B-B14F-4D97-AF65-F5344CB8AC3E}">
        <p14:creationId xmlns:p14="http://schemas.microsoft.com/office/powerpoint/2010/main" val="391420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2176DD73-F218-4C48-85A1-F517DA41E446}" type="slidenum">
              <a:rPr lang="en-US"/>
              <a:pPr>
                <a:defRPr/>
              </a:pPr>
              <a:t>‹#›</a:t>
            </a:fld>
            <a:endParaRPr lang="en-US"/>
          </a:p>
        </p:txBody>
      </p:sp>
    </p:spTree>
    <p:extLst>
      <p:ext uri="{BB962C8B-B14F-4D97-AF65-F5344CB8AC3E}">
        <p14:creationId xmlns:p14="http://schemas.microsoft.com/office/powerpoint/2010/main" val="3797058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46B004D6-D18B-4A75-9A1F-428E550B2D8B}" type="slidenum">
              <a:rPr lang="en-US"/>
              <a:pPr>
                <a:defRPr/>
              </a:pPr>
              <a:t>‹#›</a:t>
            </a:fld>
            <a:endParaRPr lang="en-US"/>
          </a:p>
        </p:txBody>
      </p:sp>
    </p:spTree>
    <p:extLst>
      <p:ext uri="{BB962C8B-B14F-4D97-AF65-F5344CB8AC3E}">
        <p14:creationId xmlns:p14="http://schemas.microsoft.com/office/powerpoint/2010/main" val="340786262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67265A-405A-4A9D-9A84-CFD497FDB445}" type="slidenum">
              <a:rPr lang="en-US"/>
              <a:pPr>
                <a:defRPr/>
              </a:pPr>
              <a:t>‹#›</a:t>
            </a:fld>
            <a:endParaRPr lang="en-US"/>
          </a:p>
        </p:txBody>
      </p:sp>
    </p:spTree>
    <p:extLst>
      <p:ext uri="{BB962C8B-B14F-4D97-AF65-F5344CB8AC3E}">
        <p14:creationId xmlns:p14="http://schemas.microsoft.com/office/powerpoint/2010/main" val="2938802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37B307C4-133C-44C9-AFCD-2BAC361ABF47}" type="datetimeFigureOut">
              <a:rPr lang="en-US"/>
              <a:pPr>
                <a:defRPr/>
              </a:pPr>
              <a:t>3/5/2012</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9F0EA054-7210-43C5-878B-76761D6B6BB1}" type="slidenum">
              <a:rPr lang="en-US"/>
              <a:pPr>
                <a:defRPr/>
              </a:pPr>
              <a:t>‹#›</a:t>
            </a:fld>
            <a:endParaRPr lang="en-US" dirty="0"/>
          </a:p>
        </p:txBody>
      </p:sp>
    </p:spTree>
    <p:extLst>
      <p:ext uri="{BB962C8B-B14F-4D97-AF65-F5344CB8AC3E}">
        <p14:creationId xmlns:p14="http://schemas.microsoft.com/office/powerpoint/2010/main" val="884782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A17CA266-4576-4BA4-BF58-4FE2FFED6FE7}" type="slidenum">
              <a:rPr lang="en-US"/>
              <a:pPr>
                <a:defRPr/>
              </a:pPr>
              <a:t>‹#›</a:t>
            </a:fld>
            <a:endParaRPr lang="en-US"/>
          </a:p>
        </p:txBody>
      </p:sp>
    </p:spTree>
    <p:extLst>
      <p:ext uri="{BB962C8B-B14F-4D97-AF65-F5344CB8AC3E}">
        <p14:creationId xmlns:p14="http://schemas.microsoft.com/office/powerpoint/2010/main" val="28108361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D7887D5-F0EF-44D6-8150-AC4B2E5328C7}" type="slidenum">
              <a:rPr lang="en-US"/>
              <a:pPr>
                <a:defRPr/>
              </a:pPr>
              <a:t>‹#›</a:t>
            </a:fld>
            <a:endParaRPr lang="en-US"/>
          </a:p>
        </p:txBody>
      </p:sp>
    </p:spTree>
    <p:extLst>
      <p:ext uri="{BB962C8B-B14F-4D97-AF65-F5344CB8AC3E}">
        <p14:creationId xmlns:p14="http://schemas.microsoft.com/office/powerpoint/2010/main" val="107737035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9B0262DF-B9A8-4B26-A9BB-E7C7A94DB4A5}" type="datetimeFigureOut">
              <a:rPr lang="en-US"/>
              <a:pPr>
                <a:defRPr/>
              </a:pPr>
              <a:t>3/5/2012</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811F1D64-9BA0-4C53-8957-33C10AEE2E15}" type="slidenum">
              <a:rPr lang="en-US"/>
              <a:pPr>
                <a:defRPr/>
              </a:pPr>
              <a:t>‹#›</a:t>
            </a:fld>
            <a:endParaRPr lang="en-US"/>
          </a:p>
        </p:txBody>
      </p:sp>
    </p:spTree>
    <p:extLst>
      <p:ext uri="{BB962C8B-B14F-4D97-AF65-F5344CB8AC3E}">
        <p14:creationId xmlns:p14="http://schemas.microsoft.com/office/powerpoint/2010/main" val="2235871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E557EAC6-D0CF-4F6C-B3E3-7232F2DD1B96}" type="slidenum">
              <a:rPr lang="en-US"/>
              <a:pPr>
                <a:defRPr/>
              </a:pPr>
              <a:t>‹#›</a:t>
            </a:fld>
            <a:endParaRPr lang="en-US"/>
          </a:p>
        </p:txBody>
      </p:sp>
    </p:spTree>
    <p:extLst>
      <p:ext uri="{BB962C8B-B14F-4D97-AF65-F5344CB8AC3E}">
        <p14:creationId xmlns:p14="http://schemas.microsoft.com/office/powerpoint/2010/main" val="2887445701"/>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5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8DBB7A3D-C252-4287-9D6D-723CA6E27746}" type="slidenum">
              <a:rPr lang="en-US"/>
              <a:pPr>
                <a:defRPr/>
              </a:pPr>
              <a:t>‹#›</a:t>
            </a:fld>
            <a:endParaRPr lang="en-US"/>
          </a:p>
        </p:txBody>
      </p:sp>
    </p:spTree>
    <p:extLst>
      <p:ext uri="{BB962C8B-B14F-4D97-AF65-F5344CB8AC3E}">
        <p14:creationId xmlns:p14="http://schemas.microsoft.com/office/powerpoint/2010/main" val="383880396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6751AD69-7532-477F-8D47-57A627C2B531}" type="slidenum">
              <a:rPr lang="en-US"/>
              <a:pPr>
                <a:defRPr/>
              </a:pPr>
              <a:t>‹#›</a:t>
            </a:fld>
            <a:endParaRPr lang="en-US"/>
          </a:p>
        </p:txBody>
      </p:sp>
    </p:spTree>
    <p:extLst>
      <p:ext uri="{BB962C8B-B14F-4D97-AF65-F5344CB8AC3E}">
        <p14:creationId xmlns:p14="http://schemas.microsoft.com/office/powerpoint/2010/main" val="328622822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90E17DCD-758E-4C46-9423-54DB989896B7}" type="slidenum">
              <a:rPr lang="en-US"/>
              <a:pPr>
                <a:defRPr/>
              </a:pPr>
              <a:t>‹#›</a:t>
            </a:fld>
            <a:endParaRPr lang="en-US"/>
          </a:p>
        </p:txBody>
      </p:sp>
    </p:spTree>
    <p:extLst>
      <p:ext uri="{BB962C8B-B14F-4D97-AF65-F5344CB8AC3E}">
        <p14:creationId xmlns:p14="http://schemas.microsoft.com/office/powerpoint/2010/main" val="72094542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45" y="750108"/>
            <a:ext cx="7072313" cy="58935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500192"/>
            <a:ext cx="3804046" cy="4179095"/>
          </a:xfrm>
        </p:spPr>
        <p:txBody>
          <a:bodyPr/>
          <a:lstStyle>
            <a:lvl1pPr marL="0" indent="0">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09" y="1500192"/>
            <a:ext cx="3857625" cy="4179095"/>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170779753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B9F891C-2689-4DEC-B061-C78A36EA9F50}" type="slidenum">
              <a:rPr lang="en-US"/>
              <a:pPr>
                <a:defRPr/>
              </a:pPr>
              <a:t>‹#›</a:t>
            </a:fld>
            <a:endParaRPr lang="en-US"/>
          </a:p>
        </p:txBody>
      </p:sp>
    </p:spTree>
    <p:extLst>
      <p:ext uri="{BB962C8B-B14F-4D97-AF65-F5344CB8AC3E}">
        <p14:creationId xmlns:p14="http://schemas.microsoft.com/office/powerpoint/2010/main" val="401175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6342B6-0771-41F5-8649-775FE3CA42B5}" type="slidenum">
              <a:rPr lang="en-US"/>
              <a:pPr>
                <a:defRPr/>
              </a:pPr>
              <a:t>‹#›</a:t>
            </a:fld>
            <a:endParaRPr lang="en-US"/>
          </a:p>
        </p:txBody>
      </p:sp>
    </p:spTree>
    <p:extLst>
      <p:ext uri="{BB962C8B-B14F-4D97-AF65-F5344CB8AC3E}">
        <p14:creationId xmlns:p14="http://schemas.microsoft.com/office/powerpoint/2010/main" val="1332801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A12E0F9-EE8D-47CB-BEF7-F2A0EF3B8239}" type="slidenum">
              <a:rPr lang="en-US"/>
              <a:pPr>
                <a:defRPr/>
              </a:pPr>
              <a:t>‹#›</a:t>
            </a:fld>
            <a:endParaRPr lang="en-US"/>
          </a:p>
        </p:txBody>
      </p:sp>
    </p:spTree>
    <p:extLst>
      <p:ext uri="{BB962C8B-B14F-4D97-AF65-F5344CB8AC3E}">
        <p14:creationId xmlns:p14="http://schemas.microsoft.com/office/powerpoint/2010/main" val="2833752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9C96F9D1-9A53-40E2-BB14-41857EBE107A}" type="slidenum">
              <a:rPr lang="en-US"/>
              <a:pPr>
                <a:defRPr/>
              </a:pPr>
              <a:t>‹#›</a:t>
            </a:fld>
            <a:endParaRPr lang="en-US"/>
          </a:p>
        </p:txBody>
      </p:sp>
    </p:spTree>
    <p:extLst>
      <p:ext uri="{BB962C8B-B14F-4D97-AF65-F5344CB8AC3E}">
        <p14:creationId xmlns:p14="http://schemas.microsoft.com/office/powerpoint/2010/main" val="1377217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D6ADAFDD-A33B-453C-A0B0-4472C91E9CD1}" type="datetimeFigureOut">
              <a:rPr lang="en-US"/>
              <a:pPr>
                <a:defRPr/>
              </a:pPr>
              <a:t>3/5/2012</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0C75F663-A332-4DE2-BB92-949D315A330F}" type="slidenum">
              <a:rPr lang="en-US"/>
              <a:pPr>
                <a:defRPr/>
              </a:pPr>
              <a:t>‹#›</a:t>
            </a:fld>
            <a:endParaRPr lang="en-US" dirty="0"/>
          </a:p>
        </p:txBody>
      </p:sp>
    </p:spTree>
    <p:extLst>
      <p:ext uri="{BB962C8B-B14F-4D97-AF65-F5344CB8AC3E}">
        <p14:creationId xmlns:p14="http://schemas.microsoft.com/office/powerpoint/2010/main" val="3957014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E7DB5FD-F7A4-435E-84CB-313813F4CAAC}" type="slidenum">
              <a:rPr lang="en-US"/>
              <a:pPr>
                <a:defRPr/>
              </a:pPr>
              <a:t>‹#›</a:t>
            </a:fld>
            <a:endParaRPr lang="en-US"/>
          </a:p>
        </p:txBody>
      </p:sp>
    </p:spTree>
    <p:extLst>
      <p:ext uri="{BB962C8B-B14F-4D97-AF65-F5344CB8AC3E}">
        <p14:creationId xmlns:p14="http://schemas.microsoft.com/office/powerpoint/2010/main" val="1523037871"/>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D13F29C-A2C1-4270-B9D9-8137D8F01285}" type="slidenum">
              <a:rPr lang="en-US"/>
              <a:pPr>
                <a:defRPr/>
              </a:pPr>
              <a:t>‹#›</a:t>
            </a:fld>
            <a:endParaRPr lang="en-US"/>
          </a:p>
        </p:txBody>
      </p:sp>
    </p:spTree>
    <p:extLst>
      <p:ext uri="{BB962C8B-B14F-4D97-AF65-F5344CB8AC3E}">
        <p14:creationId xmlns:p14="http://schemas.microsoft.com/office/powerpoint/2010/main" val="237228557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1BFE0B74-56A7-47EA-92D3-E441959F6542}" type="datetimeFigureOut">
              <a:rPr lang="en-US"/>
              <a:pPr>
                <a:defRPr/>
              </a:pPr>
              <a:t>3/5/2012</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68EA5D2B-E15F-4715-AC75-6B80B07FEFE7}" type="slidenum">
              <a:rPr lang="en-US"/>
              <a:pPr>
                <a:defRPr/>
              </a:pPr>
              <a:t>‹#›</a:t>
            </a:fld>
            <a:endParaRPr lang="en-US"/>
          </a:p>
        </p:txBody>
      </p:sp>
    </p:spTree>
    <p:extLst>
      <p:ext uri="{BB962C8B-B14F-4D97-AF65-F5344CB8AC3E}">
        <p14:creationId xmlns:p14="http://schemas.microsoft.com/office/powerpoint/2010/main" val="2903561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9291ACDB-7B08-461E-91E8-8EAD238AC076}" type="slidenum">
              <a:rPr lang="en-US"/>
              <a:pPr>
                <a:defRPr/>
              </a:pPr>
              <a:t>‹#›</a:t>
            </a:fld>
            <a:endParaRPr lang="en-US"/>
          </a:p>
        </p:txBody>
      </p:sp>
    </p:spTree>
    <p:extLst>
      <p:ext uri="{BB962C8B-B14F-4D97-AF65-F5344CB8AC3E}">
        <p14:creationId xmlns:p14="http://schemas.microsoft.com/office/powerpoint/2010/main" val="283941070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3C7BD423-30F9-4BD7-8375-98CCAD7FCA58}" type="slidenum">
              <a:rPr lang="en-US"/>
              <a:pPr>
                <a:defRPr/>
              </a:pPr>
              <a:t>‹#›</a:t>
            </a:fld>
            <a:endParaRPr lang="en-US"/>
          </a:p>
        </p:txBody>
      </p:sp>
    </p:spTree>
    <p:extLst>
      <p:ext uri="{BB962C8B-B14F-4D97-AF65-F5344CB8AC3E}">
        <p14:creationId xmlns:p14="http://schemas.microsoft.com/office/powerpoint/2010/main" val="220394072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AC9D7695-8144-49DB-A0FC-0A4E14CCD42C}" type="slidenum">
              <a:rPr lang="en-US"/>
              <a:pPr>
                <a:defRPr/>
              </a:pPr>
              <a:t>‹#›</a:t>
            </a:fld>
            <a:endParaRPr lang="en-US"/>
          </a:p>
        </p:txBody>
      </p:sp>
    </p:spTree>
    <p:extLst>
      <p:ext uri="{BB962C8B-B14F-4D97-AF65-F5344CB8AC3E}">
        <p14:creationId xmlns:p14="http://schemas.microsoft.com/office/powerpoint/2010/main" val="831240015"/>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6FD7DEF4-46F3-417D-8E65-2691C35C453D}" type="slidenum">
              <a:rPr lang="en-US"/>
              <a:pPr>
                <a:defRPr/>
              </a:pPr>
              <a:t>‹#›</a:t>
            </a:fld>
            <a:endParaRPr lang="en-US"/>
          </a:p>
        </p:txBody>
      </p:sp>
    </p:spTree>
    <p:extLst>
      <p:ext uri="{BB962C8B-B14F-4D97-AF65-F5344CB8AC3E}">
        <p14:creationId xmlns:p14="http://schemas.microsoft.com/office/powerpoint/2010/main" val="116690951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0BB3CDB-B70C-471F-BDBD-40BFC5751DED}" type="slidenum">
              <a:rPr lang="en-US"/>
              <a:pPr>
                <a:defRPr/>
              </a:pPr>
              <a:t>‹#›</a:t>
            </a:fld>
            <a:endParaRPr lang="en-US"/>
          </a:p>
        </p:txBody>
      </p:sp>
    </p:spTree>
    <p:extLst>
      <p:ext uri="{BB962C8B-B14F-4D97-AF65-F5344CB8AC3E}">
        <p14:creationId xmlns:p14="http://schemas.microsoft.com/office/powerpoint/2010/main" val="3538659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56" y="750108"/>
            <a:ext cx="7072313" cy="58935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500226"/>
            <a:ext cx="3804046" cy="4179095"/>
          </a:xfrm>
        </p:spPr>
        <p:txBody>
          <a:bodyPr/>
          <a:lstStyle>
            <a:lvl1pPr marL="0" indent="0">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09" y="1500226"/>
            <a:ext cx="3857625" cy="4179095"/>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153288202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56" y="750108"/>
            <a:ext cx="7072313" cy="58935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500231"/>
            <a:ext cx="3804046" cy="4179095"/>
          </a:xfrm>
        </p:spPr>
        <p:txBody>
          <a:bodyPr/>
          <a:lstStyle>
            <a:lvl1pPr marL="0" indent="0">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09" y="1500231"/>
            <a:ext cx="3857625" cy="4179095"/>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411622913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5856" y="535781"/>
            <a:ext cx="7072313" cy="80367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14387" y="1500231"/>
            <a:ext cx="3804047" cy="4179095"/>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596476" y="1500231"/>
            <a:ext cx="3804047" cy="4179095"/>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051316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5856" y="750108"/>
            <a:ext cx="7072313" cy="589359"/>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14384" y="1500189"/>
            <a:ext cx="3782839" cy="567035"/>
          </a:xfrm>
        </p:spPr>
        <p:txBody>
          <a:bodyPr anchor="b"/>
          <a:lstStyle>
            <a:lvl1pPr marL="0" indent="0">
              <a:buNone/>
              <a:defRPr sz="1700" b="0"/>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dirty="0" smtClean="0"/>
              <a:t>Click to edit Master text styles</a:t>
            </a:r>
          </a:p>
        </p:txBody>
      </p:sp>
      <p:sp>
        <p:nvSpPr>
          <p:cNvPr id="4" name="Content Placeholder 3"/>
          <p:cNvSpPr>
            <a:spLocks noGrp="1"/>
          </p:cNvSpPr>
          <p:nvPr>
            <p:ph sz="half" idx="2"/>
          </p:nvPr>
        </p:nvSpPr>
        <p:spPr>
          <a:xfrm>
            <a:off x="714384" y="2089564"/>
            <a:ext cx="3782839" cy="3589735"/>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0"/>
          </p:nvPr>
        </p:nvSpPr>
        <p:spPr>
          <a:xfrm>
            <a:off x="4562035" y="1500189"/>
            <a:ext cx="3782839" cy="567035"/>
          </a:xfrm>
        </p:spPr>
        <p:txBody>
          <a:bodyPr anchor="b"/>
          <a:lstStyle>
            <a:lvl1pPr marL="0" indent="0">
              <a:buNone/>
              <a:defRPr sz="1700" b="0"/>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dirty="0" smtClean="0"/>
              <a:t>Click to edit Master text styles</a:t>
            </a:r>
          </a:p>
        </p:txBody>
      </p:sp>
      <p:sp>
        <p:nvSpPr>
          <p:cNvPr id="8" name="Content Placeholder 3"/>
          <p:cNvSpPr>
            <a:spLocks noGrp="1"/>
          </p:cNvSpPr>
          <p:nvPr>
            <p:ph sz="half" idx="11"/>
          </p:nvPr>
        </p:nvSpPr>
        <p:spPr>
          <a:xfrm>
            <a:off x="4562035" y="2089564"/>
            <a:ext cx="3782839" cy="3589735"/>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390974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0757C121-A367-4B72-B848-814B5D054B32}"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0F77385A-6940-45D8-850E-4FE26C30ACD3}" type="slidenum">
              <a:rPr lang="en-US"/>
              <a:pPr>
                <a:defRPr/>
              </a:pPr>
              <a:t>‹#›</a:t>
            </a:fld>
            <a:endParaRPr lang="en-US"/>
          </a:p>
        </p:txBody>
      </p:sp>
    </p:spTree>
    <p:extLst>
      <p:ext uri="{BB962C8B-B14F-4D97-AF65-F5344CB8AC3E}">
        <p14:creationId xmlns:p14="http://schemas.microsoft.com/office/powerpoint/2010/main" val="1017992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97035EAC-1140-4628-9812-A9B429A0DD7C}"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D632E30C-C12B-4B39-AE7A-4CAB11CF9E35}" type="slidenum">
              <a:rPr lang="en-US"/>
              <a:pPr>
                <a:defRPr/>
              </a:pPr>
              <a:t>‹#›</a:t>
            </a:fld>
            <a:endParaRPr lang="en-US"/>
          </a:p>
        </p:txBody>
      </p:sp>
    </p:spTree>
    <p:extLst>
      <p:ext uri="{BB962C8B-B14F-4D97-AF65-F5344CB8AC3E}">
        <p14:creationId xmlns:p14="http://schemas.microsoft.com/office/powerpoint/2010/main" val="26492501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FC554279-D941-47DB-8A83-5BE7E73D584A}"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C7D5F2F0-6556-491A-BD8B-257A375B3C12}" type="slidenum">
              <a:rPr lang="en-US"/>
              <a:pPr>
                <a:defRPr/>
              </a:pPr>
              <a:t>‹#›</a:t>
            </a:fld>
            <a:endParaRPr lang="en-US"/>
          </a:p>
        </p:txBody>
      </p:sp>
    </p:spTree>
    <p:extLst>
      <p:ext uri="{BB962C8B-B14F-4D97-AF65-F5344CB8AC3E}">
        <p14:creationId xmlns:p14="http://schemas.microsoft.com/office/powerpoint/2010/main" val="1141677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D33B582E-0855-4510-AAB7-99786FFAD3A0}" type="datetimeFigureOut">
              <a:rPr lang="en-US"/>
              <a:pPr>
                <a:defRPr/>
              </a:pPr>
              <a:t>3/5/2012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C737D334-C8C2-4B57-BBAD-9EE683119D25}" type="slidenum">
              <a:rPr lang="en-US"/>
              <a:pPr>
                <a:defRPr/>
              </a:pPr>
              <a:t>‹#›</a:t>
            </a:fld>
            <a:endParaRPr lang="en-US"/>
          </a:p>
        </p:txBody>
      </p:sp>
    </p:spTree>
    <p:extLst>
      <p:ext uri="{BB962C8B-B14F-4D97-AF65-F5344CB8AC3E}">
        <p14:creationId xmlns:p14="http://schemas.microsoft.com/office/powerpoint/2010/main" val="1845470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7DA2682-EDD3-4035-85BF-6FF317AAD00E}" type="datetimeFigureOut">
              <a:rPr lang="en-US"/>
              <a:pPr>
                <a:defRPr/>
              </a:pPr>
              <a:t>3/5/2012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39E6CC03-59E7-42AF-8334-D0F882982986}" type="slidenum">
              <a:rPr lang="en-US"/>
              <a:pPr>
                <a:defRPr/>
              </a:pPr>
              <a:t>‹#›</a:t>
            </a:fld>
            <a:endParaRPr lang="en-US"/>
          </a:p>
        </p:txBody>
      </p:sp>
    </p:spTree>
    <p:extLst>
      <p:ext uri="{BB962C8B-B14F-4D97-AF65-F5344CB8AC3E}">
        <p14:creationId xmlns:p14="http://schemas.microsoft.com/office/powerpoint/2010/main" val="1756528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FE4CEAC8-6B8A-498F-8601-18B0D1CE3737}" type="datetimeFigureOut">
              <a:rPr lang="en-US"/>
              <a:pPr>
                <a:defRPr/>
              </a:pPr>
              <a:t>3/5/2012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81C7CBA3-4A56-45C4-8752-C9F5C07FB173}" type="slidenum">
              <a:rPr lang="en-US"/>
              <a:pPr>
                <a:defRPr/>
              </a:pPr>
              <a:t>‹#›</a:t>
            </a:fld>
            <a:endParaRPr lang="en-US"/>
          </a:p>
        </p:txBody>
      </p:sp>
    </p:spTree>
    <p:extLst>
      <p:ext uri="{BB962C8B-B14F-4D97-AF65-F5344CB8AC3E}">
        <p14:creationId xmlns:p14="http://schemas.microsoft.com/office/powerpoint/2010/main" val="406413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CB0847-50F3-4BA8-9673-6A017415E0F8}" type="slidenum">
              <a:rPr lang="en-US"/>
              <a:pPr>
                <a:defRPr/>
              </a:pPr>
              <a:t>‹#›</a:t>
            </a:fld>
            <a:endParaRPr lang="en-US"/>
          </a:p>
        </p:txBody>
      </p:sp>
    </p:spTree>
    <p:extLst>
      <p:ext uri="{BB962C8B-B14F-4D97-AF65-F5344CB8AC3E}">
        <p14:creationId xmlns:p14="http://schemas.microsoft.com/office/powerpoint/2010/main" val="10880981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F463819-792B-4705-B317-40A3FEA91CEB}" type="datetimeFigureOut">
              <a:rPr lang="en-US"/>
              <a:pPr>
                <a:defRPr/>
              </a:pPr>
              <a:t>3/5/2012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AB662A0D-47DA-45EA-A334-2EBF9BBD3EA6}" type="slidenum">
              <a:rPr lang="en-US"/>
              <a:pPr>
                <a:defRPr/>
              </a:pPr>
              <a:t>‹#›</a:t>
            </a:fld>
            <a:endParaRPr lang="en-US"/>
          </a:p>
        </p:txBody>
      </p:sp>
    </p:spTree>
    <p:extLst>
      <p:ext uri="{BB962C8B-B14F-4D97-AF65-F5344CB8AC3E}">
        <p14:creationId xmlns:p14="http://schemas.microsoft.com/office/powerpoint/2010/main" val="1087590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D7BD2560-818A-4400-8AD6-0BE5BCEC69C2}" type="datetimeFigureOut">
              <a:rPr lang="en-US"/>
              <a:pPr>
                <a:defRPr/>
              </a:pPr>
              <a:t>3/5/2012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41B0092-FA08-4637-811D-58E00F1380F9}" type="slidenum">
              <a:rPr lang="en-US"/>
              <a:pPr>
                <a:defRPr/>
              </a:pPr>
              <a:t>‹#›</a:t>
            </a:fld>
            <a:endParaRPr lang="en-US"/>
          </a:p>
        </p:txBody>
      </p:sp>
    </p:spTree>
    <p:extLst>
      <p:ext uri="{BB962C8B-B14F-4D97-AF65-F5344CB8AC3E}">
        <p14:creationId xmlns:p14="http://schemas.microsoft.com/office/powerpoint/2010/main" val="3211234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F2CFDC0A-5CB5-4C70-981F-0B4BDC94FDF1}" type="datetimeFigureOut">
              <a:rPr lang="en-US"/>
              <a:pPr>
                <a:defRPr/>
              </a:pPr>
              <a:t>3/5/2012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249DAE81-DC9A-49DC-AE07-CF0B45108562}" type="slidenum">
              <a:rPr lang="en-US"/>
              <a:pPr>
                <a:defRPr/>
              </a:pPr>
              <a:t>‹#›</a:t>
            </a:fld>
            <a:endParaRPr lang="en-US"/>
          </a:p>
        </p:txBody>
      </p:sp>
    </p:spTree>
    <p:extLst>
      <p:ext uri="{BB962C8B-B14F-4D97-AF65-F5344CB8AC3E}">
        <p14:creationId xmlns:p14="http://schemas.microsoft.com/office/powerpoint/2010/main" val="13557710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67A23D04-AD55-493A-B238-858C72F80EC8}"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15F1925-94A5-4A31-9CD7-8BF95C872DDD}" type="slidenum">
              <a:rPr lang="en-US"/>
              <a:pPr>
                <a:defRPr/>
              </a:pPr>
              <a:t>‹#›</a:t>
            </a:fld>
            <a:endParaRPr lang="en-US"/>
          </a:p>
        </p:txBody>
      </p:sp>
    </p:spTree>
    <p:extLst>
      <p:ext uri="{BB962C8B-B14F-4D97-AF65-F5344CB8AC3E}">
        <p14:creationId xmlns:p14="http://schemas.microsoft.com/office/powerpoint/2010/main" val="17680084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1C032CC-2BCD-432D-A28B-08BE871431C1}"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6C248D11-E283-4936-80AD-6AC00708E6E4}" type="slidenum">
              <a:rPr lang="en-US"/>
              <a:pPr>
                <a:defRPr/>
              </a:pPr>
              <a:t>‹#›</a:t>
            </a:fld>
            <a:endParaRPr lang="en-US"/>
          </a:p>
        </p:txBody>
      </p:sp>
    </p:spTree>
    <p:extLst>
      <p:ext uri="{BB962C8B-B14F-4D97-AF65-F5344CB8AC3E}">
        <p14:creationId xmlns:p14="http://schemas.microsoft.com/office/powerpoint/2010/main" val="3012734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A8146B06-DC9D-48FA-8F05-773748760BF2}"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CB9CEBDE-C126-4304-8D0D-C6FE3FFFD3FE}" type="slidenum">
              <a:rPr lang="en-US"/>
              <a:pPr>
                <a:defRPr/>
              </a:pPr>
              <a:t>‹#›</a:t>
            </a:fld>
            <a:endParaRPr lang="en-US"/>
          </a:p>
        </p:txBody>
      </p:sp>
    </p:spTree>
    <p:extLst>
      <p:ext uri="{BB962C8B-B14F-4D97-AF65-F5344CB8AC3E}">
        <p14:creationId xmlns:p14="http://schemas.microsoft.com/office/powerpoint/2010/main" val="543722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CE10F954-44F5-4A57-8232-CAFAE7B75C93}"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3728EF3D-F7A3-416D-8D7B-5D9FB93D36BF}" type="slidenum">
              <a:rPr lang="en-US"/>
              <a:pPr>
                <a:defRPr/>
              </a:pPr>
              <a:t>‹#›</a:t>
            </a:fld>
            <a:endParaRPr lang="en-US"/>
          </a:p>
        </p:txBody>
      </p:sp>
    </p:spTree>
    <p:extLst>
      <p:ext uri="{BB962C8B-B14F-4D97-AF65-F5344CB8AC3E}">
        <p14:creationId xmlns:p14="http://schemas.microsoft.com/office/powerpoint/2010/main" val="3586534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851BF8E7-2212-4201-931F-EAA7A3115DBD}"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EA308C30-2550-49BB-BABE-D59A069C86FE}" type="slidenum">
              <a:rPr lang="en-US"/>
              <a:pPr>
                <a:defRPr/>
              </a:pPr>
              <a:t>‹#›</a:t>
            </a:fld>
            <a:endParaRPr lang="en-US"/>
          </a:p>
        </p:txBody>
      </p:sp>
    </p:spTree>
    <p:extLst>
      <p:ext uri="{BB962C8B-B14F-4D97-AF65-F5344CB8AC3E}">
        <p14:creationId xmlns:p14="http://schemas.microsoft.com/office/powerpoint/2010/main" val="3737151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E8BBD46B-2D7D-4462-A3A9-AC657859BB0F}" type="datetimeFigureOut">
              <a:rPr lang="en-US"/>
              <a:pPr>
                <a:defRPr/>
              </a:pPr>
              <a:t>3/5/2012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EA5253A6-9720-47F6-8F1E-8854B3727379}" type="slidenum">
              <a:rPr lang="en-US"/>
              <a:pPr>
                <a:defRPr/>
              </a:pPr>
              <a:t>‹#›</a:t>
            </a:fld>
            <a:endParaRPr lang="en-US"/>
          </a:p>
        </p:txBody>
      </p:sp>
    </p:spTree>
    <p:extLst>
      <p:ext uri="{BB962C8B-B14F-4D97-AF65-F5344CB8AC3E}">
        <p14:creationId xmlns:p14="http://schemas.microsoft.com/office/powerpoint/2010/main" val="18282690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E5D496D8-0BCB-43EF-BE5C-B37D138FA1EC}" type="datetimeFigureOut">
              <a:rPr lang="en-US"/>
              <a:pPr>
                <a:defRPr/>
              </a:pPr>
              <a:t>3/5/2012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49EDC070-F4C1-454E-863C-12B10618A729}" type="slidenum">
              <a:rPr lang="en-US"/>
              <a:pPr>
                <a:defRPr/>
              </a:pPr>
              <a:t>‹#›</a:t>
            </a:fld>
            <a:endParaRPr lang="en-US"/>
          </a:p>
        </p:txBody>
      </p:sp>
    </p:spTree>
    <p:extLst>
      <p:ext uri="{BB962C8B-B14F-4D97-AF65-F5344CB8AC3E}">
        <p14:creationId xmlns:p14="http://schemas.microsoft.com/office/powerpoint/2010/main" val="63192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D63011E-77B6-45D9-9382-C89DB6B3806D}" type="slidenum">
              <a:rPr lang="en-US"/>
              <a:pPr>
                <a:defRPr/>
              </a:pPr>
              <a:t>‹#›</a:t>
            </a:fld>
            <a:endParaRPr lang="en-US"/>
          </a:p>
        </p:txBody>
      </p:sp>
    </p:spTree>
    <p:extLst>
      <p:ext uri="{BB962C8B-B14F-4D97-AF65-F5344CB8AC3E}">
        <p14:creationId xmlns:p14="http://schemas.microsoft.com/office/powerpoint/2010/main" val="3931156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9A40F963-DDA2-4516-A459-A40DCC79B131}" type="datetimeFigureOut">
              <a:rPr lang="en-US"/>
              <a:pPr>
                <a:defRPr/>
              </a:pPr>
              <a:t>3/5/2012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51E6F58-8A46-4C85-A83D-6C7579E14177}" type="slidenum">
              <a:rPr lang="en-US"/>
              <a:pPr>
                <a:defRPr/>
              </a:pPr>
              <a:t>‹#›</a:t>
            </a:fld>
            <a:endParaRPr lang="en-US"/>
          </a:p>
        </p:txBody>
      </p:sp>
    </p:spTree>
    <p:extLst>
      <p:ext uri="{BB962C8B-B14F-4D97-AF65-F5344CB8AC3E}">
        <p14:creationId xmlns:p14="http://schemas.microsoft.com/office/powerpoint/2010/main" val="3771663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1DAED05A-A36B-4445-BA63-CEAFCFD1FD33}" type="datetimeFigureOut">
              <a:rPr lang="en-US"/>
              <a:pPr>
                <a:defRPr/>
              </a:pPr>
              <a:t>3/5/2012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D821A2D4-BBE5-4A56-8845-C2A4C8789D70}" type="slidenum">
              <a:rPr lang="en-US"/>
              <a:pPr>
                <a:defRPr/>
              </a:pPr>
              <a:t>‹#›</a:t>
            </a:fld>
            <a:endParaRPr lang="en-US"/>
          </a:p>
        </p:txBody>
      </p:sp>
    </p:spTree>
    <p:extLst>
      <p:ext uri="{BB962C8B-B14F-4D97-AF65-F5344CB8AC3E}">
        <p14:creationId xmlns:p14="http://schemas.microsoft.com/office/powerpoint/2010/main" val="26041316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83052DDB-8000-4A7B-B01D-73406135724D}" type="datetimeFigureOut">
              <a:rPr lang="en-US"/>
              <a:pPr>
                <a:defRPr/>
              </a:pPr>
              <a:t>3/5/2012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B735E8C-1DE2-4DA7-9A8C-F4E0FEE727BB}" type="slidenum">
              <a:rPr lang="en-US"/>
              <a:pPr>
                <a:defRPr/>
              </a:pPr>
              <a:t>‹#›</a:t>
            </a:fld>
            <a:endParaRPr lang="en-US"/>
          </a:p>
        </p:txBody>
      </p:sp>
    </p:spTree>
    <p:extLst>
      <p:ext uri="{BB962C8B-B14F-4D97-AF65-F5344CB8AC3E}">
        <p14:creationId xmlns:p14="http://schemas.microsoft.com/office/powerpoint/2010/main" val="3246138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5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48AFB7C-A664-4566-99E0-EC081AFD9965}" type="datetimeFigureOut">
              <a:rPr lang="en-US"/>
              <a:pPr>
                <a:defRPr/>
              </a:pPr>
              <a:t>3/5/2012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A145ED83-A77A-4F8E-B2C7-A0D10DA83B6F}" type="slidenum">
              <a:rPr lang="en-US"/>
              <a:pPr>
                <a:defRPr/>
              </a:pPr>
              <a:t>‹#›</a:t>
            </a:fld>
            <a:endParaRPr lang="en-US"/>
          </a:p>
        </p:txBody>
      </p:sp>
    </p:spTree>
    <p:extLst>
      <p:ext uri="{BB962C8B-B14F-4D97-AF65-F5344CB8AC3E}">
        <p14:creationId xmlns:p14="http://schemas.microsoft.com/office/powerpoint/2010/main" val="1312593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3EBEBD16-D308-4DD1-BE4A-B8DB80DEE6CF}"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1A8392EE-DB28-47EB-8542-A1F2C89B374C}" type="slidenum">
              <a:rPr lang="en-US"/>
              <a:pPr>
                <a:defRPr/>
              </a:pPr>
              <a:t>‹#›</a:t>
            </a:fld>
            <a:endParaRPr lang="en-US"/>
          </a:p>
        </p:txBody>
      </p:sp>
    </p:spTree>
    <p:extLst>
      <p:ext uri="{BB962C8B-B14F-4D97-AF65-F5344CB8AC3E}">
        <p14:creationId xmlns:p14="http://schemas.microsoft.com/office/powerpoint/2010/main" val="3423899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D5BDA715-65F8-4049-88A5-5C3536EDF5A3}" type="datetimeFigureOut">
              <a:rPr lang="en-US"/>
              <a:pPr>
                <a:defRPr/>
              </a:pPr>
              <a:t>3/5/2012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FEEF78D6-5810-40B7-A397-146E3C365616}" type="slidenum">
              <a:rPr lang="en-US"/>
              <a:pPr>
                <a:defRPr/>
              </a:pPr>
              <a:t>‹#›</a:t>
            </a:fld>
            <a:endParaRPr lang="en-US"/>
          </a:p>
        </p:txBody>
      </p:sp>
    </p:spTree>
    <p:extLst>
      <p:ext uri="{BB962C8B-B14F-4D97-AF65-F5344CB8AC3E}">
        <p14:creationId xmlns:p14="http://schemas.microsoft.com/office/powerpoint/2010/main" val="1978542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8655E4-7B7F-4B6D-BC67-F8B064CD17AA}" type="slidenum">
              <a:rPr lang="en-US"/>
              <a:pPr>
                <a:defRPr/>
              </a:pPr>
              <a:t>‹#›</a:t>
            </a:fld>
            <a:endParaRPr lang="en-US"/>
          </a:p>
        </p:txBody>
      </p:sp>
    </p:spTree>
    <p:extLst>
      <p:ext uri="{BB962C8B-B14F-4D97-AF65-F5344CB8AC3E}">
        <p14:creationId xmlns:p14="http://schemas.microsoft.com/office/powerpoint/2010/main" val="266791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74"/>
            <a:ext cx="5486400" cy="8048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BFDCE9-F68D-4B53-B19D-3FBDCE11EB6D}" type="slidenum">
              <a:rPr lang="en-US"/>
              <a:pPr>
                <a:defRPr/>
              </a:pPr>
              <a:t>‹#›</a:t>
            </a:fld>
            <a:endParaRPr lang="en-US"/>
          </a:p>
        </p:txBody>
      </p:sp>
    </p:spTree>
    <p:extLst>
      <p:ext uri="{BB962C8B-B14F-4D97-AF65-F5344CB8AC3E}">
        <p14:creationId xmlns:p14="http://schemas.microsoft.com/office/powerpoint/2010/main" val="3283738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6713"/>
          </a:xfrm>
          <a:prstGeom prst="rect">
            <a:avLst/>
          </a:prstGeom>
        </p:spPr>
        <p:txBody>
          <a:bodyPr vert="horz" lIns="91435" tIns="45718" rIns="91435" bIns="45718" rtlCol="0" anchor="ctr"/>
          <a:lstStyle>
            <a:lvl1pPr algn="l" eaLnBrk="0" hangingPunct="0">
              <a:defRPr sz="1200">
                <a:solidFill>
                  <a:schemeClr val="tx1">
                    <a:tint val="75000"/>
                  </a:schemeClr>
                </a:solidFill>
                <a:latin typeface="Arial" pitchFamily="-107"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6713"/>
          </a:xfrm>
          <a:prstGeom prst="rect">
            <a:avLst/>
          </a:prstGeom>
        </p:spPr>
        <p:txBody>
          <a:bodyPr vert="horz" lIns="91435" tIns="45718" rIns="91435" bIns="45718" rtlCol="0" anchor="ctr"/>
          <a:lstStyle>
            <a:lvl1pPr algn="ctr" eaLnBrk="0" hangingPunct="0">
              <a:defRPr sz="1200">
                <a:solidFill>
                  <a:schemeClr val="tx1">
                    <a:tint val="75000"/>
                  </a:schemeClr>
                </a:solidFill>
                <a:latin typeface="Arial" pitchFamily="-107"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6713"/>
          </a:xfrm>
          <a:prstGeom prst="rect">
            <a:avLst/>
          </a:prstGeom>
        </p:spPr>
        <p:txBody>
          <a:bodyPr vert="horz" wrap="square" lIns="91435" tIns="45718" rIns="91435" bIns="45718" numCol="1" anchor="ctr" anchorCtr="0" compatLnSpc="1">
            <a:prstTxWarp prst="textNoShape">
              <a:avLst/>
            </a:prstTxWarp>
          </a:bodyPr>
          <a:lstStyle>
            <a:lvl1pPr algn="r" eaLnBrk="0" hangingPunct="0">
              <a:defRPr sz="1200">
                <a:solidFill>
                  <a:srgbClr val="898989"/>
                </a:solidFill>
                <a:latin typeface="Arial" charset="0"/>
                <a:ea typeface="ＭＳ Ｐゴシック" charset="-128"/>
                <a:cs typeface="+mn-cs"/>
              </a:defRPr>
            </a:lvl1pPr>
          </a:lstStyle>
          <a:p>
            <a:pPr>
              <a:defRPr/>
            </a:pPr>
            <a:fld id="{1186AD8C-A1F0-40BD-AF99-7F99328354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74"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Lst>
  <p:timing>
    <p:tnLst>
      <p:par>
        <p:cTn id="1" dur="indefinite" restart="never" nodeType="tmRoot"/>
      </p:par>
    </p:tnLst>
  </p:timing>
  <p:hf sldNum="0"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defTabSz="45561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561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561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561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177" algn="ctr" defTabSz="45717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353" algn="ctr" defTabSz="45717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530" algn="ctr" defTabSz="45717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706" algn="ctr" defTabSz="45717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ＭＳ Ｐゴシック"/>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ＭＳ Ｐゴシック"/>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ＭＳ Ｐゴシック"/>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ＭＳ Ｐゴシック"/>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6713"/>
          </a:xfrm>
          <a:prstGeom prst="rect">
            <a:avLst/>
          </a:prstGeom>
        </p:spPr>
        <p:txBody>
          <a:bodyPr vert="horz" lIns="91440" tIns="45720" rIns="91440" bIns="45720" rtlCol="0" anchor="ctr"/>
          <a:lstStyle>
            <a:lvl1pPr algn="l" eaLnBrk="0" hangingPunct="0">
              <a:defRPr sz="1200">
                <a:solidFill>
                  <a:prstClr val="black">
                    <a:tint val="75000"/>
                  </a:prstClr>
                </a:solidFill>
                <a:latin typeface="Arial Unicode MS" pitchFamily="34" charset="-128"/>
                <a:ea typeface="ＭＳ Ｐゴシック" pitchFamily="-128"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6713"/>
          </a:xfrm>
          <a:prstGeom prst="rect">
            <a:avLst/>
          </a:prstGeom>
        </p:spPr>
        <p:txBody>
          <a:bodyPr vert="horz" lIns="91440" tIns="45720" rIns="91440" bIns="45720" rtlCol="0" anchor="ctr"/>
          <a:lstStyle>
            <a:lvl1pPr algn="ctr" eaLnBrk="0" hangingPunct="0">
              <a:defRPr sz="1200">
                <a:solidFill>
                  <a:prstClr val="black">
                    <a:tint val="75000"/>
                  </a:prstClr>
                </a:solidFill>
                <a:latin typeface="Arial Unicode MS" pitchFamily="34" charset="-128"/>
                <a:ea typeface="ＭＳ Ｐゴシック" pitchFamily="-128"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6713"/>
          </a:xfrm>
          <a:prstGeom prst="rect">
            <a:avLst/>
          </a:prstGeom>
        </p:spPr>
        <p:txBody>
          <a:bodyPr vert="horz" lIns="91440" tIns="45720" rIns="91440" bIns="45720" rtlCol="0" anchor="ctr"/>
          <a:lstStyle>
            <a:lvl1pPr algn="r" eaLnBrk="0" hangingPunct="0">
              <a:defRPr sz="1200">
                <a:solidFill>
                  <a:prstClr val="black">
                    <a:tint val="75000"/>
                  </a:prstClr>
                </a:solidFill>
                <a:latin typeface="Arial Unicode MS" pitchFamily="34" charset="-128"/>
                <a:ea typeface="ＭＳ Ｐゴシック" pitchFamily="-128" charset="-128"/>
                <a:cs typeface="+mn-cs"/>
              </a:defRPr>
            </a:lvl1pPr>
          </a:lstStyle>
          <a:p>
            <a:pPr>
              <a:defRPr/>
            </a:pPr>
            <a:fld id="{CE86AE73-98E9-4191-8040-EF54F29381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85" r:id="rId1"/>
    <p:sldLayoutId id="2147485786" r:id="rId2"/>
    <p:sldLayoutId id="2147485787" r:id="rId3"/>
    <p:sldLayoutId id="2147485788" r:id="rId4"/>
    <p:sldLayoutId id="2147485789" r:id="rId5"/>
    <p:sldLayoutId id="2147485790" r:id="rId6"/>
    <p:sldLayoutId id="2147485791" r:id="rId7"/>
    <p:sldLayoutId id="2147485792" r:id="rId8"/>
    <p:sldLayoutId id="2147485793" r:id="rId9"/>
    <p:sldLayoutId id="2147485794" r:id="rId10"/>
    <p:sldLayoutId id="2147485795" r:id="rId11"/>
    <p:sldLayoutId id="2147485796" r:id="rId12"/>
    <p:sldLayoutId id="2147485797" r:id="rId13"/>
    <p:sldLayoutId id="2147485798" r:id="rId14"/>
    <p:sldLayoutId id="2147485799" r:id="rId15"/>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6713"/>
          </a:xfrm>
          <a:prstGeom prst="rect">
            <a:avLst/>
          </a:prstGeom>
        </p:spPr>
        <p:txBody>
          <a:bodyPr vert="horz" lIns="91440" tIns="45720" rIns="91440" bIns="45720" rtlCol="0" anchor="ctr"/>
          <a:lstStyle>
            <a:lvl1pPr algn="l" eaLnBrk="0" hangingPunct="0">
              <a:defRPr sz="1200">
                <a:solidFill>
                  <a:prstClr val="black">
                    <a:tint val="75000"/>
                  </a:prstClr>
                </a:solidFill>
                <a:latin typeface="Arial Unicode MS" pitchFamily="34" charset="-128"/>
              </a:defRPr>
            </a:lvl1pPr>
          </a:lstStyle>
          <a:p>
            <a:pPr>
              <a:defRPr/>
            </a:pPr>
            <a:endParaRPr lang="en-US"/>
          </a:p>
        </p:txBody>
      </p:sp>
      <p:sp>
        <p:nvSpPr>
          <p:cNvPr id="5" name="Footer Placeholder 4"/>
          <p:cNvSpPr>
            <a:spLocks noGrp="1"/>
          </p:cNvSpPr>
          <p:nvPr>
            <p:ph type="ftr" sz="quarter" idx="3"/>
          </p:nvPr>
        </p:nvSpPr>
        <p:spPr>
          <a:xfrm>
            <a:off x="3124200" y="6356350"/>
            <a:ext cx="2895600" cy="366713"/>
          </a:xfrm>
          <a:prstGeom prst="rect">
            <a:avLst/>
          </a:prstGeom>
        </p:spPr>
        <p:txBody>
          <a:bodyPr vert="horz" lIns="91440" tIns="45720" rIns="91440" bIns="45720" rtlCol="0" anchor="ctr"/>
          <a:lstStyle>
            <a:lvl1pPr algn="ctr" eaLnBrk="0" hangingPunct="0">
              <a:defRPr sz="1200">
                <a:solidFill>
                  <a:prstClr val="black">
                    <a:tint val="75000"/>
                  </a:prstClr>
                </a:solidFill>
                <a:latin typeface="Arial Unicode MS" pitchFamily="34"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6713"/>
          </a:xfrm>
          <a:prstGeom prst="rect">
            <a:avLst/>
          </a:prstGeom>
        </p:spPr>
        <p:txBody>
          <a:bodyPr vert="horz" lIns="91440" tIns="45720" rIns="91440" bIns="45720" rtlCol="0" anchor="ctr"/>
          <a:lstStyle>
            <a:lvl1pPr algn="r" eaLnBrk="0" hangingPunct="0">
              <a:defRPr sz="1200">
                <a:solidFill>
                  <a:prstClr val="black">
                    <a:tint val="75000"/>
                  </a:prstClr>
                </a:solidFill>
                <a:latin typeface="Arial Unicode MS" pitchFamily="34" charset="-128"/>
              </a:defRPr>
            </a:lvl1pPr>
          </a:lstStyle>
          <a:p>
            <a:pPr>
              <a:defRPr/>
            </a:pPr>
            <a:fld id="{EAB08BB3-C584-41E1-8575-DB06942C73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00" r:id="rId1"/>
    <p:sldLayoutId id="2147485801" r:id="rId2"/>
    <p:sldLayoutId id="2147485802" r:id="rId3"/>
    <p:sldLayoutId id="2147485803" r:id="rId4"/>
    <p:sldLayoutId id="2147485804" r:id="rId5"/>
    <p:sldLayoutId id="2147485805" r:id="rId6"/>
    <p:sldLayoutId id="2147485806" r:id="rId7"/>
    <p:sldLayoutId id="2147485807" r:id="rId8"/>
    <p:sldLayoutId id="2147485808" r:id="rId9"/>
    <p:sldLayoutId id="2147485809" r:id="rId10"/>
    <p:sldLayoutId id="2147485810" r:id="rId11"/>
    <p:sldLayoutId id="2147485811"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6713"/>
          </a:xfrm>
          <a:prstGeom prst="rect">
            <a:avLst/>
          </a:prstGeom>
        </p:spPr>
        <p:txBody>
          <a:bodyPr vert="horz" lIns="91440" tIns="45720" rIns="91440" bIns="45720" rtlCol="0" anchor="ctr"/>
          <a:lstStyle>
            <a:lvl1pPr algn="l" eaLnBrk="0" hangingPunct="0">
              <a:defRPr sz="1200">
                <a:solidFill>
                  <a:prstClr val="black">
                    <a:tint val="75000"/>
                  </a:prstClr>
                </a:solidFill>
                <a:latin typeface="Arial Unicode MS" pitchFamily="34" charset="-128"/>
                <a:ea typeface="ＭＳ Ｐゴシック" pitchFamily="-128"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6713"/>
          </a:xfrm>
          <a:prstGeom prst="rect">
            <a:avLst/>
          </a:prstGeom>
        </p:spPr>
        <p:txBody>
          <a:bodyPr vert="horz" lIns="91440" tIns="45720" rIns="91440" bIns="45720" rtlCol="0" anchor="ctr"/>
          <a:lstStyle>
            <a:lvl1pPr algn="ctr" eaLnBrk="0" hangingPunct="0">
              <a:defRPr sz="1200">
                <a:solidFill>
                  <a:prstClr val="black">
                    <a:tint val="75000"/>
                  </a:prstClr>
                </a:solidFill>
                <a:latin typeface="Arial Unicode MS" pitchFamily="34" charset="-128"/>
                <a:ea typeface="ＭＳ Ｐゴシック" pitchFamily="-128"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6713"/>
          </a:xfrm>
          <a:prstGeom prst="rect">
            <a:avLst/>
          </a:prstGeom>
        </p:spPr>
        <p:txBody>
          <a:bodyPr vert="horz" lIns="91440" tIns="45720" rIns="91440" bIns="45720" rtlCol="0" anchor="ctr"/>
          <a:lstStyle>
            <a:lvl1pPr algn="r" eaLnBrk="0" hangingPunct="0">
              <a:defRPr sz="1200">
                <a:solidFill>
                  <a:prstClr val="black">
                    <a:tint val="75000"/>
                  </a:prstClr>
                </a:solidFill>
                <a:latin typeface="Arial Unicode MS" pitchFamily="34" charset="-128"/>
                <a:ea typeface="ＭＳ Ｐゴシック" pitchFamily="-128" charset="-128"/>
                <a:cs typeface="+mn-cs"/>
              </a:defRPr>
            </a:lvl1pPr>
          </a:lstStyle>
          <a:p>
            <a:pPr>
              <a:defRPr/>
            </a:pPr>
            <a:fld id="{92B78B09-C014-4213-B0D2-707428A4F5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12"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5823" r:id="rId12"/>
    <p:sldLayoutId id="2147485824" r:id="rId13"/>
    <p:sldLayoutId id="2147485825" r:id="rId14"/>
    <p:sldLayoutId id="2147485826" r:id="rId15"/>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6713"/>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A2BB200E-C781-4DEF-8157-D95CFA1D2E02}" type="datetimeFigureOut">
              <a:rPr lang="en-US"/>
              <a:pPr>
                <a:defRPr/>
              </a:pPr>
              <a:t>3/5/2012</a:t>
            </a:fld>
            <a:endParaRPr lang="en-US"/>
          </a:p>
        </p:txBody>
      </p:sp>
      <p:sp>
        <p:nvSpPr>
          <p:cNvPr id="5" name="Footer Placeholder 4"/>
          <p:cNvSpPr>
            <a:spLocks noGrp="1"/>
          </p:cNvSpPr>
          <p:nvPr>
            <p:ph type="ftr" sz="quarter" idx="3"/>
          </p:nvPr>
        </p:nvSpPr>
        <p:spPr>
          <a:xfrm>
            <a:off x="3124200" y="6356350"/>
            <a:ext cx="2895600" cy="366713"/>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6713"/>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6C00EADD-0C8A-4EEE-A950-15AC3EC3AA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7" r:id="rId1"/>
    <p:sldLayoutId id="2147485828" r:id="rId2"/>
    <p:sldLayoutId id="2147485829" r:id="rId3"/>
    <p:sldLayoutId id="2147485830" r:id="rId4"/>
    <p:sldLayoutId id="2147485831" r:id="rId5"/>
    <p:sldLayoutId id="2147485832" r:id="rId6"/>
    <p:sldLayoutId id="2147485833" r:id="rId7"/>
    <p:sldLayoutId id="2147485834" r:id="rId8"/>
    <p:sldLayoutId id="2147485835" r:id="rId9"/>
    <p:sldLayoutId id="2147485836" r:id="rId10"/>
    <p:sldLayoutId id="214748583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6713"/>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58ECE799-31B2-493F-86B5-5031361A691B}" type="datetimeFigureOut">
              <a:rPr lang="en-US"/>
              <a:pPr>
                <a:defRPr/>
              </a:pPr>
              <a:t>3/5/2012</a:t>
            </a:fld>
            <a:endParaRPr lang="en-US"/>
          </a:p>
        </p:txBody>
      </p:sp>
      <p:sp>
        <p:nvSpPr>
          <p:cNvPr id="5" name="Footer Placeholder 4"/>
          <p:cNvSpPr>
            <a:spLocks noGrp="1"/>
          </p:cNvSpPr>
          <p:nvPr>
            <p:ph type="ftr" sz="quarter" idx="3"/>
          </p:nvPr>
        </p:nvSpPr>
        <p:spPr>
          <a:xfrm>
            <a:off x="3124200" y="6356350"/>
            <a:ext cx="2895600" cy="366713"/>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6713"/>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D9D5C17E-FAA6-409A-BAD2-D784BAAB53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38" r:id="rId1"/>
    <p:sldLayoutId id="2147485839" r:id="rId2"/>
    <p:sldLayoutId id="2147485840" r:id="rId3"/>
    <p:sldLayoutId id="2147485841" r:id="rId4"/>
    <p:sldLayoutId id="2147485842" r:id="rId5"/>
    <p:sldLayoutId id="2147485843" r:id="rId6"/>
    <p:sldLayoutId id="2147485844" r:id="rId7"/>
    <p:sldLayoutId id="2147485845" r:id="rId8"/>
    <p:sldLayoutId id="2147485846" r:id="rId9"/>
    <p:sldLayoutId id="2147485847" r:id="rId10"/>
    <p:sldLayoutId id="21474858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6.xml"/><Relationship Id="rId1" Type="http://schemas.openxmlformats.org/officeDocument/2006/relationships/themeOverride" Target="../theme/themeOverride6.xml"/><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6.xml"/><Relationship Id="rId1" Type="http://schemas.openxmlformats.org/officeDocument/2006/relationships/themeOverride" Target="../theme/themeOverride7.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6.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6.xml"/><Relationship Id="rId1" Type="http://schemas.openxmlformats.org/officeDocument/2006/relationships/themeOverride" Target="../theme/themeOverride8.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6.xml"/><Relationship Id="rId1" Type="http://schemas.openxmlformats.org/officeDocument/2006/relationships/themeOverride" Target="../theme/themeOverride9.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37.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55.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openxmlformats.org/officeDocument/2006/relationships/image" Target="../media/image48.jpe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66.xml"/><Relationship Id="rId1" Type="http://schemas.openxmlformats.org/officeDocument/2006/relationships/themeOverride" Target="../theme/themeOverride1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6.xml"/><Relationship Id="rId1" Type="http://schemas.openxmlformats.org/officeDocument/2006/relationships/themeOverride" Target="../theme/themeOverride13.xml"/><Relationship Id="rId5" Type="http://schemas.openxmlformats.org/officeDocument/2006/relationships/image" Target="../media/image31.pn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66.xml"/><Relationship Id="rId5" Type="http://schemas.openxmlformats.org/officeDocument/2006/relationships/image" Target="../media/image31.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66.xml"/><Relationship Id="rId1" Type="http://schemas.openxmlformats.org/officeDocument/2006/relationships/themeOverride" Target="../theme/themeOverride14.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5.jpeg"/><Relationship Id="rId5" Type="http://schemas.openxmlformats.org/officeDocument/2006/relationships/image" Target="../media/image10.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endParaRPr lang="en-US" smtClean="0"/>
          </a:p>
        </p:txBody>
      </p:sp>
      <p:sp>
        <p:nvSpPr>
          <p:cNvPr id="72707" name="Content Placeholder 2"/>
          <p:cNvSpPr>
            <a:spLocks noGrp="1"/>
          </p:cNvSpPr>
          <p:nvPr>
            <p:ph idx="1"/>
          </p:nvPr>
        </p:nvSpPr>
        <p:spPr/>
        <p:txBody>
          <a:bodyPr/>
          <a:lstStyle/>
          <a:p>
            <a:endParaRPr lang="en-US" smtClean="0"/>
          </a:p>
        </p:txBody>
      </p:sp>
      <p:pic>
        <p:nvPicPr>
          <p:cNvPr id="727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188" y="-125413"/>
            <a:ext cx="11903076" cy="698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8"/>
          <p:cNvSpPr txBox="1">
            <a:spLocks/>
          </p:cNvSpPr>
          <p:nvPr/>
        </p:nvSpPr>
        <p:spPr bwMode="auto">
          <a:xfrm>
            <a:off x="152400" y="787400"/>
            <a:ext cx="46482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4000" b="1" smtClean="0">
                <a:solidFill>
                  <a:schemeClr val="tx1">
                    <a:lumMod val="50000"/>
                    <a:lumOff val="50000"/>
                  </a:schemeClr>
                </a:solidFill>
                <a:ea typeface="ＭＳ Ｐゴシック" pitchFamily="-128" charset="-128"/>
                <a:cs typeface="Arial" charset="0"/>
              </a:rPr>
              <a:t>Democratizing Health</a:t>
            </a:r>
            <a:br>
              <a:rPr lang="en-US" sz="4000" b="1" smtClean="0">
                <a:solidFill>
                  <a:schemeClr val="tx1">
                    <a:lumMod val="50000"/>
                    <a:lumOff val="50000"/>
                  </a:schemeClr>
                </a:solidFill>
                <a:ea typeface="ＭＳ Ｐゴシック" pitchFamily="-128" charset="-128"/>
                <a:cs typeface="Arial" charset="0"/>
              </a:rPr>
            </a:br>
            <a:r>
              <a:rPr lang="en-US" sz="4000" b="1" smtClean="0">
                <a:solidFill>
                  <a:schemeClr val="tx1">
                    <a:lumMod val="50000"/>
                    <a:lumOff val="50000"/>
                  </a:schemeClr>
                </a:solidFill>
                <a:ea typeface="ＭＳ Ｐゴシック" pitchFamily="-128" charset="-128"/>
                <a:cs typeface="Arial" charset="0"/>
              </a:rPr>
              <a:t>Diagnostics</a:t>
            </a:r>
            <a:endParaRPr lang="en-US" sz="3000" dirty="0" smtClean="0">
              <a:solidFill>
                <a:schemeClr val="tx1">
                  <a:lumMod val="50000"/>
                  <a:lumOff val="50000"/>
                </a:schemeClr>
              </a:solidFill>
              <a:ea typeface="ＭＳ Ｐゴシック" pitchFamily="-128" charset="-128"/>
              <a:cs typeface="Arial" charset="0"/>
            </a:endParaRPr>
          </a:p>
        </p:txBody>
      </p:sp>
      <p:sp>
        <p:nvSpPr>
          <p:cNvPr id="6" name="TextBox 11"/>
          <p:cNvSpPr txBox="1">
            <a:spLocks noChangeArrowheads="1"/>
          </p:cNvSpPr>
          <p:nvPr/>
        </p:nvSpPr>
        <p:spPr bwMode="auto">
          <a:xfrm>
            <a:off x="190500" y="3632200"/>
            <a:ext cx="30480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defRPr/>
            </a:pPr>
            <a:r>
              <a:rPr lang="en-US" sz="2400" dirty="0" smtClean="0">
                <a:solidFill>
                  <a:schemeClr val="tx1">
                    <a:lumMod val="50000"/>
                    <a:lumOff val="50000"/>
                  </a:schemeClr>
                </a:solidFill>
                <a:latin typeface="Calibri" pitchFamily="34" charset="0"/>
                <a:cs typeface="Arial" charset="0"/>
              </a:rPr>
              <a:t>Ramesh </a:t>
            </a:r>
            <a:r>
              <a:rPr lang="en-US" sz="2400" dirty="0" err="1" smtClean="0">
                <a:solidFill>
                  <a:schemeClr val="tx1">
                    <a:lumMod val="50000"/>
                    <a:lumOff val="50000"/>
                  </a:schemeClr>
                </a:solidFill>
                <a:latin typeface="Calibri" pitchFamily="34" charset="0"/>
                <a:cs typeface="Arial" charset="0"/>
              </a:rPr>
              <a:t>Raskar</a:t>
            </a:r>
            <a:endParaRPr lang="en-US" sz="2400" dirty="0" smtClean="0">
              <a:solidFill>
                <a:schemeClr val="tx1">
                  <a:lumMod val="50000"/>
                  <a:lumOff val="50000"/>
                </a:schemeClr>
              </a:solidFill>
              <a:latin typeface="Calibri" pitchFamily="34" charset="0"/>
              <a:cs typeface="Arial" charset="0"/>
            </a:endParaRPr>
          </a:p>
          <a:p>
            <a:pPr eaLnBrk="1" hangingPunct="1">
              <a:defRPr/>
            </a:pPr>
            <a:r>
              <a:rPr lang="en-US" sz="2400" dirty="0" smtClean="0">
                <a:solidFill>
                  <a:schemeClr val="tx1">
                    <a:lumMod val="50000"/>
                    <a:lumOff val="50000"/>
                  </a:schemeClr>
                </a:solidFill>
                <a:latin typeface="Calibri" pitchFamily="34" charset="0"/>
                <a:cs typeface="Arial" charset="0"/>
              </a:rPr>
              <a:t>Associate Professor</a:t>
            </a:r>
          </a:p>
          <a:p>
            <a:pPr eaLnBrk="1" hangingPunct="1">
              <a:defRPr/>
            </a:pPr>
            <a:r>
              <a:rPr lang="en-US" sz="2800" dirty="0" smtClean="0">
                <a:solidFill>
                  <a:schemeClr val="tx1">
                    <a:lumMod val="50000"/>
                    <a:lumOff val="50000"/>
                  </a:schemeClr>
                </a:solidFill>
                <a:latin typeface="Calibri" pitchFamily="34" charset="0"/>
                <a:cs typeface="Arial" charset="0"/>
              </a:rPr>
              <a:t>MIT Media Lab</a:t>
            </a:r>
          </a:p>
          <a:p>
            <a:pPr eaLnBrk="1" hangingPunct="1">
              <a:defRPr/>
            </a:pPr>
            <a:endParaRPr lang="en-US" sz="2400" dirty="0" smtClean="0">
              <a:solidFill>
                <a:schemeClr val="tx1">
                  <a:lumMod val="50000"/>
                  <a:lumOff val="50000"/>
                </a:schemeClr>
              </a:solidFill>
              <a:latin typeface="Calibri" pitchFamily="34" charset="0"/>
              <a:cs typeface="Arial" charset="0"/>
            </a:endParaRPr>
          </a:p>
          <a:p>
            <a:pPr eaLnBrk="1" hangingPunct="1">
              <a:defRPr/>
            </a:pPr>
            <a:r>
              <a:rPr lang="en-US" sz="2400" dirty="0" smtClean="0">
                <a:solidFill>
                  <a:schemeClr val="tx1">
                    <a:lumMod val="50000"/>
                    <a:lumOff val="50000"/>
                  </a:schemeClr>
                </a:solidFill>
                <a:latin typeface="Calibri" pitchFamily="34" charset="0"/>
                <a:cs typeface="Arial" charset="0"/>
              </a:rPr>
              <a:t>http://raskar.info</a:t>
            </a:r>
          </a:p>
          <a:p>
            <a:pPr eaLnBrk="1" hangingPunct="1">
              <a:defRPr/>
            </a:pPr>
            <a:r>
              <a:rPr lang="en-US" sz="2400" dirty="0" smtClean="0">
                <a:solidFill>
                  <a:schemeClr val="tx1">
                    <a:lumMod val="50000"/>
                    <a:lumOff val="50000"/>
                  </a:schemeClr>
                </a:solidFill>
                <a:latin typeface="Calibri" pitchFamily="34" charset="0"/>
                <a:cs typeface="Arial" charset="0"/>
              </a:rPr>
              <a:t>raskar@media.mit.edu</a:t>
            </a:r>
            <a:endParaRPr lang="en-US" sz="2400" dirty="0" smtClean="0">
              <a:solidFill>
                <a:schemeClr val="tx1">
                  <a:lumMod val="50000"/>
                  <a:lumOff val="50000"/>
                </a:schemeClr>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Oval 157"/>
          <p:cNvSpPr/>
          <p:nvPr/>
        </p:nvSpPr>
        <p:spPr>
          <a:xfrm>
            <a:off x="7289800" y="2197100"/>
            <a:ext cx="304800" cy="3048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57" name="Oval 156"/>
          <p:cNvSpPr/>
          <p:nvPr/>
        </p:nvSpPr>
        <p:spPr>
          <a:xfrm>
            <a:off x="-25400" y="4572000"/>
            <a:ext cx="304800" cy="3048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26" name="Rectangle 125"/>
          <p:cNvSpPr/>
          <p:nvPr/>
        </p:nvSpPr>
        <p:spPr>
          <a:xfrm>
            <a:off x="2133600" y="2438400"/>
            <a:ext cx="871538" cy="2093913"/>
          </a:xfrm>
          <a:prstGeom prst="rect">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grpSp>
        <p:nvGrpSpPr>
          <p:cNvPr id="81925" name="Group 62"/>
          <p:cNvGrpSpPr>
            <a:grpSpLocks/>
          </p:cNvGrpSpPr>
          <p:nvPr/>
        </p:nvGrpSpPr>
        <p:grpSpPr bwMode="auto">
          <a:xfrm>
            <a:off x="3605213" y="1600200"/>
            <a:ext cx="3956050" cy="3617913"/>
            <a:chOff x="5105402" y="1204200"/>
            <a:chExt cx="2732107" cy="2682000"/>
          </a:xfrm>
        </p:grpSpPr>
        <p:sp>
          <p:nvSpPr>
            <p:cNvPr id="64" name="Oval 63"/>
            <p:cNvSpPr/>
            <p:nvPr/>
          </p:nvSpPr>
          <p:spPr>
            <a:xfrm>
              <a:off x="5105402" y="1880879"/>
              <a:ext cx="1371535" cy="1371009"/>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75" name="Freeform 74"/>
            <p:cNvSpPr/>
            <p:nvPr/>
          </p:nvSpPr>
          <p:spPr>
            <a:xfrm>
              <a:off x="5477065" y="1204200"/>
              <a:ext cx="2360444"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78" name="Freeform 77"/>
            <p:cNvSpPr/>
            <p:nvPr/>
          </p:nvSpPr>
          <p:spPr>
            <a:xfrm>
              <a:off x="5193110" y="1929128"/>
              <a:ext cx="1270671" cy="1270978"/>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81" name="Freeform 80"/>
            <p:cNvSpPr/>
            <p:nvPr/>
          </p:nvSpPr>
          <p:spPr>
            <a:xfrm>
              <a:off x="5513245" y="1268926"/>
              <a:ext cx="2273832" cy="2552548"/>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84" name="Oval 83"/>
            <p:cNvSpPr/>
            <p:nvPr/>
          </p:nvSpPr>
          <p:spPr>
            <a:xfrm>
              <a:off x="5473776" y="1962080"/>
              <a:ext cx="509803" cy="1219198"/>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grpSp>
      <p:sp>
        <p:nvSpPr>
          <p:cNvPr id="90" name="Oval 89"/>
          <p:cNvSpPr/>
          <p:nvPr/>
        </p:nvSpPr>
        <p:spPr>
          <a:xfrm>
            <a:off x="7473950" y="3322638"/>
            <a:ext cx="127000" cy="131762"/>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3" name="Oval 92"/>
          <p:cNvSpPr/>
          <p:nvPr/>
        </p:nvSpPr>
        <p:spPr>
          <a:xfrm>
            <a:off x="2868613" y="2468563"/>
            <a:ext cx="233362" cy="37465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97" name="Oval 96"/>
          <p:cNvSpPr/>
          <p:nvPr/>
        </p:nvSpPr>
        <p:spPr>
          <a:xfrm>
            <a:off x="2868613" y="2862263"/>
            <a:ext cx="233362" cy="37147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98" name="Oval 97"/>
          <p:cNvSpPr/>
          <p:nvPr/>
        </p:nvSpPr>
        <p:spPr>
          <a:xfrm>
            <a:off x="2868613" y="3255963"/>
            <a:ext cx="233362" cy="36988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99" name="Oval 98"/>
          <p:cNvSpPr/>
          <p:nvPr/>
        </p:nvSpPr>
        <p:spPr>
          <a:xfrm>
            <a:off x="2868613" y="3646488"/>
            <a:ext cx="233362" cy="373062"/>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100" name="Oval 99"/>
          <p:cNvSpPr/>
          <p:nvPr/>
        </p:nvSpPr>
        <p:spPr>
          <a:xfrm>
            <a:off x="2868613" y="4038600"/>
            <a:ext cx="233362" cy="37306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cxnSp>
        <p:nvCxnSpPr>
          <p:cNvPr id="101" name="Straight Arrow Connector 100"/>
          <p:cNvCxnSpPr>
            <a:stCxn id="90" idx="2"/>
          </p:cNvCxnSpPr>
          <p:nvPr/>
        </p:nvCxnSpPr>
        <p:spPr>
          <a:xfrm rot="10800000">
            <a:off x="4441825" y="2779713"/>
            <a:ext cx="3032125" cy="609600"/>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49763" y="3124200"/>
            <a:ext cx="3024187" cy="265113"/>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7700" y="3389313"/>
            <a:ext cx="3016250" cy="4127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7700" y="3389313"/>
            <a:ext cx="3016250" cy="36988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49763" y="3389313"/>
            <a:ext cx="3024187" cy="717550"/>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475" y="2659063"/>
            <a:ext cx="831850" cy="8572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475" y="3078163"/>
            <a:ext cx="831850" cy="4603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475" y="3389313"/>
            <a:ext cx="823913" cy="31750"/>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475" y="3824288"/>
            <a:ext cx="823913" cy="5556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475" y="4106863"/>
            <a:ext cx="823913" cy="9048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954088" y="3489325"/>
            <a:ext cx="20955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250" y="2468563"/>
            <a:ext cx="984250" cy="311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250" y="2779713"/>
            <a:ext cx="984250" cy="6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3263" y="2862263"/>
            <a:ext cx="1011237" cy="301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45544" y="2694782"/>
            <a:ext cx="104775"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2000250" y="3252788"/>
            <a:ext cx="984250" cy="168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3425" y="3421063"/>
            <a:ext cx="981075" cy="204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375694" y="3282157"/>
            <a:ext cx="244475"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24113" y="3459162"/>
            <a:ext cx="120650" cy="100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39193" y="3612357"/>
            <a:ext cx="119063"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370137" y="3797301"/>
            <a:ext cx="257175"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2000250" y="2655888"/>
            <a:ext cx="868363" cy="317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2000250" y="3048000"/>
            <a:ext cx="868363" cy="1428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2000250" y="3421063"/>
            <a:ext cx="868363" cy="19050"/>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3425" y="3833813"/>
            <a:ext cx="865188" cy="1428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3425" y="4227513"/>
            <a:ext cx="865188" cy="793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3263" y="3890963"/>
            <a:ext cx="77787" cy="7143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47" name="Oval 146"/>
          <p:cNvSpPr/>
          <p:nvPr/>
        </p:nvSpPr>
        <p:spPr>
          <a:xfrm>
            <a:off x="1973263" y="3384550"/>
            <a:ext cx="77787" cy="74613"/>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48" name="Oval 147"/>
          <p:cNvSpPr/>
          <p:nvPr/>
        </p:nvSpPr>
        <p:spPr>
          <a:xfrm>
            <a:off x="1973263" y="3128963"/>
            <a:ext cx="77787" cy="7143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49" name="Oval 148"/>
          <p:cNvSpPr/>
          <p:nvPr/>
        </p:nvSpPr>
        <p:spPr>
          <a:xfrm>
            <a:off x="1973263" y="2747963"/>
            <a:ext cx="77787" cy="7143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50" name="Oval 149"/>
          <p:cNvSpPr/>
          <p:nvPr/>
        </p:nvSpPr>
        <p:spPr>
          <a:xfrm>
            <a:off x="1973263" y="4081463"/>
            <a:ext cx="77787" cy="7302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1963" name="Slide Number Placeholder 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8BB0831-4437-485C-A67B-BBA17A47DE78}" type="slidenum">
              <a:rPr lang="en-US" smtClean="0">
                <a:solidFill>
                  <a:srgbClr val="898989"/>
                </a:solidFill>
              </a:rPr>
              <a:pPr eaLnBrk="1" hangingPunct="1"/>
              <a:t>10</a:t>
            </a:fld>
            <a:endParaRPr lang="en-US" smtClean="0">
              <a:solidFill>
                <a:srgbClr val="898989"/>
              </a:solidFill>
            </a:endParaRPr>
          </a:p>
        </p:txBody>
      </p:sp>
      <p:sp>
        <p:nvSpPr>
          <p:cNvPr id="67" name="Freeform 66"/>
          <p:cNvSpPr/>
          <p:nvPr/>
        </p:nvSpPr>
        <p:spPr>
          <a:xfrm>
            <a:off x="3235325" y="2481263"/>
            <a:ext cx="346075" cy="1927225"/>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68" name="Freeform 67"/>
          <p:cNvSpPr/>
          <p:nvPr/>
        </p:nvSpPr>
        <p:spPr>
          <a:xfrm>
            <a:off x="3165475" y="2513013"/>
            <a:ext cx="282575" cy="1778000"/>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53" name="Rectangle 52"/>
          <p:cNvSpPr/>
          <p:nvPr/>
        </p:nvSpPr>
        <p:spPr>
          <a:xfrm>
            <a:off x="-60325" y="2478088"/>
            <a:ext cx="1797050" cy="1909762"/>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54" name="Oval 53"/>
          <p:cNvSpPr/>
          <p:nvPr/>
        </p:nvSpPr>
        <p:spPr>
          <a:xfrm>
            <a:off x="-55563" y="2528888"/>
            <a:ext cx="1728788" cy="179546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grpSp>
        <p:nvGrpSpPr>
          <p:cNvPr id="81968" name="Group 54"/>
          <p:cNvGrpSpPr>
            <a:grpSpLocks/>
          </p:cNvGrpSpPr>
          <p:nvPr/>
        </p:nvGrpSpPr>
        <p:grpSpPr bwMode="auto">
          <a:xfrm>
            <a:off x="106363" y="2532063"/>
            <a:ext cx="1389062" cy="1771650"/>
            <a:chOff x="151734" y="2590800"/>
            <a:chExt cx="1297415" cy="1652277"/>
          </a:xfrm>
        </p:grpSpPr>
        <p:sp>
          <p:nvSpPr>
            <p:cNvPr id="56" name="Oval 55"/>
            <p:cNvSpPr/>
            <p:nvPr/>
          </p:nvSpPr>
          <p:spPr>
            <a:xfrm>
              <a:off x="151734" y="3776708"/>
              <a:ext cx="77104"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57" name="Oval 56"/>
            <p:cNvSpPr/>
            <p:nvPr/>
          </p:nvSpPr>
          <p:spPr>
            <a:xfrm>
              <a:off x="151734" y="3356236"/>
              <a:ext cx="77104"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58" name="Oval 57"/>
            <p:cNvSpPr/>
            <p:nvPr/>
          </p:nvSpPr>
          <p:spPr>
            <a:xfrm>
              <a:off x="151734" y="2999428"/>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59" name="Oval 58"/>
            <p:cNvSpPr/>
            <p:nvPr/>
          </p:nvSpPr>
          <p:spPr>
            <a:xfrm>
              <a:off x="457183" y="3776708"/>
              <a:ext cx="77104"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0" name="Oval 59"/>
            <p:cNvSpPr/>
            <p:nvPr/>
          </p:nvSpPr>
          <p:spPr>
            <a:xfrm>
              <a:off x="457183" y="3356236"/>
              <a:ext cx="77104"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1" name="Oval 60"/>
            <p:cNvSpPr/>
            <p:nvPr/>
          </p:nvSpPr>
          <p:spPr>
            <a:xfrm>
              <a:off x="457183" y="2999428"/>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2" name="Oval 61"/>
            <p:cNvSpPr/>
            <p:nvPr/>
          </p:nvSpPr>
          <p:spPr>
            <a:xfrm>
              <a:off x="457183" y="2590800"/>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3" name="Oval 62"/>
            <p:cNvSpPr/>
            <p:nvPr/>
          </p:nvSpPr>
          <p:spPr>
            <a:xfrm>
              <a:off x="457183" y="4170530"/>
              <a:ext cx="77104" cy="7254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5" name="Oval 64"/>
            <p:cNvSpPr/>
            <p:nvPr/>
          </p:nvSpPr>
          <p:spPr>
            <a:xfrm>
              <a:off x="761148" y="3776708"/>
              <a:ext cx="78587"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6" name="Oval 65"/>
            <p:cNvSpPr/>
            <p:nvPr/>
          </p:nvSpPr>
          <p:spPr>
            <a:xfrm>
              <a:off x="761148" y="3356236"/>
              <a:ext cx="78587"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0" name="Oval 69"/>
            <p:cNvSpPr/>
            <p:nvPr/>
          </p:nvSpPr>
          <p:spPr>
            <a:xfrm>
              <a:off x="761148" y="2999428"/>
              <a:ext cx="78587"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1" name="Oval 70"/>
            <p:cNvSpPr/>
            <p:nvPr/>
          </p:nvSpPr>
          <p:spPr>
            <a:xfrm>
              <a:off x="761148" y="2590800"/>
              <a:ext cx="78587"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2" name="Oval 71"/>
            <p:cNvSpPr/>
            <p:nvPr/>
          </p:nvSpPr>
          <p:spPr>
            <a:xfrm>
              <a:off x="761148" y="4170530"/>
              <a:ext cx="78587" cy="7254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3" name="Oval 72"/>
            <p:cNvSpPr/>
            <p:nvPr/>
          </p:nvSpPr>
          <p:spPr>
            <a:xfrm>
              <a:off x="1066597" y="3776708"/>
              <a:ext cx="77104"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4" name="Oval 73"/>
            <p:cNvSpPr/>
            <p:nvPr/>
          </p:nvSpPr>
          <p:spPr>
            <a:xfrm>
              <a:off x="1066597" y="3356236"/>
              <a:ext cx="77104"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6" name="Oval 75"/>
            <p:cNvSpPr/>
            <p:nvPr/>
          </p:nvSpPr>
          <p:spPr>
            <a:xfrm>
              <a:off x="1066597" y="2590800"/>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7" name="Oval 76"/>
            <p:cNvSpPr/>
            <p:nvPr/>
          </p:nvSpPr>
          <p:spPr>
            <a:xfrm>
              <a:off x="1066597" y="2999428"/>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9" name="Oval 78"/>
            <p:cNvSpPr/>
            <p:nvPr/>
          </p:nvSpPr>
          <p:spPr>
            <a:xfrm>
              <a:off x="1066597" y="4170530"/>
              <a:ext cx="77104" cy="7254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0" name="Oval 79"/>
            <p:cNvSpPr/>
            <p:nvPr/>
          </p:nvSpPr>
          <p:spPr>
            <a:xfrm>
              <a:off x="1372045" y="3776708"/>
              <a:ext cx="77104"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2" name="Oval 81"/>
            <p:cNvSpPr/>
            <p:nvPr/>
          </p:nvSpPr>
          <p:spPr>
            <a:xfrm>
              <a:off x="1372045" y="3356236"/>
              <a:ext cx="77104"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3" name="Oval 82"/>
            <p:cNvSpPr/>
            <p:nvPr/>
          </p:nvSpPr>
          <p:spPr>
            <a:xfrm>
              <a:off x="1372045" y="2999428"/>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grpSp>
      <p:sp>
        <p:nvSpPr>
          <p:cNvPr id="86" name="Oval 85"/>
          <p:cNvSpPr/>
          <p:nvPr/>
        </p:nvSpPr>
        <p:spPr>
          <a:xfrm>
            <a:off x="223838" y="3732213"/>
            <a:ext cx="84137" cy="7778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8" name="Oval 87"/>
          <p:cNvSpPr/>
          <p:nvPr/>
        </p:nvSpPr>
        <p:spPr>
          <a:xfrm>
            <a:off x="223838" y="3351213"/>
            <a:ext cx="84137" cy="7778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9" name="Oval 88"/>
          <p:cNvSpPr/>
          <p:nvPr/>
        </p:nvSpPr>
        <p:spPr>
          <a:xfrm>
            <a:off x="223838" y="3048000"/>
            <a:ext cx="84137"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1" name="Oval 90"/>
          <p:cNvSpPr/>
          <p:nvPr/>
        </p:nvSpPr>
        <p:spPr>
          <a:xfrm>
            <a:off x="454025" y="3802063"/>
            <a:ext cx="82550" cy="7937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2" name="Oval 91"/>
          <p:cNvSpPr/>
          <p:nvPr/>
        </p:nvSpPr>
        <p:spPr>
          <a:xfrm>
            <a:off x="454025" y="3429000"/>
            <a:ext cx="84138"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4" name="Oval 93"/>
          <p:cNvSpPr/>
          <p:nvPr/>
        </p:nvSpPr>
        <p:spPr>
          <a:xfrm>
            <a:off x="454025" y="3022600"/>
            <a:ext cx="82550"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5" name="Oval 94"/>
          <p:cNvSpPr/>
          <p:nvPr/>
        </p:nvSpPr>
        <p:spPr>
          <a:xfrm>
            <a:off x="528638" y="2667000"/>
            <a:ext cx="84137"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6" name="Oval 95"/>
          <p:cNvSpPr/>
          <p:nvPr/>
        </p:nvSpPr>
        <p:spPr>
          <a:xfrm>
            <a:off x="528638" y="4113213"/>
            <a:ext cx="84137" cy="7778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02" name="Oval 101"/>
          <p:cNvSpPr/>
          <p:nvPr/>
        </p:nvSpPr>
        <p:spPr>
          <a:xfrm>
            <a:off x="758825" y="3886200"/>
            <a:ext cx="82550"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06" name="Oval 105"/>
          <p:cNvSpPr/>
          <p:nvPr/>
        </p:nvSpPr>
        <p:spPr>
          <a:xfrm>
            <a:off x="758825" y="3409950"/>
            <a:ext cx="84138" cy="80963"/>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0" name="Oval 109"/>
          <p:cNvSpPr/>
          <p:nvPr/>
        </p:nvSpPr>
        <p:spPr>
          <a:xfrm>
            <a:off x="758825" y="3022600"/>
            <a:ext cx="82550"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2" name="Oval 111"/>
          <p:cNvSpPr/>
          <p:nvPr/>
        </p:nvSpPr>
        <p:spPr>
          <a:xfrm>
            <a:off x="758825" y="2614613"/>
            <a:ext cx="84138" cy="7937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3" name="Oval 112"/>
          <p:cNvSpPr/>
          <p:nvPr/>
        </p:nvSpPr>
        <p:spPr>
          <a:xfrm>
            <a:off x="758825" y="4113213"/>
            <a:ext cx="84138" cy="7778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4" name="Oval 113"/>
          <p:cNvSpPr/>
          <p:nvPr/>
        </p:nvSpPr>
        <p:spPr>
          <a:xfrm>
            <a:off x="1063625" y="3732213"/>
            <a:ext cx="82550" cy="7778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7" name="Oval 116"/>
          <p:cNvSpPr/>
          <p:nvPr/>
        </p:nvSpPr>
        <p:spPr>
          <a:xfrm>
            <a:off x="1063625" y="3429000"/>
            <a:ext cx="84138"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8" name="Oval 117"/>
          <p:cNvSpPr/>
          <p:nvPr/>
        </p:nvSpPr>
        <p:spPr>
          <a:xfrm>
            <a:off x="1063625" y="3022600"/>
            <a:ext cx="82550"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9" name="Oval 118"/>
          <p:cNvSpPr/>
          <p:nvPr/>
        </p:nvSpPr>
        <p:spPr>
          <a:xfrm>
            <a:off x="987425" y="2667000"/>
            <a:ext cx="84138"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0" name="Oval 119"/>
          <p:cNvSpPr/>
          <p:nvPr/>
        </p:nvSpPr>
        <p:spPr>
          <a:xfrm>
            <a:off x="987425" y="4113213"/>
            <a:ext cx="84138" cy="7778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1" name="Oval 120"/>
          <p:cNvSpPr/>
          <p:nvPr/>
        </p:nvSpPr>
        <p:spPr>
          <a:xfrm>
            <a:off x="1292225" y="3802063"/>
            <a:ext cx="84138" cy="7937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2" name="Oval 121"/>
          <p:cNvSpPr/>
          <p:nvPr/>
        </p:nvSpPr>
        <p:spPr>
          <a:xfrm>
            <a:off x="1292225" y="3351213"/>
            <a:ext cx="84138" cy="7778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3" name="Oval 122"/>
          <p:cNvSpPr/>
          <p:nvPr/>
        </p:nvSpPr>
        <p:spPr>
          <a:xfrm>
            <a:off x="1292225" y="3048000"/>
            <a:ext cx="84138" cy="7778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1990" name="TextBox 7"/>
          <p:cNvSpPr txBox="1">
            <a:spLocks noChangeArrowheads="1"/>
          </p:cNvSpPr>
          <p:nvPr/>
        </p:nvSpPr>
        <p:spPr bwMode="auto">
          <a:xfrm>
            <a:off x="12700" y="1778000"/>
            <a:ext cx="1450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a:solidFill>
                  <a:srgbClr val="FF0000"/>
                </a:solidFill>
                <a:latin typeface="Calibri" pitchFamily="34" charset="0"/>
              </a:rPr>
              <a:t>Spot Diagram</a:t>
            </a:r>
            <a:br>
              <a:rPr lang="en-US">
                <a:solidFill>
                  <a:srgbClr val="FF0000"/>
                </a:solidFill>
                <a:latin typeface="Calibri" pitchFamily="34" charset="0"/>
              </a:rPr>
            </a:br>
            <a:r>
              <a:rPr lang="en-US">
                <a:solidFill>
                  <a:srgbClr val="FF0000"/>
                </a:solidFill>
                <a:latin typeface="Calibri" pitchFamily="34" charset="0"/>
              </a:rPr>
              <a:t> on LCD</a:t>
            </a:r>
          </a:p>
        </p:txBody>
      </p:sp>
      <p:sp>
        <p:nvSpPr>
          <p:cNvPr id="81991" name="TextBox 46"/>
          <p:cNvSpPr txBox="1">
            <a:spLocks noChangeArrowheads="1"/>
          </p:cNvSpPr>
          <p:nvPr/>
        </p:nvSpPr>
        <p:spPr bwMode="auto">
          <a:xfrm>
            <a:off x="0" y="228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200">
                <a:solidFill>
                  <a:srgbClr val="000000"/>
                </a:solidFill>
                <a:latin typeface="Calibri" pitchFamily="34" charset="0"/>
              </a:rPr>
              <a:t>NETRA</a:t>
            </a:r>
            <a:r>
              <a:rPr lang="en-US" sz="3200" b="1">
                <a:solidFill>
                  <a:srgbClr val="000000"/>
                </a:solidFill>
                <a:latin typeface="Calibri" pitchFamily="34" charset="0"/>
              </a:rPr>
              <a:t> = Inverse </a:t>
            </a:r>
            <a:r>
              <a:rPr lang="en-US" sz="3200">
                <a:solidFill>
                  <a:srgbClr val="000000"/>
                </a:solidFill>
                <a:latin typeface="Calibri" pitchFamily="34" charset="0"/>
              </a:rPr>
              <a:t>of Shack-Hartmann wavefront sensor</a:t>
            </a:r>
          </a:p>
          <a:p>
            <a:pPr algn="ctr"/>
            <a:r>
              <a:rPr lang="en-US" sz="2800">
                <a:solidFill>
                  <a:srgbClr val="7F7F7F"/>
                </a:solidFill>
                <a:latin typeface="Calibri" pitchFamily="34" charset="0"/>
              </a:rPr>
              <a:t>User interactively creates the Spot Diagram</a:t>
            </a:r>
          </a:p>
        </p:txBody>
      </p:sp>
      <p:cxnSp>
        <p:nvCxnSpPr>
          <p:cNvPr id="128" name="Straight Arrow Connector 127"/>
          <p:cNvCxnSpPr/>
          <p:nvPr/>
        </p:nvCxnSpPr>
        <p:spPr>
          <a:xfrm rot="10800000">
            <a:off x="2051050" y="5716588"/>
            <a:ext cx="6102350" cy="317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2" name="Straight Arrow Connector 151"/>
          <p:cNvCxnSpPr/>
          <p:nvPr/>
        </p:nvCxnSpPr>
        <p:spPr>
          <a:xfrm flipV="1">
            <a:off x="7600950" y="3384550"/>
            <a:ext cx="552450" cy="476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16200000" flipH="1">
            <a:off x="6988969" y="4552157"/>
            <a:ext cx="2325687"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1716087" y="5356226"/>
            <a:ext cx="720725"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81996" name="TextBox 154"/>
          <p:cNvSpPr txBox="1">
            <a:spLocks noChangeArrowheads="1"/>
          </p:cNvSpPr>
          <p:nvPr/>
        </p:nvSpPr>
        <p:spPr bwMode="auto">
          <a:xfrm>
            <a:off x="-225425" y="4514850"/>
            <a:ext cx="1987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000">
                <a:solidFill>
                  <a:srgbClr val="000000"/>
                </a:solidFill>
                <a:latin typeface="Calibri" pitchFamily="34" charset="0"/>
              </a:rPr>
              <a:t>1. Displace 25 spots with </a:t>
            </a:r>
            <a:br>
              <a:rPr lang="en-US" sz="2000">
                <a:solidFill>
                  <a:srgbClr val="000000"/>
                </a:solidFill>
                <a:latin typeface="Calibri" pitchFamily="34" charset="0"/>
              </a:rPr>
            </a:br>
            <a:r>
              <a:rPr lang="en-US" sz="2000">
                <a:solidFill>
                  <a:srgbClr val="000000"/>
                </a:solidFill>
                <a:latin typeface="Calibri" pitchFamily="34" charset="0"/>
              </a:rPr>
              <a:t>smart UI</a:t>
            </a:r>
          </a:p>
        </p:txBody>
      </p:sp>
      <p:grpSp>
        <p:nvGrpSpPr>
          <p:cNvPr id="81997" name="Group 90"/>
          <p:cNvGrpSpPr>
            <a:grpSpLocks/>
          </p:cNvGrpSpPr>
          <p:nvPr/>
        </p:nvGrpSpPr>
        <p:grpSpPr bwMode="auto">
          <a:xfrm>
            <a:off x="6934200" y="4876800"/>
            <a:ext cx="2492375" cy="2506663"/>
            <a:chOff x="2057400" y="1219199"/>
            <a:chExt cx="4920729" cy="4800601"/>
          </a:xfrm>
        </p:grpSpPr>
        <p:sp>
          <p:nvSpPr>
            <p:cNvPr id="125" name="Rectangle 124"/>
            <p:cNvSpPr/>
            <p:nvPr/>
          </p:nvSpPr>
          <p:spPr>
            <a:xfrm>
              <a:off x="3430189" y="1523227"/>
              <a:ext cx="1369656" cy="763111"/>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pic>
          <p:nvPicPr>
            <p:cNvPr id="151" name="Picture 150"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156" name="Oval 155"/>
            <p:cNvSpPr/>
            <p:nvPr/>
          </p:nvSpPr>
          <p:spPr>
            <a:xfrm>
              <a:off x="5705635" y="1714765"/>
              <a:ext cx="141041" cy="152014"/>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en-US">
                <a:solidFill>
                  <a:prstClr val="black"/>
                </a:solidFill>
              </a:endParaRPr>
            </a:p>
          </p:txBody>
        </p:sp>
      </p:grpSp>
      <p:sp>
        <p:nvSpPr>
          <p:cNvPr id="160" name="Oval 159"/>
          <p:cNvSpPr/>
          <p:nvPr/>
        </p:nvSpPr>
        <p:spPr>
          <a:xfrm>
            <a:off x="7224713" y="5334000"/>
            <a:ext cx="69850" cy="8096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1" name="Oval 160"/>
          <p:cNvSpPr/>
          <p:nvPr/>
        </p:nvSpPr>
        <p:spPr>
          <a:xfrm>
            <a:off x="7243763" y="5053013"/>
            <a:ext cx="71437"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2" name="Oval 161"/>
          <p:cNvSpPr/>
          <p:nvPr/>
        </p:nvSpPr>
        <p:spPr>
          <a:xfrm>
            <a:off x="7239000" y="5205413"/>
            <a:ext cx="71438"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3" name="Oval 162"/>
          <p:cNvSpPr/>
          <p:nvPr/>
        </p:nvSpPr>
        <p:spPr>
          <a:xfrm>
            <a:off x="7367588" y="5327650"/>
            <a:ext cx="71437" cy="8096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4" name="Oval 163"/>
          <p:cNvSpPr/>
          <p:nvPr/>
        </p:nvSpPr>
        <p:spPr>
          <a:xfrm>
            <a:off x="7381875" y="5086350"/>
            <a:ext cx="69850" cy="8096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5" name="Oval 164"/>
          <p:cNvSpPr/>
          <p:nvPr/>
        </p:nvSpPr>
        <p:spPr>
          <a:xfrm>
            <a:off x="7091363" y="5346700"/>
            <a:ext cx="71437" cy="8096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6" name="Oval 165"/>
          <p:cNvSpPr/>
          <p:nvPr/>
        </p:nvSpPr>
        <p:spPr>
          <a:xfrm>
            <a:off x="7091363" y="5053013"/>
            <a:ext cx="71437"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7" name="Oval 166"/>
          <p:cNvSpPr/>
          <p:nvPr/>
        </p:nvSpPr>
        <p:spPr>
          <a:xfrm>
            <a:off x="7416800" y="5205413"/>
            <a:ext cx="69850"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8" name="Oval 167"/>
          <p:cNvSpPr/>
          <p:nvPr/>
        </p:nvSpPr>
        <p:spPr>
          <a:xfrm>
            <a:off x="7069138" y="5205413"/>
            <a:ext cx="69850"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2007" name="TextBox 7"/>
          <p:cNvSpPr txBox="1">
            <a:spLocks noChangeArrowheads="1"/>
          </p:cNvSpPr>
          <p:nvPr/>
        </p:nvSpPr>
        <p:spPr bwMode="auto">
          <a:xfrm>
            <a:off x="1414463" y="1804988"/>
            <a:ext cx="1182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a:solidFill>
                  <a:srgbClr val="953735"/>
                </a:solidFill>
                <a:latin typeface="Calibri" pitchFamily="34" charset="0"/>
              </a:rPr>
              <a:t>CellPhone </a:t>
            </a:r>
            <a:br>
              <a:rPr lang="en-US">
                <a:solidFill>
                  <a:srgbClr val="953735"/>
                </a:solidFill>
                <a:latin typeface="Calibri" pitchFamily="34" charset="0"/>
              </a:rPr>
            </a:br>
            <a:r>
              <a:rPr lang="en-US">
                <a:solidFill>
                  <a:srgbClr val="953735"/>
                </a:solidFill>
                <a:latin typeface="Calibri" pitchFamily="34" charset="0"/>
              </a:rPr>
              <a:t>LCD</a:t>
            </a:r>
          </a:p>
        </p:txBody>
      </p:sp>
      <p:sp>
        <p:nvSpPr>
          <p:cNvPr id="82008" name="TextBox 7"/>
          <p:cNvSpPr txBox="1">
            <a:spLocks noChangeArrowheads="1"/>
          </p:cNvSpPr>
          <p:nvPr/>
        </p:nvSpPr>
        <p:spPr bwMode="auto">
          <a:xfrm>
            <a:off x="2438400" y="4583113"/>
            <a:ext cx="100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a:solidFill>
                  <a:srgbClr val="558ED5"/>
                </a:solidFill>
                <a:latin typeface="Calibri" pitchFamily="34" charset="0"/>
              </a:rPr>
              <a:t>EyePiece</a:t>
            </a:r>
          </a:p>
        </p:txBody>
      </p:sp>
      <p:sp>
        <p:nvSpPr>
          <p:cNvPr id="129" name="Rectangle 128"/>
          <p:cNvSpPr/>
          <p:nvPr/>
        </p:nvSpPr>
        <p:spPr>
          <a:xfrm>
            <a:off x="1828800" y="2438400"/>
            <a:ext cx="152400" cy="2819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82010" name="TextBox 154"/>
          <p:cNvSpPr txBox="1">
            <a:spLocks noChangeArrowheads="1"/>
          </p:cNvSpPr>
          <p:nvPr/>
        </p:nvSpPr>
        <p:spPr bwMode="auto">
          <a:xfrm>
            <a:off x="7232650" y="2108200"/>
            <a:ext cx="1987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000">
                <a:solidFill>
                  <a:srgbClr val="000000"/>
                </a:solidFill>
                <a:latin typeface="Calibri" pitchFamily="34" charset="0"/>
              </a:rPr>
              <a:t>2. Displace spots till single dot perceived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smtClean="0">
              <a:ea typeface="ＭＳ Ｐゴシック" pitchFamily="-128" charset="-128"/>
            </a:endParaRPr>
          </a:p>
        </p:txBody>
      </p:sp>
      <p:sp>
        <p:nvSpPr>
          <p:cNvPr id="82947" name="Content Placeholder 2"/>
          <p:cNvSpPr>
            <a:spLocks noGrp="1"/>
          </p:cNvSpPr>
          <p:nvPr>
            <p:ph idx="1"/>
          </p:nvPr>
        </p:nvSpPr>
        <p:spPr/>
        <p:txBody>
          <a:bodyPr/>
          <a:lstStyle/>
          <a:p>
            <a:endParaRPr lang="en-US" smtClean="0">
              <a:ea typeface="ＭＳ Ｐゴシック" pitchFamily="-128" charset="-128"/>
            </a:endParaRPr>
          </a:p>
        </p:txBody>
      </p:sp>
      <p:pic>
        <p:nvPicPr>
          <p:cNvPr id="829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75000"/>
            <a:ext cx="12377738" cy="113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6"/>
          <p:cNvSpPr txBox="1">
            <a:spLocks noChangeArrowheads="1"/>
          </p:cNvSpPr>
          <p:nvPr/>
        </p:nvSpPr>
        <p:spPr bwMode="auto">
          <a:xfrm>
            <a:off x="6172200" y="4802188"/>
            <a:ext cx="3048000" cy="646112"/>
          </a:xfrm>
          <a:prstGeom prst="rect">
            <a:avLst/>
          </a:prstGeom>
          <a:solidFill>
            <a:schemeClr val="tx2">
              <a:lumMod val="20000"/>
              <a:lumOff val="80000"/>
            </a:schemeClr>
          </a:solidFill>
          <a:ln>
            <a:solidFill>
              <a:schemeClr val="accent1">
                <a:lumMod val="60000"/>
                <a:lumOff val="40000"/>
              </a:schemeClr>
            </a:solidFill>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sz="3600" dirty="0" smtClean="0">
                <a:solidFill>
                  <a:schemeClr val="accent1">
                    <a:lumMod val="75000"/>
                  </a:schemeClr>
                </a:solidFill>
                <a:latin typeface="Calibri" pitchFamily="34" charset="0"/>
              </a:rPr>
              <a:t>300+  DPI  LCDs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127000"/>
            <a:ext cx="8229600" cy="1143000"/>
          </a:xfrm>
        </p:spPr>
        <p:txBody>
          <a:bodyPr/>
          <a:lstStyle/>
          <a:p>
            <a:pPr eaLnBrk="1" hangingPunct="1"/>
            <a:r>
              <a:rPr lang="en-US" sz="4000" smtClean="0">
                <a:ea typeface="ＭＳ Ｐゴシック" pitchFamily="-128" charset="-128"/>
              </a:rPr>
              <a:t>NETRA Worldwide</a:t>
            </a:r>
          </a:p>
        </p:txBody>
      </p:sp>
      <p:sp>
        <p:nvSpPr>
          <p:cNvPr id="107522" name="Footer Placeholder 4"/>
          <p:cNvSpPr>
            <a:spLocks noGrp="1"/>
          </p:cNvSpPr>
          <p:nvPr>
            <p:ph type="ftr" sz="quarter" idx="11"/>
          </p:nvPr>
        </p:nvSpPr>
        <p:spPr bwMode="auto">
          <a:xfrm>
            <a:off x="3090863" y="6356350"/>
            <a:ext cx="2606675" cy="366713"/>
          </a:xfrm>
          <a:ln>
            <a:miter lim="800000"/>
            <a:headEnd/>
            <a:tailEnd/>
          </a:ln>
        </p:spPr>
        <p:txBody>
          <a:bodyPr/>
          <a:lstStyle/>
          <a:p>
            <a:pPr>
              <a:defRPr/>
            </a:pPr>
            <a:r>
              <a:rPr lang="en-US"/>
              <a:t>Confidential</a:t>
            </a:r>
          </a:p>
        </p:txBody>
      </p:sp>
      <p:sp>
        <p:nvSpPr>
          <p:cNvPr id="83972" name="Slide Number Placeholder 5"/>
          <p:cNvSpPr>
            <a:spLocks noGrp="1"/>
          </p:cNvSpPr>
          <p:nvPr>
            <p:ph type="sldNum" sz="quarter" idx="12"/>
          </p:nvPr>
        </p:nvSpPr>
        <p:spPr bwMode="auto">
          <a:xfrm>
            <a:off x="6443663" y="6356350"/>
            <a:ext cx="1920875"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88490061-B32D-411B-A3B5-77A271107D3B}" type="slidenum">
              <a:rPr lang="en-US" smtClean="0">
                <a:solidFill>
                  <a:srgbClr val="898989"/>
                </a:solidFill>
              </a:rPr>
              <a:pPr/>
              <a:t>12</a:t>
            </a:fld>
            <a:endParaRPr lang="en-US" smtClean="0">
              <a:solidFill>
                <a:srgbClr val="898989"/>
              </a:solidFill>
            </a:endParaRPr>
          </a:p>
        </p:txBody>
      </p:sp>
      <p:pic>
        <p:nvPicPr>
          <p:cNvPr id="83973" name="Picture 10" descr="worldwiderea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8" y="935038"/>
            <a:ext cx="7370762"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6025" y="935038"/>
            <a:ext cx="13493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862638"/>
            <a:ext cx="7345363"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6350" y="4433888"/>
            <a:ext cx="1225550"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endParaRPr lang="en-US" smtClean="0"/>
          </a:p>
        </p:txBody>
      </p:sp>
      <p:sp>
        <p:nvSpPr>
          <p:cNvPr id="849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8C185B6F-BD86-43A7-9F0F-BF530577D651}" type="slidenum">
              <a:rPr lang="en-US" smtClean="0">
                <a:solidFill>
                  <a:srgbClr val="898989"/>
                </a:solidFill>
              </a:rPr>
              <a:pPr eaLnBrk="1" hangingPunct="1"/>
              <a:t>13</a:t>
            </a:fld>
            <a:endParaRPr lang="en-US" smtClean="0">
              <a:solidFill>
                <a:srgbClr val="898989"/>
              </a:solidFill>
            </a:endParaRPr>
          </a:p>
        </p:txBody>
      </p:sp>
      <p:pic>
        <p:nvPicPr>
          <p:cNvPr id="84996" name="Picture 5" descr="netraKenyaIMG_25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35000"/>
            <a:ext cx="10982325" cy="84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6"/>
          <p:cNvSpPr txBox="1">
            <a:spLocks noChangeArrowheads="1"/>
          </p:cNvSpPr>
          <p:nvPr/>
        </p:nvSpPr>
        <p:spPr bwMode="auto">
          <a:xfrm>
            <a:off x="6934200" y="6858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Kenya</a:t>
            </a:r>
          </a:p>
        </p:txBody>
      </p:sp>
      <p:sp>
        <p:nvSpPr>
          <p:cNvPr id="84998" name="TextBox 6"/>
          <p:cNvSpPr txBox="1">
            <a:spLocks noChangeArrowheads="1"/>
          </p:cNvSpPr>
          <p:nvPr/>
        </p:nvSpPr>
        <p:spPr bwMode="auto">
          <a:xfrm>
            <a:off x="5715000" y="5765800"/>
            <a:ext cx="3276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Thermometer  for  Eye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endParaRPr lang="en-US" smtClean="0"/>
          </a:p>
        </p:txBody>
      </p:sp>
      <p:pic>
        <p:nvPicPr>
          <p:cNvPr id="86019" name="Content Placeholder 4" descr="netraDSC_0522Flipped.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0"/>
            <a:ext cx="9372600" cy="6959600"/>
          </a:xfrm>
        </p:spPr>
      </p:pic>
      <p:sp>
        <p:nvSpPr>
          <p:cNvPr id="86020" name="TextBox 6"/>
          <p:cNvSpPr txBox="1">
            <a:spLocks noChangeArrowheads="1"/>
          </p:cNvSpPr>
          <p:nvPr/>
        </p:nvSpPr>
        <p:spPr bwMode="auto">
          <a:xfrm>
            <a:off x="6934200" y="6858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India</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endParaRPr lang="en-US" smtClean="0"/>
          </a:p>
        </p:txBody>
      </p:sp>
      <p:pic>
        <p:nvPicPr>
          <p:cNvPr id="87043" name="Content Placeholder 3" descr="01 - Francisc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228600"/>
            <a:ext cx="9844088" cy="7188200"/>
          </a:xfrm>
        </p:spPr>
      </p:pic>
      <p:sp>
        <p:nvSpPr>
          <p:cNvPr id="87044" name="TextBox 6"/>
          <p:cNvSpPr txBox="1">
            <a:spLocks noChangeArrowheads="1"/>
          </p:cNvSpPr>
          <p:nvPr/>
        </p:nvSpPr>
        <p:spPr bwMode="auto">
          <a:xfrm>
            <a:off x="6934200" y="6858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Brazil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2303463"/>
            <a:ext cx="2819400" cy="12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endParaRPr lang="en-US" smtClean="0">
              <a:ea typeface="ＭＳ Ｐゴシック" pitchFamily="-128" charset="-128"/>
            </a:endParaRPr>
          </a:p>
        </p:txBody>
      </p:sp>
      <p:sp>
        <p:nvSpPr>
          <p:cNvPr id="89091" name="Content Placeholder 2"/>
          <p:cNvSpPr>
            <a:spLocks noGrp="1"/>
          </p:cNvSpPr>
          <p:nvPr>
            <p:ph idx="1"/>
          </p:nvPr>
        </p:nvSpPr>
        <p:spPr/>
        <p:txBody>
          <a:bodyPr/>
          <a:lstStyle/>
          <a:p>
            <a:endParaRPr lang="en-US" smtClean="0">
              <a:ea typeface="ＭＳ Ｐゴシック" pitchFamily="-128" charset="-128"/>
            </a:endParaRPr>
          </a:p>
        </p:txBody>
      </p:sp>
      <p:pic>
        <p:nvPicPr>
          <p:cNvPr id="89092" name="Picture 3" descr="IMG_07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723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6"/>
          <p:cNvSpPr txBox="1">
            <a:spLocks noChangeArrowheads="1"/>
          </p:cNvSpPr>
          <p:nvPr/>
        </p:nvSpPr>
        <p:spPr bwMode="auto">
          <a:xfrm>
            <a:off x="6248400" y="685800"/>
            <a:ext cx="23622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Field Study Worldwide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endParaRPr lang="en-US" smtClean="0"/>
          </a:p>
        </p:txBody>
      </p:sp>
      <p:sp>
        <p:nvSpPr>
          <p:cNvPr id="90115" name="Content Placeholder 2"/>
          <p:cNvSpPr>
            <a:spLocks noGrp="1"/>
          </p:cNvSpPr>
          <p:nvPr>
            <p:ph idx="1"/>
          </p:nvPr>
        </p:nvSpPr>
        <p:spPr/>
        <p:txBody>
          <a:bodyPr/>
          <a:lstStyle/>
          <a:p>
            <a:pPr eaLnBrk="1" hangingPunct="1"/>
            <a:endParaRPr lang="en-US" smtClean="0"/>
          </a:p>
        </p:txBody>
      </p:sp>
      <p:pic>
        <p:nvPicPr>
          <p:cNvPr id="90116" name="Picture 3" descr="LVPEI NETRA Te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49213"/>
            <a:ext cx="9118600" cy="673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LVPEI Logo_Black (1).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495800"/>
            <a:ext cx="17526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endParaRPr lang="en-US" smtClean="0"/>
          </a:p>
        </p:txBody>
      </p:sp>
      <p:pic>
        <p:nvPicPr>
          <p:cNvPr id="91139" name="Content Placeholder 3" descr="IMG_048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912813"/>
            <a:ext cx="7467600" cy="8837613"/>
          </a:xfr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DFAE6C6D-F58C-4CFB-B20E-303A15FE9D40}" type="slidenum">
              <a:rPr lang="en-US" smtClean="0">
                <a:solidFill>
                  <a:srgbClr val="898989"/>
                </a:solidFill>
              </a:rPr>
              <a:pPr/>
              <a:t>2</a:t>
            </a:fld>
            <a:endParaRPr lang="en-US" smtClean="0">
              <a:solidFill>
                <a:srgbClr val="898989"/>
              </a:solidFill>
            </a:endParaRPr>
          </a:p>
        </p:txBody>
      </p:sp>
      <p:sp>
        <p:nvSpPr>
          <p:cNvPr id="73731" name="Title 4"/>
          <p:cNvSpPr>
            <a:spLocks noGrp="1"/>
          </p:cNvSpPr>
          <p:nvPr>
            <p:ph type="ctrTitle" idx="4294967295"/>
          </p:nvPr>
        </p:nvSpPr>
        <p:spPr>
          <a:xfrm>
            <a:off x="533400" y="2132013"/>
            <a:ext cx="7772400" cy="1468437"/>
          </a:xfrm>
        </p:spPr>
        <p:txBody>
          <a:bodyPr/>
          <a:lstStyle/>
          <a:p>
            <a:r>
              <a:rPr lang="en-US" smtClean="0">
                <a:ea typeface="ＭＳ Ｐゴシック" pitchFamily="-128" charset="-128"/>
              </a:rPr>
              <a:t>Medical Diagnostic Devices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endParaRPr lang="en-US" smtClean="0"/>
          </a:p>
        </p:txBody>
      </p:sp>
      <p:pic>
        <p:nvPicPr>
          <p:cNvPr id="92163" name="Picture 4" descr="IMG_04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6819900" cy="91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43000"/>
            <a:ext cx="7840663" cy="995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endParaRPr lang="en-US" smtClean="0"/>
          </a:p>
        </p:txBody>
      </p:sp>
      <p:pic>
        <p:nvPicPr>
          <p:cNvPr id="94211" name="Content Placeholder 3" descr="IMG_062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736600"/>
            <a:ext cx="7183438" cy="8235950"/>
          </a:xfrm>
        </p:spPr>
      </p:pic>
      <p:pic>
        <p:nvPicPr>
          <p:cNvPr id="94212" name="Picture 4"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84188" y="806450"/>
            <a:ext cx="8010525" cy="336550"/>
          </a:xfrm>
        </p:spPr>
        <p:txBody>
          <a:bodyPr/>
          <a:lstStyle/>
          <a:p>
            <a:r>
              <a:rPr lang="en-US" sz="3200" smtClean="0"/>
              <a:t>A New Ecosystem</a:t>
            </a:r>
          </a:p>
        </p:txBody>
      </p:sp>
      <p:sp>
        <p:nvSpPr>
          <p:cNvPr id="95235" name="Slide Number Placeholder 3"/>
          <p:cNvSpPr>
            <a:spLocks noGrp="1"/>
          </p:cNvSpPr>
          <p:nvPr>
            <p:ph type="sldNum" sz="quarter" idx="12"/>
          </p:nvPr>
        </p:nvSpPr>
        <p:spPr bwMode="auto">
          <a:xfrm>
            <a:off x="8310563" y="6418263"/>
            <a:ext cx="28575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l" eaLnBrk="1" hangingPunct="1"/>
            <a:fld id="{74444CD2-879A-4681-9AA9-A4F4E46A059F}" type="slidenum">
              <a:rPr lang="en-US" smtClean="0">
                <a:solidFill>
                  <a:srgbClr val="000000"/>
                </a:solidFill>
              </a:rPr>
              <a:pPr algn="l" eaLnBrk="1" hangingPunct="1"/>
              <a:t>23</a:t>
            </a:fld>
            <a:endParaRPr lang="en-US" smtClean="0">
              <a:solidFill>
                <a:srgbClr val="000000"/>
              </a:solidFill>
            </a:endParaRPr>
          </a:p>
        </p:txBody>
      </p:sp>
      <p:sp>
        <p:nvSpPr>
          <p:cNvPr id="95236" name="Rectangle 43"/>
          <p:cNvSpPr>
            <a:spLocks noChangeArrowheads="1"/>
          </p:cNvSpPr>
          <p:nvPr/>
        </p:nvSpPr>
        <p:spPr bwMode="auto">
          <a:xfrm>
            <a:off x="831850" y="1423988"/>
            <a:ext cx="7412038" cy="2120900"/>
          </a:xfrm>
          <a:prstGeom prst="rect">
            <a:avLst/>
          </a:prstGeom>
          <a:solidFill>
            <a:srgbClr val="FDEAD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12" tIns="41005" rIns="82012" bIns="41005" anchor="ctr"/>
          <a:lstStyle/>
          <a:p>
            <a:pPr algn="ctr" defTabSz="819150" eaLnBrk="0" hangingPunct="0"/>
            <a:endParaRPr lang="en-US" sz="1300">
              <a:solidFill>
                <a:srgbClr val="FFFFFF"/>
              </a:solidFill>
            </a:endParaRPr>
          </a:p>
        </p:txBody>
      </p:sp>
      <p:sp>
        <p:nvSpPr>
          <p:cNvPr id="45" name="Arc 27"/>
          <p:cNvSpPr>
            <a:spLocks/>
          </p:cNvSpPr>
          <p:nvPr/>
        </p:nvSpPr>
        <p:spPr bwMode="auto">
          <a:xfrm>
            <a:off x="2493963" y="1824038"/>
            <a:ext cx="4156075" cy="4035425"/>
          </a:xfrm>
          <a:custGeom>
            <a:avLst/>
            <a:gdLst>
              <a:gd name="T0" fmla="*/ 2592664 w 4572000"/>
              <a:gd name="T1" fmla="*/ 20663 h 4572000"/>
              <a:gd name="T2" fmla="*/ 2286000 w 4572000"/>
              <a:gd name="T3" fmla="*/ 2286000 h 4572000"/>
              <a:gd name="T4" fmla="*/ 4480561 w 4572000"/>
              <a:gd name="T5" fmla="*/ 1645923 h 4572000"/>
              <a:gd name="T6" fmla="*/ 11796480 60000 65536"/>
              <a:gd name="T7" fmla="*/ 17694720 60000 65536"/>
              <a:gd name="T8" fmla="*/ 5898240 60000 65536"/>
              <a:gd name="T9" fmla="*/ 2592664 w 4572000"/>
              <a:gd name="T10" fmla="*/ 20663 h 4572000"/>
              <a:gd name="T11" fmla="*/ 4480561 w 4572000"/>
              <a:gd name="T12" fmla="*/ 1645923 h 4572000"/>
            </a:gdLst>
            <a:ahLst/>
            <a:cxnLst>
              <a:cxn ang="T6">
                <a:pos x="T0" y="T1"/>
              </a:cxn>
              <a:cxn ang="T7">
                <a:pos x="T2" y="T3"/>
              </a:cxn>
              <a:cxn ang="T8">
                <a:pos x="T4" y="T5"/>
              </a:cxn>
            </a:cxnLst>
            <a:rect l="T9" t="T10" r="T11" b="T12"/>
            <a:pathLst>
              <a:path w="4572000" h="4572000" stroke="0">
                <a:moveTo>
                  <a:pt x="2592664" y="20663"/>
                </a:moveTo>
                <a:lnTo>
                  <a:pt x="2592664" y="20662"/>
                </a:lnTo>
                <a:cubicBezTo>
                  <a:pt x="3487798" y="141839"/>
                  <a:pt x="4227638" y="778755"/>
                  <a:pt x="4480560" y="1645923"/>
                </a:cubicBezTo>
                <a:lnTo>
                  <a:pt x="2286000" y="2286000"/>
                </a:lnTo>
                <a:close/>
              </a:path>
              <a:path w="4572000" h="4572000" fill="none">
                <a:moveTo>
                  <a:pt x="2592664" y="20663"/>
                </a:moveTo>
                <a:lnTo>
                  <a:pt x="2592664" y="20662"/>
                </a:lnTo>
                <a:cubicBezTo>
                  <a:pt x="3487798" y="141839"/>
                  <a:pt x="4227638" y="778755"/>
                  <a:pt x="4480560" y="1645923"/>
                </a:cubicBezTo>
              </a:path>
            </a:pathLst>
          </a:custGeom>
          <a:noFill/>
          <a:ln w="25400" cap="flat" cmpd="sng">
            <a:solidFill>
              <a:srgbClr val="B9CDE5"/>
            </a:solidFill>
            <a:prstDash val="solid"/>
            <a:round/>
            <a:headEnd type="none" w="med" len="me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82012" tIns="41005" rIns="82012" bIns="41005" anchor="ctr"/>
          <a:lstStyle/>
          <a:p>
            <a:pPr defTabSz="820199" eaLnBrk="0" hangingPunct="0">
              <a:defRPr/>
            </a:pPr>
            <a:endParaRPr lang="en-US" sz="1300">
              <a:solidFill>
                <a:srgbClr val="000000"/>
              </a:solidFill>
            </a:endParaRPr>
          </a:p>
        </p:txBody>
      </p:sp>
      <p:sp>
        <p:nvSpPr>
          <p:cNvPr id="46" name="Arc 28"/>
          <p:cNvSpPr>
            <a:spLocks/>
          </p:cNvSpPr>
          <p:nvPr/>
        </p:nvSpPr>
        <p:spPr bwMode="auto">
          <a:xfrm>
            <a:off x="1939925" y="1760538"/>
            <a:ext cx="4156075" cy="4035425"/>
          </a:xfrm>
          <a:custGeom>
            <a:avLst/>
            <a:gdLst>
              <a:gd name="T0" fmla="*/ 89673 w 4572000"/>
              <a:gd name="T1" fmla="*/ 1652010 h 4572000"/>
              <a:gd name="T2" fmla="*/ 2286000 w 4572000"/>
              <a:gd name="T3" fmla="*/ 2286000 h 4572000"/>
              <a:gd name="T4" fmla="*/ 1889467 w 4572000"/>
              <a:gd name="T5" fmla="*/ 34654 h 4572000"/>
              <a:gd name="T6" fmla="*/ 5898240 60000 65536"/>
              <a:gd name="T7" fmla="*/ 17694720 60000 65536"/>
              <a:gd name="T8" fmla="*/ 23592960 60000 65536"/>
              <a:gd name="T9" fmla="*/ 89673 w 4572000"/>
              <a:gd name="T10" fmla="*/ 34654 h 4572000"/>
              <a:gd name="T11" fmla="*/ 1889467 w 4572000"/>
              <a:gd name="T12" fmla="*/ 1652010 h 4572000"/>
            </a:gdLst>
            <a:ahLst/>
            <a:cxnLst>
              <a:cxn ang="T6">
                <a:pos x="T0" y="T1"/>
              </a:cxn>
              <a:cxn ang="T7">
                <a:pos x="T2" y="T3"/>
              </a:cxn>
              <a:cxn ang="T8">
                <a:pos x="T4" y="T5"/>
              </a:cxn>
            </a:cxnLst>
            <a:rect l="T9" t="T10" r="T11" b="T12"/>
            <a:pathLst>
              <a:path w="4572000" h="4572000" stroke="0">
                <a:moveTo>
                  <a:pt x="89673" y="1652010"/>
                </a:moveTo>
                <a:lnTo>
                  <a:pt x="89672" y="1652009"/>
                </a:lnTo>
                <a:cubicBezTo>
                  <a:pt x="331703" y="813544"/>
                  <a:pt x="1029997" y="186033"/>
                  <a:pt x="1889467" y="34654"/>
                </a:cubicBezTo>
                <a:lnTo>
                  <a:pt x="2286000" y="2286000"/>
                </a:lnTo>
                <a:close/>
              </a:path>
              <a:path w="4572000" h="4572000" fill="none">
                <a:moveTo>
                  <a:pt x="89673" y="1652010"/>
                </a:moveTo>
                <a:lnTo>
                  <a:pt x="89672" y="1652009"/>
                </a:lnTo>
                <a:cubicBezTo>
                  <a:pt x="331703" y="813544"/>
                  <a:pt x="1029997" y="186033"/>
                  <a:pt x="1889467" y="34654"/>
                </a:cubicBezTo>
              </a:path>
            </a:pathLst>
          </a:custGeom>
          <a:noFill/>
          <a:ln w="25400" cap="flat" cmpd="sng">
            <a:solidFill>
              <a:srgbClr val="B9CDE5"/>
            </a:solidFill>
            <a:prstDash val="solid"/>
            <a:round/>
            <a:headEnd type="none" w="med" len="me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82012" tIns="41005" rIns="82012" bIns="41005" anchor="ctr"/>
          <a:lstStyle/>
          <a:p>
            <a:pPr defTabSz="820199" eaLnBrk="0" hangingPunct="0">
              <a:defRPr/>
            </a:pPr>
            <a:endParaRPr lang="en-US" sz="1300">
              <a:solidFill>
                <a:srgbClr val="000000"/>
              </a:solidFill>
            </a:endParaRPr>
          </a:p>
        </p:txBody>
      </p:sp>
      <p:sp>
        <p:nvSpPr>
          <p:cNvPr id="47" name="TextBox 46"/>
          <p:cNvSpPr txBox="1">
            <a:spLocks noChangeArrowheads="1"/>
          </p:cNvSpPr>
          <p:nvPr/>
        </p:nvSpPr>
        <p:spPr bwMode="auto">
          <a:xfrm>
            <a:off x="4016375" y="1555750"/>
            <a:ext cx="635000" cy="420688"/>
          </a:xfrm>
          <a:prstGeom prst="rect">
            <a:avLst/>
          </a:prstGeom>
          <a:solidFill>
            <a:schemeClr val="bg1">
              <a:lumMod val="95000"/>
            </a:schemeClr>
          </a:solidFill>
          <a:ln w="9525">
            <a:noFill/>
            <a:miter lim="800000"/>
            <a:headEnd/>
            <a:tailEnd/>
          </a:ln>
          <a:effectLst>
            <a:outerShdw dist="38100" dir="2700000" algn="tl" rotWithShape="0">
              <a:srgbClr val="808080">
                <a:alpha val="42999"/>
              </a:srgbClr>
            </a:outerShdw>
          </a:effectLst>
        </p:spPr>
        <p:txBody>
          <a:bodyPr wrap="none" lIns="82012" tIns="41005" rIns="82012" bIns="41005">
            <a:spAutoFit/>
          </a:bodyPr>
          <a:lstStyle/>
          <a:p>
            <a:pPr algn="ctr" defTabSz="410051" eaLnBrk="0" hangingPunct="0">
              <a:defRPr/>
            </a:pPr>
            <a:r>
              <a:rPr lang="en-US" sz="2200" dirty="0">
                <a:solidFill>
                  <a:prstClr val="black"/>
                </a:solidFill>
                <a:latin typeface="Calibri"/>
              </a:rPr>
              <a:t>EHR</a:t>
            </a:r>
          </a:p>
        </p:txBody>
      </p:sp>
      <p:sp>
        <p:nvSpPr>
          <p:cNvPr id="48" name="TextBox 47"/>
          <p:cNvSpPr txBox="1">
            <a:spLocks noChangeArrowheads="1"/>
          </p:cNvSpPr>
          <p:nvPr/>
        </p:nvSpPr>
        <p:spPr bwMode="auto">
          <a:xfrm>
            <a:off x="5967413" y="3192463"/>
            <a:ext cx="1800225" cy="528637"/>
          </a:xfrm>
          <a:prstGeom prst="rect">
            <a:avLst/>
          </a:prstGeom>
          <a:solidFill>
            <a:schemeClr val="bg1">
              <a:lumMod val="95000"/>
            </a:schemeClr>
          </a:solidFill>
          <a:ln w="9525">
            <a:noFill/>
            <a:miter lim="800000"/>
            <a:headEnd/>
            <a:tailEnd/>
          </a:ln>
          <a:effectLst>
            <a:outerShdw dist="38100" dir="2700000" algn="tl" rotWithShape="0">
              <a:srgbClr val="808080">
                <a:alpha val="42999"/>
              </a:srgbClr>
            </a:outerShdw>
          </a:effectLst>
        </p:spPr>
        <p:txBody>
          <a:bodyPr lIns="82012" tIns="41005" rIns="82012" bIns="41005">
            <a:spAutoFit/>
          </a:bodyPr>
          <a:lstStyle/>
          <a:p>
            <a:pPr algn="ctr" defTabSz="410051" eaLnBrk="0" hangingPunct="0">
              <a:defRPr/>
            </a:pPr>
            <a:r>
              <a:rPr lang="en-US" sz="2900" dirty="0">
                <a:solidFill>
                  <a:prstClr val="black"/>
                </a:solidFill>
                <a:latin typeface="Calibri"/>
              </a:rPr>
              <a:t>Delivery</a:t>
            </a:r>
          </a:p>
        </p:txBody>
      </p:sp>
      <p:sp>
        <p:nvSpPr>
          <p:cNvPr id="49" name="TextBox 48"/>
          <p:cNvSpPr txBox="1">
            <a:spLocks noChangeArrowheads="1"/>
          </p:cNvSpPr>
          <p:nvPr/>
        </p:nvSpPr>
        <p:spPr bwMode="auto">
          <a:xfrm>
            <a:off x="1290638" y="3192463"/>
            <a:ext cx="1731962" cy="528637"/>
          </a:xfrm>
          <a:prstGeom prst="rect">
            <a:avLst/>
          </a:prstGeom>
          <a:solidFill>
            <a:schemeClr val="bg1">
              <a:lumMod val="95000"/>
            </a:schemeClr>
          </a:solidFill>
          <a:ln w="9525">
            <a:noFill/>
            <a:miter lim="800000"/>
            <a:headEnd/>
            <a:tailEnd/>
          </a:ln>
          <a:effectLst>
            <a:outerShdw dist="38100" dir="2700000" algn="tl" rotWithShape="0">
              <a:srgbClr val="808080">
                <a:alpha val="42999"/>
              </a:srgbClr>
            </a:outerShdw>
          </a:effectLst>
        </p:spPr>
        <p:txBody>
          <a:bodyPr wrap="none" lIns="82012" tIns="41005" rIns="82012" bIns="41005">
            <a:spAutoFit/>
          </a:bodyPr>
          <a:lstStyle/>
          <a:p>
            <a:pPr algn="ctr" defTabSz="410051" eaLnBrk="0" hangingPunct="0">
              <a:defRPr/>
            </a:pPr>
            <a:r>
              <a:rPr lang="en-US" sz="2900" dirty="0">
                <a:solidFill>
                  <a:prstClr val="black"/>
                </a:solidFill>
                <a:latin typeface="Calibri"/>
              </a:rPr>
              <a:t>Diagnostic</a:t>
            </a:r>
          </a:p>
        </p:txBody>
      </p:sp>
      <p:sp>
        <p:nvSpPr>
          <p:cNvPr id="50" name="TextBox 49"/>
          <p:cNvSpPr txBox="1">
            <a:spLocks noChangeArrowheads="1"/>
          </p:cNvSpPr>
          <p:nvPr/>
        </p:nvSpPr>
        <p:spPr bwMode="auto">
          <a:xfrm>
            <a:off x="3709988" y="2884488"/>
            <a:ext cx="1577975" cy="976312"/>
          </a:xfrm>
          <a:prstGeom prst="rect">
            <a:avLst/>
          </a:prstGeom>
          <a:solidFill>
            <a:schemeClr val="accent1">
              <a:lumMod val="20000"/>
              <a:lumOff val="80000"/>
            </a:schemeClr>
          </a:solidFill>
          <a:ln w="9525">
            <a:noFill/>
            <a:miter lim="800000"/>
            <a:headEnd/>
            <a:tailEnd/>
          </a:ln>
          <a:effectLst>
            <a:outerShdw dist="38100" dir="2700000" algn="tl" rotWithShape="0">
              <a:srgbClr val="808080">
                <a:alpha val="42999"/>
              </a:srgbClr>
            </a:outerShdw>
          </a:effectLst>
        </p:spPr>
        <p:txBody>
          <a:bodyPr wrap="none" lIns="82012" tIns="41005" rIns="82012" bIns="41005">
            <a:spAutoFit/>
          </a:bodyPr>
          <a:lstStyle/>
          <a:p>
            <a:pPr algn="ctr" defTabSz="410051" eaLnBrk="0" hangingPunct="0">
              <a:defRPr/>
            </a:pPr>
            <a:r>
              <a:rPr lang="en-US" sz="2900" dirty="0" err="1">
                <a:solidFill>
                  <a:srgbClr val="FFFFFF">
                    <a:lumMod val="50000"/>
                  </a:srgbClr>
                </a:solidFill>
                <a:latin typeface="Calibri"/>
              </a:rPr>
              <a:t>Eyecare</a:t>
            </a:r>
            <a:endParaRPr lang="en-US" sz="2900" dirty="0">
              <a:solidFill>
                <a:srgbClr val="FFFFFF">
                  <a:lumMod val="50000"/>
                </a:srgbClr>
              </a:solidFill>
              <a:latin typeface="Calibri"/>
            </a:endParaRPr>
          </a:p>
          <a:p>
            <a:pPr algn="ctr" defTabSz="410051" eaLnBrk="0" hangingPunct="0">
              <a:defRPr/>
            </a:pPr>
            <a:r>
              <a:rPr lang="en-US" sz="2900" dirty="0">
                <a:solidFill>
                  <a:srgbClr val="FFFFFF">
                    <a:lumMod val="50000"/>
                  </a:srgbClr>
                </a:solidFill>
                <a:latin typeface="Calibri"/>
              </a:rPr>
              <a:t>Providers</a:t>
            </a:r>
          </a:p>
        </p:txBody>
      </p:sp>
      <p:pic>
        <p:nvPicPr>
          <p:cNvPr id="95243" name="Picture 13" descr="tes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9938" y="5294313"/>
            <a:ext cx="20669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Straight Arrow Connector 51"/>
          <p:cNvCxnSpPr>
            <a:cxnSpLocks noChangeShapeType="1"/>
            <a:stCxn id="50" idx="1"/>
            <a:endCxn id="49" idx="3"/>
          </p:cNvCxnSpPr>
          <p:nvPr/>
        </p:nvCxnSpPr>
        <p:spPr bwMode="auto">
          <a:xfrm flipH="1">
            <a:off x="3022600" y="3373438"/>
            <a:ext cx="687388" cy="82550"/>
          </a:xfrm>
          <a:prstGeom prst="straightConnector1">
            <a:avLst/>
          </a:prstGeom>
          <a:noFill/>
          <a:ln w="25400">
            <a:solidFill>
              <a:schemeClr val="accent2">
                <a:lumMod val="60000"/>
                <a:lumOff val="40000"/>
              </a:schemeClr>
            </a:solidFill>
            <a:round/>
            <a:headEnd/>
            <a:tailEnd type="arrow" w="med" len="med"/>
          </a:ln>
          <a:effectLst>
            <a:outerShdw dist="20000" dir="5400000" rotWithShape="0">
              <a:srgbClr val="808080">
                <a:alpha val="37999"/>
              </a:srgbClr>
            </a:outerShdw>
          </a:effectLst>
        </p:spPr>
      </p:cxnSp>
      <p:cxnSp>
        <p:nvCxnSpPr>
          <p:cNvPr id="53" name="Straight Arrow Connector 52"/>
          <p:cNvCxnSpPr>
            <a:cxnSpLocks noChangeShapeType="1"/>
            <a:stCxn id="50" idx="3"/>
            <a:endCxn id="48" idx="1"/>
          </p:cNvCxnSpPr>
          <p:nvPr/>
        </p:nvCxnSpPr>
        <p:spPr bwMode="auto">
          <a:xfrm>
            <a:off x="5287963" y="3373438"/>
            <a:ext cx="679450" cy="82550"/>
          </a:xfrm>
          <a:prstGeom prst="straightConnector1">
            <a:avLst/>
          </a:prstGeom>
          <a:noFill/>
          <a:ln w="25400">
            <a:solidFill>
              <a:schemeClr val="accent2">
                <a:lumMod val="60000"/>
                <a:lumOff val="40000"/>
              </a:schemeClr>
            </a:solidFill>
            <a:round/>
            <a:headEnd/>
            <a:tailEnd type="arrow" w="med" len="med"/>
          </a:ln>
          <a:effectLst>
            <a:outerShdw dist="20000" dir="5400000" rotWithShape="0">
              <a:srgbClr val="808080">
                <a:alpha val="37999"/>
              </a:srgbClr>
            </a:outerShdw>
          </a:effectLst>
        </p:spPr>
      </p:cxnSp>
      <p:pic>
        <p:nvPicPr>
          <p:cNvPr id="95246" name="Picture 48" descr="prototype+phon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8" y="4078288"/>
            <a:ext cx="20955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Arc 29"/>
          <p:cNvSpPr>
            <a:spLocks/>
          </p:cNvSpPr>
          <p:nvPr/>
        </p:nvSpPr>
        <p:spPr bwMode="auto">
          <a:xfrm>
            <a:off x="1939925" y="1760538"/>
            <a:ext cx="4156075" cy="4035425"/>
          </a:xfrm>
          <a:custGeom>
            <a:avLst/>
            <a:gdLst>
              <a:gd name="T0" fmla="*/ 976329 w 4572000"/>
              <a:gd name="T1" fmla="*/ 4159648 h 4572000"/>
              <a:gd name="T2" fmla="*/ 2286000 w 4572000"/>
              <a:gd name="T3" fmla="*/ 2286000 h 4572000"/>
              <a:gd name="T4" fmla="*/ 14 w 4572000"/>
              <a:gd name="T5" fmla="*/ 2294142 h 4572000"/>
              <a:gd name="T6" fmla="*/ 0 60000 65536"/>
              <a:gd name="T7" fmla="*/ 11796480 60000 65536"/>
              <a:gd name="T8" fmla="*/ 17694720 60000 65536"/>
              <a:gd name="T9" fmla="*/ 14 w 4572000"/>
              <a:gd name="T10" fmla="*/ 2294142 h 4572000"/>
              <a:gd name="T11" fmla="*/ 976329 w 4572000"/>
              <a:gd name="T12" fmla="*/ 4159648 h 4572000"/>
            </a:gdLst>
            <a:ahLst/>
            <a:cxnLst>
              <a:cxn ang="T6">
                <a:pos x="T0" y="T1"/>
              </a:cxn>
              <a:cxn ang="T7">
                <a:pos x="T2" y="T3"/>
              </a:cxn>
              <a:cxn ang="T8">
                <a:pos x="T4" y="T5"/>
              </a:cxn>
            </a:cxnLst>
            <a:rect l="T9" t="T10" r="T11" b="T12"/>
            <a:pathLst>
              <a:path w="4572000" h="4572000" stroke="0">
                <a:moveTo>
                  <a:pt x="976329" y="4159648"/>
                </a:moveTo>
                <a:lnTo>
                  <a:pt x="976328" y="4159648"/>
                </a:lnTo>
                <a:cubicBezTo>
                  <a:pt x="366842" y="3733620"/>
                  <a:pt x="2663" y="3037759"/>
                  <a:pt x="14" y="2294142"/>
                </a:cubicBezTo>
                <a:lnTo>
                  <a:pt x="2286000" y="2286000"/>
                </a:lnTo>
                <a:close/>
              </a:path>
              <a:path w="4572000" h="4572000" fill="none">
                <a:moveTo>
                  <a:pt x="976329" y="4159648"/>
                </a:moveTo>
                <a:lnTo>
                  <a:pt x="976328" y="4159648"/>
                </a:lnTo>
                <a:cubicBezTo>
                  <a:pt x="366842" y="3733620"/>
                  <a:pt x="2663" y="3037759"/>
                  <a:pt x="14" y="2294142"/>
                </a:cubicBezTo>
              </a:path>
            </a:pathLst>
          </a:custGeom>
          <a:noFill/>
          <a:ln w="25400" cap="flat" cmpd="sng">
            <a:solidFill>
              <a:srgbClr val="B9CDE5"/>
            </a:solidFill>
            <a:prstDash val="solid"/>
            <a:round/>
            <a:headEnd type="none" w="med" len="me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82012" tIns="41005" rIns="82012" bIns="41005" anchor="ctr"/>
          <a:lstStyle/>
          <a:p>
            <a:pPr defTabSz="820199" eaLnBrk="0" hangingPunct="0">
              <a:defRPr/>
            </a:pPr>
            <a:endParaRPr lang="en-US" sz="1300">
              <a:solidFill>
                <a:srgbClr val="000000"/>
              </a:solidFill>
            </a:endParaRPr>
          </a:p>
        </p:txBody>
      </p:sp>
      <p:sp>
        <p:nvSpPr>
          <p:cNvPr id="67" name="Arc 30"/>
          <p:cNvSpPr>
            <a:spLocks/>
          </p:cNvSpPr>
          <p:nvPr/>
        </p:nvSpPr>
        <p:spPr bwMode="auto">
          <a:xfrm>
            <a:off x="2701925" y="1760538"/>
            <a:ext cx="4156075" cy="4035425"/>
          </a:xfrm>
          <a:custGeom>
            <a:avLst/>
            <a:gdLst>
              <a:gd name="T0" fmla="*/ 4571852 w 4572000"/>
              <a:gd name="T1" fmla="*/ 2259971 h 4572000"/>
              <a:gd name="T2" fmla="*/ 2286000 w 4572000"/>
              <a:gd name="T3" fmla="*/ 2286000 h 4572000"/>
              <a:gd name="T4" fmla="*/ 3919694 w 4572000"/>
              <a:gd name="T5" fmla="*/ 3885012 h 4572000"/>
              <a:gd name="T6" fmla="*/ 17694720 60000 65536"/>
              <a:gd name="T7" fmla="*/ 11796480 60000 65536"/>
              <a:gd name="T8" fmla="*/ 5898240 60000 65536"/>
              <a:gd name="T9" fmla="*/ 3919694 w 4572000"/>
              <a:gd name="T10" fmla="*/ 2259971 h 4572000"/>
              <a:gd name="T11" fmla="*/ 4572000 w 4572000"/>
              <a:gd name="T12" fmla="*/ 3885012 h 4572000"/>
            </a:gdLst>
            <a:ahLst/>
            <a:cxnLst>
              <a:cxn ang="T6">
                <a:pos x="T0" y="T1"/>
              </a:cxn>
              <a:cxn ang="T7">
                <a:pos x="T2" y="T3"/>
              </a:cxn>
              <a:cxn ang="T8">
                <a:pos x="T4" y="T5"/>
              </a:cxn>
            </a:cxnLst>
            <a:rect l="T9" t="T10" r="T11" b="T12"/>
            <a:pathLst>
              <a:path w="4572000" h="4572000" stroke="0">
                <a:moveTo>
                  <a:pt x="4571852" y="2259971"/>
                </a:moveTo>
                <a:lnTo>
                  <a:pt x="4571851" y="2259971"/>
                </a:lnTo>
                <a:cubicBezTo>
                  <a:pt x="4571950" y="2268646"/>
                  <a:pt x="4572000" y="2277323"/>
                  <a:pt x="4572000" y="2286000"/>
                </a:cubicBezTo>
                <a:cubicBezTo>
                  <a:pt x="4572000" y="2883792"/>
                  <a:pt x="4337835" y="3457802"/>
                  <a:pt x="3919690" y="3885015"/>
                </a:cubicBezTo>
                <a:lnTo>
                  <a:pt x="2286000" y="2286000"/>
                </a:lnTo>
                <a:close/>
              </a:path>
              <a:path w="4572000" h="4572000" fill="none">
                <a:moveTo>
                  <a:pt x="4571852" y="2259971"/>
                </a:moveTo>
                <a:lnTo>
                  <a:pt x="4571851" y="2259971"/>
                </a:lnTo>
                <a:cubicBezTo>
                  <a:pt x="4571950" y="2268646"/>
                  <a:pt x="4572000" y="2277323"/>
                  <a:pt x="4572000" y="2286000"/>
                </a:cubicBezTo>
                <a:cubicBezTo>
                  <a:pt x="4572000" y="2883792"/>
                  <a:pt x="4337835" y="3457802"/>
                  <a:pt x="3919690" y="3885015"/>
                </a:cubicBezTo>
              </a:path>
            </a:pathLst>
          </a:custGeom>
          <a:noFill/>
          <a:ln w="25400" cap="flat" cmpd="sng">
            <a:solidFill>
              <a:srgbClr val="B9CDE5"/>
            </a:solidFill>
            <a:prstDash val="solid"/>
            <a:round/>
            <a:headEnd type="none" w="med" len="me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82012" tIns="41005" rIns="82012" bIns="41005" anchor="ctr"/>
          <a:lstStyle/>
          <a:p>
            <a:pPr defTabSz="820199" eaLnBrk="0" hangingPunct="0">
              <a:defRPr/>
            </a:pPr>
            <a:endParaRPr lang="en-US" sz="1300">
              <a:solidFill>
                <a:srgbClr val="000000"/>
              </a:solidFill>
            </a:endParaRPr>
          </a:p>
        </p:txBody>
      </p:sp>
      <p:pic>
        <p:nvPicPr>
          <p:cNvPr id="95249" name="Picture 13" descr="tes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2038" y="5764213"/>
            <a:ext cx="20669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0"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750" y="4068763"/>
            <a:ext cx="166528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1" name="TextBox 49"/>
          <p:cNvSpPr txBox="1">
            <a:spLocks noChangeArrowheads="1"/>
          </p:cNvSpPr>
          <p:nvPr/>
        </p:nvSpPr>
        <p:spPr bwMode="auto">
          <a:xfrm>
            <a:off x="900113" y="1500188"/>
            <a:ext cx="103981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2" tIns="41005" rIns="82012" bIns="41005">
            <a:spAutoFit/>
          </a:bodyPr>
          <a:lstStyle>
            <a:lvl1pPr defTabSz="409575" eaLnBrk="0" hangingPunct="0">
              <a:defRPr>
                <a:solidFill>
                  <a:schemeClr val="tx1"/>
                </a:solidFill>
                <a:latin typeface="Arial" charset="0"/>
                <a:ea typeface="ＭＳ Ｐゴシック" pitchFamily="-128" charset="-128"/>
              </a:defRPr>
            </a:lvl1pPr>
            <a:lvl2pPr marL="742950" indent="-285750" defTabSz="409575" eaLnBrk="0" hangingPunct="0">
              <a:defRPr>
                <a:solidFill>
                  <a:schemeClr val="tx1"/>
                </a:solidFill>
                <a:latin typeface="Arial" charset="0"/>
                <a:ea typeface="ＭＳ Ｐゴシック" pitchFamily="-128" charset="-128"/>
              </a:defRPr>
            </a:lvl2pPr>
            <a:lvl3pPr marL="1143000" indent="-228600" defTabSz="409575" eaLnBrk="0" hangingPunct="0">
              <a:defRPr>
                <a:solidFill>
                  <a:schemeClr val="tx1"/>
                </a:solidFill>
                <a:latin typeface="Arial" charset="0"/>
                <a:ea typeface="ＭＳ Ｐゴシック" pitchFamily="-128" charset="-128"/>
              </a:defRPr>
            </a:lvl3pPr>
            <a:lvl4pPr marL="1600200" indent="-228600" defTabSz="409575" eaLnBrk="0" hangingPunct="0">
              <a:defRPr>
                <a:solidFill>
                  <a:schemeClr val="tx1"/>
                </a:solidFill>
                <a:latin typeface="Arial" charset="0"/>
                <a:ea typeface="ＭＳ Ｐゴシック" pitchFamily="-128" charset="-128"/>
              </a:defRPr>
            </a:lvl4pPr>
            <a:lvl5pPr marL="2057400" indent="-228600" defTabSz="409575" eaLnBrk="0" hangingPunct="0">
              <a:defRPr>
                <a:solidFill>
                  <a:schemeClr val="tx1"/>
                </a:solidFill>
                <a:latin typeface="Arial" charset="0"/>
                <a:ea typeface="ＭＳ Ｐゴシック" pitchFamily="-128" charset="-128"/>
              </a:defRPr>
            </a:lvl5pPr>
            <a:lvl6pPr marL="2514600" indent="-228600" defTabSz="409575"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09575"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09575"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09575"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sz="1300">
                <a:solidFill>
                  <a:srgbClr val="AD0000"/>
                </a:solidFill>
                <a:latin typeface="Calibri" pitchFamily="34" charset="0"/>
              </a:rPr>
              <a:t>Wireless</a:t>
            </a:r>
          </a:p>
        </p:txBody>
      </p:sp>
      <p:sp>
        <p:nvSpPr>
          <p:cNvPr id="72" name="Rectangle 30"/>
          <p:cNvSpPr>
            <a:spLocks noChangeArrowheads="1"/>
          </p:cNvSpPr>
          <p:nvPr/>
        </p:nvSpPr>
        <p:spPr bwMode="auto">
          <a:xfrm>
            <a:off x="6689725" y="5448300"/>
            <a:ext cx="1276350"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2012" tIns="41005" rIns="82012" bIns="41005">
            <a:spAutoFit/>
          </a:bodyPr>
          <a:lstStyle/>
          <a:p>
            <a:pPr defTabSz="820199" eaLnBrk="0" hangingPunct="0">
              <a:defRPr/>
            </a:pPr>
            <a:endParaRPr lang="en-US" sz="130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endParaRPr lang="en-US" smtClean="0"/>
          </a:p>
        </p:txBody>
      </p:sp>
      <p:sp>
        <p:nvSpPr>
          <p:cNvPr id="96259" name="Content Placeholder 2"/>
          <p:cNvSpPr>
            <a:spLocks noGrp="1"/>
          </p:cNvSpPr>
          <p:nvPr>
            <p:ph idx="1"/>
          </p:nvPr>
        </p:nvSpPr>
        <p:spPr/>
        <p:txBody>
          <a:bodyPr/>
          <a:lstStyle/>
          <a:p>
            <a:pPr eaLnBrk="1" hangingPunct="1"/>
            <a:endParaRPr lang="en-US" smtClean="0"/>
          </a:p>
        </p:txBody>
      </p:sp>
      <p:pic>
        <p:nvPicPr>
          <p:cNvPr id="96260" name="Picture 3"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25438"/>
            <a:ext cx="6781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2" name="Content Placeholder 2"/>
          <p:cNvSpPr>
            <a:spLocks noGrp="1"/>
          </p:cNvSpPr>
          <p:nvPr>
            <p:ph idx="1"/>
          </p:nvPr>
        </p:nvSpPr>
        <p:spPr/>
        <p:txBody>
          <a:bodyPr/>
          <a:lstStyle/>
          <a:p>
            <a:pPr algn="ctr" eaLnBrk="1" hangingPunct="1">
              <a:buFont typeface="Arial" charset="0"/>
              <a:buNone/>
            </a:pPr>
            <a:r>
              <a:rPr lang="en-US" sz="2000" smtClean="0">
                <a:ea typeface="ＭＳ Ｐゴシック" pitchFamily="-128" charset="-128"/>
              </a:rPr>
              <a:t>Photo of women  and weighing scale </a:t>
            </a:r>
          </a:p>
        </p:txBody>
      </p:sp>
      <p:pic>
        <p:nvPicPr>
          <p:cNvPr id="9728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09700"/>
            <a:ext cx="7051675" cy="91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6"/>
          <p:cNvSpPr>
            <a:spLocks noChangeArrowheads="1"/>
          </p:cNvSpPr>
          <p:nvPr/>
        </p:nvSpPr>
        <p:spPr bwMode="auto">
          <a:xfrm>
            <a:off x="5181600" y="4953000"/>
            <a:ext cx="2684463" cy="646113"/>
          </a:xfrm>
          <a:prstGeom prst="rect">
            <a:avLst/>
          </a:prstGeom>
          <a:solidFill>
            <a:schemeClr val="bg1">
              <a:lumMod val="95000"/>
            </a:schemeClr>
          </a:solidFill>
          <a:ln>
            <a:noFill/>
          </a:ln>
        </p:spPr>
        <p:txBody>
          <a:bodyPr wrap="none">
            <a:spAutoFit/>
          </a:bodyPr>
          <a:lstStyle/>
          <a:p>
            <a:pPr>
              <a:defRPr/>
            </a:pPr>
            <a:r>
              <a:rPr lang="en-US" sz="3600" dirty="0">
                <a:latin typeface="Calibri" pitchFamily="34" charset="0"/>
              </a:rPr>
              <a:t>Entrepreneur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4"/>
          <p:cNvSpPr>
            <a:spLocks noGrp="1"/>
          </p:cNvSpPr>
          <p:nvPr>
            <p:ph type="ctrTitle"/>
          </p:nvPr>
        </p:nvSpPr>
        <p:spPr>
          <a:xfrm>
            <a:off x="685800" y="2132013"/>
            <a:ext cx="7772400" cy="1468437"/>
          </a:xfrm>
        </p:spPr>
        <p:txBody>
          <a:bodyPr/>
          <a:lstStyle/>
          <a:p>
            <a:r>
              <a:rPr lang="en-US" smtClean="0">
                <a:ea typeface="ＭＳ Ｐゴシック" pitchFamily="-128" charset="-128"/>
              </a:rPr>
              <a:t>Hardware  App  Store</a:t>
            </a:r>
          </a:p>
        </p:txBody>
      </p:sp>
      <p:sp>
        <p:nvSpPr>
          <p:cNvPr id="983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B6409280-E58C-4250-8357-6068AB0017F5}" type="slidenum">
              <a:rPr lang="en-US" smtClean="0">
                <a:solidFill>
                  <a:srgbClr val="898989"/>
                </a:solidFill>
              </a:rPr>
              <a:pPr/>
              <a:t>26</a:t>
            </a:fld>
            <a:endParaRPr lang="en-US" smtClean="0">
              <a:solidFill>
                <a:srgbClr val="898989"/>
              </a:solidFill>
            </a:endParaRPr>
          </a:p>
        </p:txBody>
      </p:sp>
      <p:sp>
        <p:nvSpPr>
          <p:cNvPr id="4" name="Rectangle 3"/>
          <p:cNvSpPr/>
          <p:nvPr/>
        </p:nvSpPr>
        <p:spPr>
          <a:xfrm>
            <a:off x="1600200" y="2303463"/>
            <a:ext cx="2819400" cy="12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4"/>
          <p:cNvSpPr>
            <a:spLocks noGrp="1"/>
          </p:cNvSpPr>
          <p:nvPr>
            <p:ph type="ctrTitle"/>
          </p:nvPr>
        </p:nvSpPr>
        <p:spPr>
          <a:xfrm>
            <a:off x="685800" y="2132013"/>
            <a:ext cx="7772400" cy="1468437"/>
          </a:xfrm>
        </p:spPr>
        <p:txBody>
          <a:bodyPr/>
          <a:lstStyle/>
          <a:p>
            <a:pPr>
              <a:defRPr/>
            </a:pPr>
            <a:r>
              <a:rPr lang="en-US" dirty="0" smtClean="0">
                <a:ea typeface="ＭＳ Ｐゴシック" pitchFamily="-128" charset="-128"/>
              </a:rPr>
              <a:t>Hardware  </a:t>
            </a:r>
            <a:r>
              <a:rPr lang="en-US" dirty="0" smtClean="0">
                <a:solidFill>
                  <a:schemeClr val="tx1">
                    <a:lumMod val="50000"/>
                    <a:lumOff val="50000"/>
                  </a:schemeClr>
                </a:solidFill>
                <a:ea typeface="ＭＳ Ｐゴシック" pitchFamily="-128" charset="-128"/>
              </a:rPr>
              <a:t>App  Store</a:t>
            </a:r>
          </a:p>
        </p:txBody>
      </p:sp>
      <p:sp>
        <p:nvSpPr>
          <p:cNvPr id="993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21C4C384-1DB7-4699-871C-ED32566274AC}" type="slidenum">
              <a:rPr lang="en-US" smtClean="0">
                <a:solidFill>
                  <a:srgbClr val="898989"/>
                </a:solidFill>
              </a:rPr>
              <a:pPr/>
              <a:t>27</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4"/>
          <p:cNvSpPr>
            <a:spLocks noGrp="1"/>
          </p:cNvSpPr>
          <p:nvPr>
            <p:ph type="ctrTitle"/>
          </p:nvPr>
        </p:nvSpPr>
        <p:spPr>
          <a:xfrm>
            <a:off x="685800" y="2132013"/>
            <a:ext cx="7772400" cy="1468437"/>
          </a:xfrm>
        </p:spPr>
        <p:txBody>
          <a:bodyPr/>
          <a:lstStyle/>
          <a:p>
            <a:r>
              <a:rPr lang="en-US" smtClean="0">
                <a:ea typeface="ＭＳ Ｐゴシック" pitchFamily="-128" charset="-128"/>
              </a:rPr>
              <a:t>Mobile Mates for Health</a:t>
            </a:r>
          </a:p>
        </p:txBody>
      </p:sp>
      <p:sp>
        <p:nvSpPr>
          <p:cNvPr id="1003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C5928505-0976-4AB5-8A39-AB96CE6FB67A}" type="slidenum">
              <a:rPr lang="en-US" smtClean="0">
                <a:solidFill>
                  <a:srgbClr val="898989"/>
                </a:solidFill>
              </a:rPr>
              <a:pPr/>
              <a:t>28</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Content Placeholder 13" descr="1-novoDesenho.jpg"/>
          <p:cNvPicPr>
            <a:picLocks noGrp="1" noChangeAspect="1"/>
          </p:cNvPicPr>
          <p:nvPr>
            <p:ph idx="1"/>
          </p:nvPr>
        </p:nvPicPr>
        <p:blipFill>
          <a:blip r:embed="rId4">
            <a:extLst>
              <a:ext uri="{28A0092B-C50C-407E-A947-70E740481C1C}">
                <a14:useLocalDpi xmlns:a14="http://schemas.microsoft.com/office/drawing/2010/main" val="0"/>
              </a:ext>
            </a:extLst>
          </a:blip>
          <a:srcRect l="3584" t="6354" b="21069"/>
          <a:stretch>
            <a:fillRect/>
          </a:stretch>
        </p:blipFill>
        <p:spPr>
          <a:xfrm>
            <a:off x="3848100" y="-431800"/>
            <a:ext cx="10629900" cy="7823200"/>
          </a:xfrm>
        </p:spPr>
      </p:pic>
      <p:sp>
        <p:nvSpPr>
          <p:cNvPr id="101379" name="TextBox 6"/>
          <p:cNvSpPr txBox="1">
            <a:spLocks noChangeArrowheads="1"/>
          </p:cNvSpPr>
          <p:nvPr/>
        </p:nvSpPr>
        <p:spPr bwMode="auto">
          <a:xfrm>
            <a:off x="5434013" y="273050"/>
            <a:ext cx="2743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sz="3200">
                <a:solidFill>
                  <a:srgbClr val="000000"/>
                </a:solidFill>
                <a:latin typeface="Calibri" pitchFamily="34" charset="0"/>
              </a:rPr>
              <a:t>Slit Lamp Exam</a:t>
            </a:r>
          </a:p>
        </p:txBody>
      </p:sp>
      <p:sp>
        <p:nvSpPr>
          <p:cNvPr id="11" name="Rectangle 10"/>
          <p:cNvSpPr/>
          <p:nvPr/>
        </p:nvSpPr>
        <p:spPr>
          <a:xfrm>
            <a:off x="9625013" y="0"/>
            <a:ext cx="4929187" cy="782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pic>
        <p:nvPicPr>
          <p:cNvPr id="10138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2108200"/>
            <a:ext cx="35623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Box 6"/>
          <p:cNvSpPr txBox="1">
            <a:spLocks noChangeArrowheads="1"/>
          </p:cNvSpPr>
          <p:nvPr/>
        </p:nvSpPr>
        <p:spPr bwMode="auto">
          <a:xfrm>
            <a:off x="785813" y="273050"/>
            <a:ext cx="2743200"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sz="3200">
                <a:solidFill>
                  <a:srgbClr val="000000"/>
                </a:solidFill>
                <a:latin typeface="Calibri" pitchFamily="34" charset="0"/>
              </a:rPr>
              <a:t>Cataract</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Content Placeholder 4" descr="60889_469163173178_510118178_6653606_152284_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513" y="-228600"/>
            <a:ext cx="9107487" cy="7688263"/>
          </a:xfrm>
        </p:spPr>
      </p:pic>
      <p:sp>
        <p:nvSpPr>
          <p:cNvPr id="3" name="TextBox 9"/>
          <p:cNvSpPr txBox="1">
            <a:spLocks noChangeArrowheads="1"/>
          </p:cNvSpPr>
          <p:nvPr/>
        </p:nvSpPr>
        <p:spPr bwMode="auto">
          <a:xfrm>
            <a:off x="217488" y="271463"/>
            <a:ext cx="2297112" cy="954087"/>
          </a:xfrm>
          <a:prstGeom prst="rect">
            <a:avLst/>
          </a:prstGeom>
          <a:solidFill>
            <a:schemeClr val="tx1">
              <a:lumMod val="75000"/>
              <a:lumOff val="25000"/>
            </a:schemeClr>
          </a:solidFill>
          <a:ln w="9525">
            <a:noFill/>
            <a:miter lim="800000"/>
            <a:headEnd/>
            <a:tailEnd/>
          </a:ln>
        </p:spPr>
        <p:txBody>
          <a:bodyPr lIns="91435" tIns="45718" rIns="91435" bIns="45718">
            <a:spAutoFit/>
          </a:bodyPr>
          <a:lstStyle/>
          <a:p>
            <a:pPr algn="ctr" eaLnBrk="0" hangingPunct="0">
              <a:defRPr/>
            </a:pPr>
            <a:r>
              <a:rPr lang="en-US" sz="2800" dirty="0">
                <a:solidFill>
                  <a:prstClr val="white"/>
                </a:solidFill>
                <a:latin typeface="Calibri"/>
                <a:ea typeface="ＭＳ Ｐゴシック" charset="-128"/>
              </a:rPr>
              <a:t>Slit Lamp for Cataracts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old-projec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08200"/>
            <a:ext cx="32766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7" descr="vuzi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677863"/>
            <a:ext cx="32766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3" descr="dual-lc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95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4" descr="old-projector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6988"/>
            <a:ext cx="31242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6" descr="IMG_166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546600"/>
            <a:ext cx="3438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8" descr="photo-fram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200" y="2311400"/>
            <a:ext cx="29718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9" descr="IMG_1458.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4622800"/>
            <a:ext cx="28956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10" descr="IMG_1700.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4573588"/>
            <a:ext cx="31242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11" descr="IMG_1748.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2311400"/>
            <a:ext cx="31242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3426" name="Picture 7" descr="prototype+phone.png"/>
          <p:cNvPicPr>
            <a:picLocks noChangeAspect="1"/>
          </p:cNvPicPr>
          <p:nvPr/>
        </p:nvPicPr>
        <p:blipFill>
          <a:blip r:embed="rId4">
            <a:extLst>
              <a:ext uri="{28A0092B-C50C-407E-A947-70E740481C1C}">
                <a14:useLocalDpi xmlns:a14="http://schemas.microsoft.com/office/drawing/2010/main" val="0"/>
              </a:ext>
            </a:extLst>
          </a:blip>
          <a:srcRect l="14629" r="19540"/>
          <a:stretch>
            <a:fillRect/>
          </a:stretch>
        </p:blipFill>
        <p:spPr bwMode="auto">
          <a:xfrm>
            <a:off x="5419725" y="1117600"/>
            <a:ext cx="334327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itle 1"/>
          <p:cNvSpPr txBox="1">
            <a:spLocks/>
          </p:cNvSpPr>
          <p:nvPr/>
        </p:nvSpPr>
        <p:spPr bwMode="auto">
          <a:xfrm>
            <a:off x="381000" y="-254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charset="0"/>
                <a:ea typeface="ＭＳ Ｐゴシック" pitchFamily="-128" charset="-128"/>
              </a:defRPr>
            </a:lvl1pPr>
            <a:lvl2pPr marL="742950" indent="-285750" defTabSz="457200" eaLnBrk="0" hangingPunct="0">
              <a:defRPr>
                <a:solidFill>
                  <a:schemeClr val="tx1"/>
                </a:solidFill>
                <a:latin typeface="Arial" charset="0"/>
                <a:ea typeface="ＭＳ Ｐゴシック" pitchFamily="-128" charset="-128"/>
              </a:defRPr>
            </a:lvl2pPr>
            <a:lvl3pPr marL="1143000" indent="-228600" defTabSz="457200" eaLnBrk="0" hangingPunct="0">
              <a:defRPr>
                <a:solidFill>
                  <a:schemeClr val="tx1"/>
                </a:solidFill>
                <a:latin typeface="Arial" charset="0"/>
                <a:ea typeface="ＭＳ Ｐゴシック" pitchFamily="-128" charset="-128"/>
              </a:defRPr>
            </a:lvl3pPr>
            <a:lvl4pPr marL="1600200" indent="-228600" defTabSz="457200" eaLnBrk="0" hangingPunct="0">
              <a:defRPr>
                <a:solidFill>
                  <a:schemeClr val="tx1"/>
                </a:solidFill>
                <a:latin typeface="Arial" charset="0"/>
                <a:ea typeface="ＭＳ Ｐゴシック" pitchFamily="-128" charset="-128"/>
              </a:defRPr>
            </a:lvl4pPr>
            <a:lvl5pPr marL="2057400" indent="-228600" defTabSz="457200" eaLnBrk="0" hangingPunct="0">
              <a:defRPr>
                <a:solidFill>
                  <a:schemeClr val="tx1"/>
                </a:solidFill>
                <a:latin typeface="Arial" charset="0"/>
                <a:ea typeface="ＭＳ Ｐゴシック" pitchFamily="-128"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4000">
                <a:solidFill>
                  <a:srgbClr val="000000"/>
                </a:solidFill>
                <a:latin typeface="Calibri" pitchFamily="34" charset="0"/>
              </a:rPr>
              <a:t>CATRA: </a:t>
            </a:r>
            <a:r>
              <a:rPr lang="en-US" sz="4000" u="sng">
                <a:solidFill>
                  <a:srgbClr val="000000"/>
                </a:solidFill>
                <a:latin typeface="Calibri" pitchFamily="34" charset="0"/>
              </a:rPr>
              <a:t>Cataract</a:t>
            </a:r>
            <a:r>
              <a:rPr lang="en-US" sz="4000">
                <a:solidFill>
                  <a:srgbClr val="000000"/>
                </a:solidFill>
                <a:latin typeface="Calibri" pitchFamily="34" charset="0"/>
              </a:rPr>
              <a:t> Screening Tool</a:t>
            </a:r>
            <a:endParaRPr lang="en-US" sz="2800">
              <a:solidFill>
                <a:srgbClr val="000000"/>
              </a:solidFill>
              <a:cs typeface="Arial" charset="0"/>
            </a:endParaRPr>
          </a:p>
        </p:txBody>
      </p:sp>
      <p:sp>
        <p:nvSpPr>
          <p:cNvPr id="49158" name="TextBox 5"/>
          <p:cNvSpPr txBox="1">
            <a:spLocks noChangeArrowheads="1"/>
          </p:cNvSpPr>
          <p:nvPr/>
        </p:nvSpPr>
        <p:spPr bwMode="auto">
          <a:xfrm>
            <a:off x="1828800" y="5969000"/>
            <a:ext cx="6215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dirty="0" err="1" smtClean="0">
                <a:solidFill>
                  <a:srgbClr val="000000"/>
                </a:solidFill>
                <a:latin typeface="+mj-lt"/>
              </a:rPr>
              <a:t>Vitor</a:t>
            </a:r>
            <a:r>
              <a:rPr lang="en-US" dirty="0" smtClean="0">
                <a:solidFill>
                  <a:srgbClr val="000000"/>
                </a:solidFill>
                <a:latin typeface="+mj-lt"/>
              </a:rPr>
              <a:t> Pamplona     Erick </a:t>
            </a:r>
            <a:r>
              <a:rPr lang="en-US" dirty="0" err="1" smtClean="0">
                <a:solidFill>
                  <a:srgbClr val="000000"/>
                </a:solidFill>
                <a:latin typeface="+mj-lt"/>
              </a:rPr>
              <a:t>Passos</a:t>
            </a:r>
            <a:r>
              <a:rPr lang="en-US" dirty="0" smtClean="0">
                <a:solidFill>
                  <a:srgbClr val="000000"/>
                </a:solidFill>
                <a:latin typeface="+mj-lt"/>
              </a:rPr>
              <a:t>     Jan </a:t>
            </a:r>
            <a:r>
              <a:rPr lang="en-US" dirty="0" err="1" smtClean="0">
                <a:solidFill>
                  <a:srgbClr val="000000"/>
                </a:solidFill>
                <a:latin typeface="+mj-lt"/>
              </a:rPr>
              <a:t>Zizka</a:t>
            </a:r>
            <a:r>
              <a:rPr lang="en-US" dirty="0" smtClean="0">
                <a:solidFill>
                  <a:srgbClr val="000000"/>
                </a:solidFill>
                <a:latin typeface="+mj-lt"/>
              </a:rPr>
              <a:t>    Manuel M. Oliveira  </a:t>
            </a:r>
          </a:p>
          <a:p>
            <a:pPr algn="ctr">
              <a:defRPr/>
            </a:pPr>
            <a:r>
              <a:rPr lang="en-US" dirty="0" smtClean="0">
                <a:solidFill>
                  <a:srgbClr val="000000"/>
                </a:solidFill>
                <a:latin typeface="+mj-lt"/>
              </a:rPr>
              <a:t>Everett Lawson     Esteban </a:t>
            </a:r>
            <a:r>
              <a:rPr lang="en-US" dirty="0" err="1" smtClean="0">
                <a:solidFill>
                  <a:srgbClr val="000000"/>
                </a:solidFill>
                <a:latin typeface="+mj-lt"/>
              </a:rPr>
              <a:t>Clua</a:t>
            </a:r>
            <a:r>
              <a:rPr lang="en-US" dirty="0" smtClean="0">
                <a:solidFill>
                  <a:srgbClr val="000000"/>
                </a:solidFill>
                <a:latin typeface="+mj-lt"/>
              </a:rPr>
              <a:t>     Ramesh </a:t>
            </a:r>
            <a:r>
              <a:rPr lang="en-US" dirty="0" err="1" smtClean="0">
                <a:solidFill>
                  <a:srgbClr val="000000"/>
                </a:solidFill>
                <a:latin typeface="+mj-lt"/>
              </a:rPr>
              <a:t>Raskar</a:t>
            </a:r>
            <a:endParaRPr lang="en-US" dirty="0" smtClean="0">
              <a:solidFill>
                <a:srgbClr val="000000"/>
              </a:solidFill>
              <a:latin typeface="+mj-lt"/>
            </a:endParaRPr>
          </a:p>
        </p:txBody>
      </p:sp>
      <p:pic>
        <p:nvPicPr>
          <p:cNvPr id="103429" name="Picture 8" descr="http://web.media.mit.edu/~pamplona/CATRA/IMG_1550.jpg"/>
          <p:cNvPicPr>
            <a:picLocks noChangeAspect="1" noChangeArrowheads="1"/>
          </p:cNvPicPr>
          <p:nvPr/>
        </p:nvPicPr>
        <p:blipFill>
          <a:blip r:embed="rId5">
            <a:extLst>
              <a:ext uri="{28A0092B-C50C-407E-A947-70E740481C1C}">
                <a14:useLocalDpi xmlns:a14="http://schemas.microsoft.com/office/drawing/2010/main" val="0"/>
              </a:ext>
            </a:extLst>
          </a:blip>
          <a:srcRect r="26875" b="27882"/>
          <a:stretch>
            <a:fillRect/>
          </a:stretch>
        </p:blipFill>
        <p:spPr bwMode="auto">
          <a:xfrm>
            <a:off x="404813" y="1244600"/>
            <a:ext cx="48133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4"/>
          <p:cNvSpPr>
            <a:spLocks noGrp="1"/>
          </p:cNvSpPr>
          <p:nvPr>
            <p:ph type="ctrTitle"/>
          </p:nvPr>
        </p:nvSpPr>
        <p:spPr>
          <a:xfrm>
            <a:off x="685800" y="2132013"/>
            <a:ext cx="7772400" cy="1468437"/>
          </a:xfrm>
        </p:spPr>
        <p:txBody>
          <a:bodyPr/>
          <a:lstStyle/>
          <a:p>
            <a:r>
              <a:rPr lang="en-US" smtClean="0">
                <a:ea typeface="ＭＳ Ｐゴシック" pitchFamily="-128" charset="-128"/>
              </a:rPr>
              <a:t>Eye is a Mirror of Health</a:t>
            </a:r>
          </a:p>
        </p:txBody>
      </p:sp>
      <p:sp>
        <p:nvSpPr>
          <p:cNvPr id="1044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EFCD5319-6607-4D16-BE43-8B1BBF9E355A}" type="slidenum">
              <a:rPr lang="en-US" smtClean="0">
                <a:solidFill>
                  <a:srgbClr val="898989"/>
                </a:solidFill>
              </a:rPr>
              <a:pPr/>
              <a:t>32</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106363"/>
            <a:ext cx="2133600" cy="739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363"/>
            <a:ext cx="8534400" cy="739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itle 4"/>
          <p:cNvSpPr>
            <a:spLocks noGrp="1"/>
          </p:cNvSpPr>
          <p:nvPr>
            <p:ph type="ctrTitle"/>
          </p:nvPr>
        </p:nvSpPr>
        <p:spPr>
          <a:xfrm>
            <a:off x="-533400" y="2468563"/>
            <a:ext cx="5916613" cy="1468437"/>
          </a:xfrm>
        </p:spPr>
        <p:txBody>
          <a:bodyPr/>
          <a:lstStyle/>
          <a:p>
            <a:r>
              <a:rPr lang="en-US" sz="3600" smtClean="0">
                <a:solidFill>
                  <a:schemeClr val="bg1"/>
                </a:solidFill>
                <a:ea typeface="ＭＳ Ｐゴシック" pitchFamily="-128" charset="-128"/>
              </a:rPr>
              <a:t>Mobile Mates for Health</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endParaRPr lang="en-US" smtClean="0"/>
          </a:p>
        </p:txBody>
      </p:sp>
      <p:pic>
        <p:nvPicPr>
          <p:cNvPr id="106499" name="Content Placeholder 5" descr="0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76200"/>
            <a:ext cx="9212263" cy="7023100"/>
          </a:xfrm>
        </p:spPr>
      </p:pic>
      <p:pic>
        <p:nvPicPr>
          <p:cNvPr id="106500" name="Picture 3"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endParaRPr lang="en-US" smtClean="0"/>
          </a:p>
        </p:txBody>
      </p:sp>
      <p:pic>
        <p:nvPicPr>
          <p:cNvPr id="107523" name="Content Placeholder 3" descr="IMG_0697.JPG"/>
          <p:cNvPicPr>
            <a:picLocks noGrp="1" noChangeAspect="1"/>
          </p:cNvPicPr>
          <p:nvPr>
            <p:ph idx="1"/>
          </p:nvPr>
        </p:nvPicPr>
        <p:blipFill>
          <a:blip r:embed="rId3">
            <a:lum bright="20000" contrast="20000"/>
            <a:extLst>
              <a:ext uri="{28A0092B-C50C-407E-A947-70E740481C1C}">
                <a14:useLocalDpi xmlns:a14="http://schemas.microsoft.com/office/drawing/2010/main" val="0"/>
              </a:ext>
            </a:extLst>
          </a:blip>
          <a:srcRect/>
          <a:stretch>
            <a:fillRect/>
          </a:stretch>
        </p:blipFill>
        <p:spPr>
          <a:xfrm>
            <a:off x="685800" y="-952500"/>
            <a:ext cx="6740525" cy="8235950"/>
          </a:xfrm>
        </p:spPr>
      </p:pic>
      <p:pic>
        <p:nvPicPr>
          <p:cNvPr id="107524" name="Picture 4"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endParaRPr lang="en-US" smtClean="0"/>
          </a:p>
        </p:txBody>
      </p:sp>
      <p:sp>
        <p:nvSpPr>
          <p:cNvPr id="108547" name="Content Placeholder 3"/>
          <p:cNvSpPr>
            <a:spLocks noGrp="1"/>
          </p:cNvSpPr>
          <p:nvPr>
            <p:ph idx="1"/>
          </p:nvPr>
        </p:nvSpPr>
        <p:spPr/>
        <p:txBody>
          <a:bodyPr/>
          <a:lstStyle/>
          <a:p>
            <a:pPr eaLnBrk="1" hangingPunct="1"/>
            <a:endParaRPr lang="en-US" smtClean="0"/>
          </a:p>
        </p:txBody>
      </p:sp>
      <p:pic>
        <p:nvPicPr>
          <p:cNvPr id="108548" name="Picture 4" descr="IMG_06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288" y="-565150"/>
            <a:ext cx="9666288" cy="74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endParaRPr lang="en-US" smtClean="0"/>
          </a:p>
        </p:txBody>
      </p:sp>
      <p:pic>
        <p:nvPicPr>
          <p:cNvPr id="109571" name="Picture 4" descr="IMG_06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36600"/>
            <a:ext cx="7277100" cy="91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Content Placeholder 5"/>
          <p:cNvSpPr>
            <a:spLocks noGrp="1"/>
          </p:cNvSpPr>
          <p:nvPr>
            <p:ph idx="1"/>
          </p:nvPr>
        </p:nvSpPr>
        <p:spPr/>
        <p:txBody>
          <a:bodyPr/>
          <a:lstStyle/>
          <a:p>
            <a:pPr eaLnBrk="1" hangingPunct="1"/>
            <a:endParaRPr lang="en-US" smtClean="0"/>
          </a:p>
        </p:txBody>
      </p:sp>
      <p:pic>
        <p:nvPicPr>
          <p:cNvPr id="109573" name="Picture 6"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endParaRPr lang="en-US" smtClean="0"/>
          </a:p>
        </p:txBody>
      </p:sp>
      <p:pic>
        <p:nvPicPr>
          <p:cNvPr id="110595" name="Content Placeholder 3" descr="manNETRAexam.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5400"/>
            <a:ext cx="8407400" cy="7188200"/>
          </a:xfrm>
        </p:spPr>
      </p:pic>
      <p:pic>
        <p:nvPicPr>
          <p:cNvPr id="110596" name="Picture 4"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Content Placeholder 3" descr="womanNETRAexam.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50800"/>
            <a:ext cx="5410200" cy="6908800"/>
          </a:xfrm>
        </p:spPr>
      </p:pic>
      <p:pic>
        <p:nvPicPr>
          <p:cNvPr id="111619" name="Picture 2"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endParaRPr lang="en-US" smtClean="0">
              <a:ea typeface="ＭＳ Ｐゴシック" pitchFamily="-128" charset="-128"/>
            </a:endParaRPr>
          </a:p>
        </p:txBody>
      </p:sp>
      <p:sp>
        <p:nvSpPr>
          <p:cNvPr id="75779" name="Content Placeholder 7"/>
          <p:cNvSpPr>
            <a:spLocks noGrp="1"/>
          </p:cNvSpPr>
          <p:nvPr>
            <p:ph idx="1"/>
          </p:nvPr>
        </p:nvSpPr>
        <p:spPr/>
        <p:txBody>
          <a:bodyPr/>
          <a:lstStyle/>
          <a:p>
            <a:endParaRPr lang="en-US" smtClean="0">
              <a:ea typeface="ＭＳ Ｐゴシック" pitchFamily="-128" charset="-128"/>
            </a:endParaRPr>
          </a:p>
        </p:txBody>
      </p:sp>
      <p:sp>
        <p:nvSpPr>
          <p:cNvPr id="757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D15E1861-DEC5-4D55-8754-633DD7DA181A}" type="slidenum">
              <a:rPr lang="en-US" smtClean="0">
                <a:solidFill>
                  <a:srgbClr val="898989"/>
                </a:solidFill>
                <a:latin typeface="Arial Unicode MS" pitchFamily="34" charset="-128"/>
              </a:rPr>
              <a:pPr eaLnBrk="1" hangingPunct="1"/>
              <a:t>4</a:t>
            </a:fld>
            <a:endParaRPr lang="en-US" smtClean="0">
              <a:solidFill>
                <a:srgbClr val="898989"/>
              </a:solidFill>
              <a:latin typeface="Arial Unicode MS" pitchFamily="34" charset="-128"/>
            </a:endParaRPr>
          </a:p>
        </p:txBody>
      </p:sp>
      <p:sp>
        <p:nvSpPr>
          <p:cNvPr id="75781" name="TextBox 7"/>
          <p:cNvSpPr txBox="1">
            <a:spLocks noChangeArrowheads="1"/>
          </p:cNvSpPr>
          <p:nvPr/>
        </p:nvSpPr>
        <p:spPr bwMode="auto">
          <a:xfrm>
            <a:off x="1752600" y="358140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sz="2400">
                <a:solidFill>
                  <a:srgbClr val="000000"/>
                </a:solidFill>
                <a:latin typeface="Calibri" pitchFamily="34" charset="0"/>
              </a:rPr>
              <a:t>Slit Lamp Exam</a:t>
            </a:r>
          </a:p>
        </p:txBody>
      </p:sp>
      <p:sp>
        <p:nvSpPr>
          <p:cNvPr id="75782" name="TextBox 8"/>
          <p:cNvSpPr txBox="1">
            <a:spLocks noChangeArrowheads="1"/>
          </p:cNvSpPr>
          <p:nvPr/>
        </p:nvSpPr>
        <p:spPr bwMode="auto">
          <a:xfrm>
            <a:off x="5867400" y="358140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Retinal Scan</a:t>
            </a:r>
          </a:p>
        </p:txBody>
      </p:sp>
      <p:pic>
        <p:nvPicPr>
          <p:cNvPr id="75783" name="Picture 5" descr="47544_469164638178_510118178_6653629_1989743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109728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217488" y="271463"/>
            <a:ext cx="1687512" cy="954087"/>
          </a:xfrm>
          <a:prstGeom prst="rect">
            <a:avLst/>
          </a:prstGeom>
          <a:solidFill>
            <a:schemeClr val="tx1">
              <a:lumMod val="75000"/>
              <a:lumOff val="25000"/>
            </a:schemeClr>
          </a:solidFill>
          <a:ln w="9525">
            <a:noFill/>
            <a:miter lim="800000"/>
            <a:headEnd/>
            <a:tailEnd/>
          </a:ln>
        </p:spPr>
        <p:txBody>
          <a:bodyPr lIns="91435" tIns="45718" rIns="91435" bIns="45718">
            <a:spAutoFit/>
          </a:bodyPr>
          <a:lstStyle/>
          <a:p>
            <a:pPr algn="ctr" eaLnBrk="0" hangingPunct="0">
              <a:defRPr/>
            </a:pPr>
            <a:r>
              <a:rPr lang="en-US" sz="2800" dirty="0">
                <a:solidFill>
                  <a:prstClr val="white"/>
                </a:solidFill>
                <a:latin typeface="Calibri"/>
                <a:ea typeface="ＭＳ Ｐゴシック" charset="-128"/>
              </a:rPr>
              <a:t>Retinal Scan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42" name="Content Placeholder 4" descr="IMG_0654.JPG"/>
          <p:cNvPicPr>
            <a:picLocks noGrp="1" noChangeAspect="1"/>
          </p:cNvPicPr>
          <p:nvPr>
            <p:ph idx="1"/>
          </p:nvPr>
        </p:nvPicPr>
        <p:blipFill>
          <a:blip r:embed="rId3">
            <a:extLst>
              <a:ext uri="{28A0092B-C50C-407E-A947-70E740481C1C}">
                <a14:useLocalDpi xmlns:a14="http://schemas.microsoft.com/office/drawing/2010/main" val="0"/>
              </a:ext>
            </a:extLst>
          </a:blip>
          <a:srcRect l="13184" r="13184"/>
          <a:stretch>
            <a:fillRect/>
          </a:stretch>
        </p:blipFill>
        <p:spPr>
          <a:xfrm>
            <a:off x="1981200" y="274638"/>
            <a:ext cx="5588000" cy="6365875"/>
          </a:xfrm>
        </p:spPr>
      </p:pic>
      <p:pic>
        <p:nvPicPr>
          <p:cNvPr id="112643" name="Picture 2"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endParaRPr lang="en-US" smtClean="0"/>
          </a:p>
        </p:txBody>
      </p:sp>
      <p:pic>
        <p:nvPicPr>
          <p:cNvPr id="113667" name="Content Placeholder 3" descr="IMG_0648.JPG"/>
          <p:cNvPicPr>
            <a:picLocks noGrp="1" noChangeAspect="1"/>
          </p:cNvPicPr>
          <p:nvPr>
            <p:ph idx="1"/>
          </p:nvPr>
        </p:nvPicPr>
        <p:blipFill>
          <a:blip r:embed="rId3">
            <a:extLst>
              <a:ext uri="{28A0092B-C50C-407E-A947-70E740481C1C}">
                <a14:useLocalDpi xmlns:a14="http://schemas.microsoft.com/office/drawing/2010/main" val="0"/>
              </a:ext>
            </a:extLst>
          </a:blip>
          <a:srcRect l="13184" r="13184"/>
          <a:stretch>
            <a:fillRect/>
          </a:stretch>
        </p:blipFill>
        <p:spPr>
          <a:xfrm>
            <a:off x="914400" y="-1549400"/>
            <a:ext cx="7291388" cy="10210800"/>
          </a:xfrm>
        </p:spPr>
      </p:pic>
      <p:pic>
        <p:nvPicPr>
          <p:cNvPr id="113668" name="Picture 4"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4" descr="01 - Francisc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63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2"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Content Placeholder 3" descr="04 - Erick.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1113"/>
            <a:ext cx="8686800" cy="6869113"/>
          </a:xfrm>
        </p:spPr>
      </p:pic>
      <p:sp>
        <p:nvSpPr>
          <p:cNvPr id="115715" name="TextBox 6"/>
          <p:cNvSpPr txBox="1">
            <a:spLocks noChangeArrowheads="1"/>
          </p:cNvSpPr>
          <p:nvPr/>
        </p:nvSpPr>
        <p:spPr bwMode="auto">
          <a:xfrm>
            <a:off x="9220200" y="6858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Brazil</a:t>
            </a:r>
          </a:p>
        </p:txBody>
      </p:sp>
    </p:spTree>
  </p:cSld>
  <p:clrMapOvr>
    <a:overrideClrMapping bg1="lt1" tx1="dk1" bg2="lt2" tx2="dk2" accent1="accent1" accent2="accent2" accent3="accent3" accent4="accent4" accent5="accent5" accent6="accent6" hlink="hlink" folHlink="folHlink"/>
  </p:clrMapOvr>
  <p:transition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endParaRPr lang="en-US" smtClean="0"/>
          </a:p>
        </p:txBody>
      </p:sp>
      <p:pic>
        <p:nvPicPr>
          <p:cNvPr id="116739" name="Picture 5" descr="IMG_069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39800"/>
            <a:ext cx="6591300" cy="91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Content Placeholder 6"/>
          <p:cNvSpPr>
            <a:spLocks noGrp="1"/>
          </p:cNvSpPr>
          <p:nvPr>
            <p:ph idx="1"/>
          </p:nvPr>
        </p:nvSpPr>
        <p:spPr/>
        <p:txBody>
          <a:bodyPr/>
          <a:lstStyle/>
          <a:p>
            <a:pPr eaLnBrk="1" hangingPunct="1"/>
            <a:endParaRPr lang="en-US" smtClean="0"/>
          </a:p>
        </p:txBody>
      </p:sp>
      <p:pic>
        <p:nvPicPr>
          <p:cNvPr id="116741" name="Picture 4"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endParaRPr lang="en-US" smtClean="0"/>
          </a:p>
        </p:txBody>
      </p:sp>
      <p:pic>
        <p:nvPicPr>
          <p:cNvPr id="117763" name="Picture 4" descr="IMG_047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5000"/>
            <a:ext cx="6515100" cy="91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Content Placeholder 5"/>
          <p:cNvSpPr>
            <a:spLocks noGrp="1"/>
          </p:cNvSpPr>
          <p:nvPr>
            <p:ph idx="1"/>
          </p:nvPr>
        </p:nvSpPr>
        <p:spPr/>
        <p:txBody>
          <a:bodyPr/>
          <a:lstStyle/>
          <a:p>
            <a:pPr eaLnBrk="1" hangingPunct="1"/>
            <a:endParaRPr lang="en-US" smtClean="0"/>
          </a:p>
        </p:txBody>
      </p:sp>
      <p:pic>
        <p:nvPicPr>
          <p:cNvPr id="117765" name="Picture 6"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endParaRPr lang="en-US" smtClean="0"/>
          </a:p>
        </p:txBody>
      </p:sp>
      <p:pic>
        <p:nvPicPr>
          <p:cNvPr id="118787" name="Picture 4" descr="06 - all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5588"/>
            <a:ext cx="9144000" cy="718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netra_logoBl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advTm="1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0" name="Content Placeholder 3" descr="IMG_0627.JPG"/>
          <p:cNvPicPr>
            <a:picLocks noGrp="1" noChangeAspect="1"/>
          </p:cNvPicPr>
          <p:nvPr>
            <p:ph idx="1"/>
          </p:nvPr>
        </p:nvPicPr>
        <p:blipFill>
          <a:blip r:embed="rId3">
            <a:extLst>
              <a:ext uri="{28A0092B-C50C-407E-A947-70E740481C1C}">
                <a14:useLocalDpi xmlns:a14="http://schemas.microsoft.com/office/drawing/2010/main" val="0"/>
              </a:ext>
            </a:extLst>
          </a:blip>
          <a:srcRect t="13184" b="13184"/>
          <a:stretch>
            <a:fillRect/>
          </a:stretch>
        </p:blipFill>
        <p:spPr/>
      </p:pic>
      <p:pic>
        <p:nvPicPr>
          <p:cNvPr id="119811" name="Picture 2" descr="C:\Users\JasonBoggess\Desktop\NETRA Pictures\IMG_06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67813" cy="73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descr="netra_logoBl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8" descr="IMGP10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52400"/>
            <a:ext cx="91440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itle 1"/>
          <p:cNvSpPr>
            <a:spLocks noGrp="1"/>
          </p:cNvSpPr>
          <p:nvPr>
            <p:ph type="title"/>
          </p:nvPr>
        </p:nvSpPr>
        <p:spPr/>
        <p:txBody>
          <a:bodyPr/>
          <a:lstStyle/>
          <a:p>
            <a:pPr eaLnBrk="1" hangingPunct="1"/>
            <a:endParaRPr lang="en-US" smtClean="0"/>
          </a:p>
        </p:txBody>
      </p:sp>
    </p:spTree>
  </p:cSld>
  <p:clrMapOvr>
    <a:overrideClrMapping bg1="lt1" tx1="dk1" bg2="lt2" tx2="dk2" accent1="accent1" accent2="accent2" accent3="accent3" accent4="accent4" accent5="accent5" accent6="accent6" hlink="hlink" folHlink="folHlink"/>
  </p:clrMapOvr>
  <p:transition spd="med" advTm="1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7" descr="IMGP10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141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descr="DSC019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72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9"/>
          <p:cNvSpPr txBox="1">
            <a:spLocks noChangeArrowheads="1"/>
          </p:cNvSpPr>
          <p:nvPr/>
        </p:nvSpPr>
        <p:spPr bwMode="auto">
          <a:xfrm>
            <a:off x="217488" y="271463"/>
            <a:ext cx="1546225" cy="460375"/>
          </a:xfrm>
          <a:prstGeom prst="rect">
            <a:avLst/>
          </a:prstGeom>
          <a:solidFill>
            <a:schemeClr val="tx1">
              <a:lumMod val="75000"/>
              <a:lumOff val="25000"/>
            </a:schemeClr>
          </a:solidFill>
          <a:ln w="9525">
            <a:noFill/>
            <a:miter lim="800000"/>
            <a:headEnd/>
            <a:tailEnd/>
          </a:ln>
        </p:spPr>
        <p:txBody>
          <a:bodyPr lIns="91435" tIns="45718" rIns="91435" bIns="45718">
            <a:spAutoFit/>
          </a:bodyPr>
          <a:lstStyle/>
          <a:p>
            <a:pPr eaLnBrk="0" hangingPunct="0">
              <a:defRPr/>
            </a:pPr>
            <a:r>
              <a:rPr lang="en-US" sz="2400" dirty="0" err="1">
                <a:solidFill>
                  <a:schemeClr val="bg1"/>
                </a:solidFill>
                <a:ea typeface="ＭＳ Ｐゴシック" charset="-128"/>
              </a:rPr>
              <a:t>Phoropter</a:t>
            </a:r>
            <a:endParaRPr lang="en-US" sz="2400" dirty="0">
              <a:solidFill>
                <a:schemeClr val="bg1"/>
              </a:solidFill>
              <a:ea typeface="ＭＳ Ｐゴシック" charset="-128"/>
            </a:endParaRPr>
          </a:p>
        </p:txBody>
      </p:sp>
      <p:pic>
        <p:nvPicPr>
          <p:cNvPr id="54279" name="Picture 13" descr="snellen-chart.jpg"/>
          <p:cNvPicPr>
            <a:picLocks noChangeAspect="1"/>
          </p:cNvPicPr>
          <p:nvPr/>
        </p:nvPicPr>
        <p:blipFill>
          <a:blip r:embed="rId4"/>
          <a:srcRect b="599"/>
          <a:stretch>
            <a:fillRect/>
          </a:stretch>
        </p:blipFill>
        <p:spPr bwMode="auto">
          <a:xfrm>
            <a:off x="6515856" y="2921000"/>
            <a:ext cx="2411488" cy="31904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6805" name="Title 16"/>
          <p:cNvSpPr>
            <a:spLocks noGrp="1"/>
          </p:cNvSpPr>
          <p:nvPr>
            <p:ph type="title"/>
          </p:nvPr>
        </p:nvSpPr>
        <p:spPr>
          <a:xfrm>
            <a:off x="6248400" y="6146800"/>
            <a:ext cx="2514600" cy="711200"/>
          </a:xfrm>
        </p:spPr>
        <p:txBody>
          <a:bodyPr/>
          <a:lstStyle/>
          <a:p>
            <a:r>
              <a:rPr lang="en-US" sz="2800" smtClean="0">
                <a:ea typeface="ＭＳ Ｐゴシック" pitchFamily="-128" charset="-128"/>
              </a:rPr>
              <a:t>Reading Charts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Content Placeholder 5" descr="99834119221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670800"/>
          </a:xfrm>
        </p:spPr>
      </p:pic>
      <p:pic>
        <p:nvPicPr>
          <p:cNvPr id="122883" name="Picture 3"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11800"/>
            <a:ext cx="13192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106363"/>
            <a:ext cx="2133600" cy="739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363"/>
            <a:ext cx="8458200" cy="739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itle 8"/>
          <p:cNvSpPr>
            <a:spLocks noGrp="1"/>
          </p:cNvSpPr>
          <p:nvPr>
            <p:ph type="ctrTitle"/>
          </p:nvPr>
        </p:nvSpPr>
        <p:spPr>
          <a:xfrm>
            <a:off x="152400" y="787400"/>
            <a:ext cx="4648200" cy="1797050"/>
          </a:xfrm>
        </p:spPr>
        <p:txBody>
          <a:bodyPr/>
          <a:lstStyle/>
          <a:p>
            <a:r>
              <a:rPr lang="en-US" sz="4000" b="1" smtClean="0">
                <a:solidFill>
                  <a:schemeClr val="bg1"/>
                </a:solidFill>
                <a:ea typeface="ＭＳ Ｐゴシック" pitchFamily="-128" charset="-128"/>
                <a:cs typeface="Arial" charset="0"/>
              </a:rPr>
              <a:t>Democratizing Health </a:t>
            </a:r>
            <a:br>
              <a:rPr lang="en-US" sz="4000" b="1" smtClean="0">
                <a:solidFill>
                  <a:schemeClr val="bg1"/>
                </a:solidFill>
                <a:ea typeface="ＭＳ Ｐゴシック" pitchFamily="-128" charset="-128"/>
                <a:cs typeface="Arial" charset="0"/>
              </a:rPr>
            </a:br>
            <a:r>
              <a:rPr lang="en-US" sz="4000" b="1" smtClean="0">
                <a:solidFill>
                  <a:schemeClr val="bg1"/>
                </a:solidFill>
                <a:ea typeface="ＭＳ Ｐゴシック" pitchFamily="-128" charset="-128"/>
                <a:cs typeface="Arial" charset="0"/>
              </a:rPr>
              <a:t>Diagnostics</a:t>
            </a:r>
            <a:endParaRPr lang="en-US" sz="3000" smtClean="0">
              <a:ea typeface="ＭＳ Ｐゴシック" pitchFamily="-128" charset="-128"/>
              <a:cs typeface="Arial" charset="0"/>
            </a:endParaRPr>
          </a:p>
        </p:txBody>
      </p:sp>
      <p:sp>
        <p:nvSpPr>
          <p:cNvPr id="123909" name="TextBox 11"/>
          <p:cNvSpPr txBox="1">
            <a:spLocks noChangeArrowheads="1"/>
          </p:cNvSpPr>
          <p:nvPr/>
        </p:nvSpPr>
        <p:spPr bwMode="auto">
          <a:xfrm>
            <a:off x="190500" y="3632200"/>
            <a:ext cx="2605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r>
              <a:rPr lang="en-US" sz="2400">
                <a:solidFill>
                  <a:srgbClr val="FFFFFF"/>
                </a:solidFill>
                <a:latin typeface="Calibri" pitchFamily="34" charset="0"/>
                <a:cs typeface="Arial" charset="0"/>
              </a:rPr>
              <a:t>Ramesh Raskar</a:t>
            </a:r>
          </a:p>
          <a:p>
            <a:pPr eaLnBrk="1" hangingPunct="1"/>
            <a:r>
              <a:rPr lang="en-US" sz="2400">
                <a:solidFill>
                  <a:srgbClr val="FFFFFF"/>
                </a:solidFill>
                <a:latin typeface="Calibri" pitchFamily="34" charset="0"/>
                <a:cs typeface="Arial" charset="0"/>
              </a:rPr>
              <a:t>Associate Professor</a:t>
            </a:r>
          </a:p>
          <a:p>
            <a:pPr eaLnBrk="1" hangingPunct="1"/>
            <a:r>
              <a:rPr lang="en-US" sz="2400">
                <a:solidFill>
                  <a:srgbClr val="FFFFFF"/>
                </a:solidFill>
                <a:latin typeface="Calibri" pitchFamily="34" charset="0"/>
                <a:cs typeface="Arial" charset="0"/>
              </a:rPr>
              <a:t>MIT Media Lab</a:t>
            </a:r>
          </a:p>
          <a:p>
            <a:pPr eaLnBrk="1" hangingPunct="1"/>
            <a:endParaRPr lang="en-US" sz="2400">
              <a:solidFill>
                <a:srgbClr val="FFFFFF"/>
              </a:solidFill>
              <a:latin typeface="Calibri" pitchFamily="34" charset="0"/>
              <a:cs typeface="Arial" charset="0"/>
            </a:endParaRPr>
          </a:p>
          <a:p>
            <a:pPr eaLnBrk="1" hangingPunct="1"/>
            <a:r>
              <a:rPr lang="en-US" sz="2400">
                <a:solidFill>
                  <a:srgbClr val="FFFFFF"/>
                </a:solidFill>
                <a:latin typeface="Calibri" pitchFamily="34" charset="0"/>
                <a:cs typeface="Arial" charset="0"/>
              </a:rPr>
              <a:t>http://raskar.info</a:t>
            </a:r>
          </a:p>
          <a:p>
            <a:pPr eaLnBrk="1" hangingPunct="1"/>
            <a:r>
              <a:rPr lang="en-US" sz="2400">
                <a:solidFill>
                  <a:srgbClr val="FFFFFF"/>
                </a:solidFill>
                <a:latin typeface="Calibri" pitchFamily="34" charset="0"/>
                <a:cs typeface="Arial" charset="0"/>
              </a:rPr>
              <a:t>raskar@mit.edu</a:t>
            </a:r>
            <a:endParaRPr lang="en-US" sz="2400">
              <a:solidFill>
                <a:srgbClr val="000000"/>
              </a:solidFill>
              <a:latin typeface="Calibri" pitchFamily="34" charset="0"/>
            </a:endParaRPr>
          </a:p>
        </p:txBody>
      </p:sp>
      <p:sp>
        <p:nvSpPr>
          <p:cNvPr id="6" name="TextBox 5"/>
          <p:cNvSpPr txBox="1"/>
          <p:nvPr/>
        </p:nvSpPr>
        <p:spPr>
          <a:xfrm>
            <a:off x="4191000" y="5664200"/>
            <a:ext cx="4746625" cy="708025"/>
          </a:xfrm>
          <a:prstGeom prst="rect">
            <a:avLst/>
          </a:prstGeom>
          <a:solidFill>
            <a:schemeClr val="accent1">
              <a:lumMod val="50000"/>
            </a:schemeClr>
          </a:solidFill>
        </p:spPr>
        <p:txBody>
          <a:bodyPr wrap="none">
            <a:spAutoFit/>
          </a:bodyPr>
          <a:lstStyle/>
          <a:p>
            <a:pPr eaLnBrk="0" hangingPunct="0">
              <a:defRPr/>
            </a:pPr>
            <a:r>
              <a:rPr lang="en-US" sz="4000" dirty="0">
                <a:solidFill>
                  <a:prstClr val="white">
                    <a:lumMod val="65000"/>
                  </a:prstClr>
                </a:solidFill>
                <a:effectLst>
                  <a:outerShdw blurRad="38100" dist="38100" dir="2700000" algn="tl">
                    <a:srgbClr val="000000">
                      <a:alpha val="43137"/>
                    </a:srgbClr>
                  </a:outerShdw>
                </a:effectLst>
                <a:latin typeface="Calibri"/>
                <a:ea typeface="ＭＳ Ｐゴシック" charset="-128"/>
              </a:rPr>
              <a:t>http://</a:t>
            </a:r>
            <a:r>
              <a:rPr lang="en-US" sz="4000" dirty="0">
                <a:solidFill>
                  <a:prstClr val="white"/>
                </a:solidFill>
                <a:effectLst>
                  <a:outerShdw blurRad="38100" dist="38100" dir="2700000" algn="tl">
                    <a:srgbClr val="000000">
                      <a:alpha val="43137"/>
                    </a:srgbClr>
                  </a:outerShdw>
                </a:effectLst>
                <a:latin typeface="Calibri"/>
                <a:ea typeface="ＭＳ Ｐゴシック" charset="-128"/>
              </a:rPr>
              <a:t>eyeNETRA.com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4"/>
          <p:cNvSpPr>
            <a:spLocks noGrp="1"/>
          </p:cNvSpPr>
          <p:nvPr>
            <p:ph type="ctrTitle"/>
          </p:nvPr>
        </p:nvSpPr>
        <p:spPr>
          <a:xfrm>
            <a:off x="685800" y="2132013"/>
            <a:ext cx="7772400" cy="1468437"/>
          </a:xfrm>
        </p:spPr>
        <p:txBody>
          <a:bodyPr/>
          <a:lstStyle/>
          <a:p>
            <a:r>
              <a:rPr lang="en-US" sz="23900" smtClean="0">
                <a:ea typeface="ＭＳ Ｐゴシック" pitchFamily="-128" charset="-128"/>
              </a:rPr>
              <a:t>END</a:t>
            </a:r>
          </a:p>
        </p:txBody>
      </p:sp>
      <p:sp>
        <p:nvSpPr>
          <p:cNvPr id="1249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5C2F8011-5365-4BA1-8345-04D9857A85F5}" type="slidenum">
              <a:rPr lang="en-US" smtClean="0">
                <a:solidFill>
                  <a:srgbClr val="898989"/>
                </a:solidFill>
              </a:rPr>
              <a:pPr/>
              <a:t>52</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smtClean="0">
              <a:ea typeface="ＭＳ Ｐゴシック" pitchFamily="-128" charset="-128"/>
            </a:endParaRPr>
          </a:p>
        </p:txBody>
      </p:sp>
      <p:sp>
        <p:nvSpPr>
          <p:cNvPr id="125955" name="Content Placeholder 2"/>
          <p:cNvSpPr>
            <a:spLocks noGrp="1"/>
          </p:cNvSpPr>
          <p:nvPr>
            <p:ph idx="1"/>
          </p:nvPr>
        </p:nvSpPr>
        <p:spPr/>
        <p:txBody>
          <a:bodyPr/>
          <a:lstStyle/>
          <a:p>
            <a:endParaRPr lang="en-US" smtClean="0">
              <a:ea typeface="ＭＳ Ｐゴシック" pitchFamily="-128" charset="-128"/>
            </a:endParaRPr>
          </a:p>
        </p:txBody>
      </p:sp>
      <p:pic>
        <p:nvPicPr>
          <p:cNvPr id="1259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630363"/>
            <a:ext cx="9007475" cy="848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Content Placeholder 4" descr="60889_469163173178_510118178_6653606_152284_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513" y="-939800"/>
            <a:ext cx="9107487" cy="9110663"/>
          </a:xfrm>
        </p:spPr>
      </p:pic>
      <p:sp>
        <p:nvSpPr>
          <p:cNvPr id="3" name="TextBox 9"/>
          <p:cNvSpPr txBox="1">
            <a:spLocks noChangeArrowheads="1"/>
          </p:cNvSpPr>
          <p:nvPr/>
        </p:nvSpPr>
        <p:spPr bwMode="auto">
          <a:xfrm>
            <a:off x="2209800" y="5778500"/>
            <a:ext cx="5105400" cy="523875"/>
          </a:xfrm>
          <a:prstGeom prst="rect">
            <a:avLst/>
          </a:prstGeom>
          <a:solidFill>
            <a:schemeClr val="tx1">
              <a:lumMod val="75000"/>
              <a:lumOff val="25000"/>
            </a:schemeClr>
          </a:solidFill>
          <a:ln w="9525">
            <a:noFill/>
            <a:miter lim="800000"/>
            <a:headEnd/>
            <a:tailEnd/>
          </a:ln>
        </p:spPr>
        <p:txBody>
          <a:bodyPr lIns="91435" tIns="45718" rIns="91435" bIns="45718">
            <a:spAutoFit/>
          </a:bodyPr>
          <a:lstStyle/>
          <a:p>
            <a:pPr algn="ctr" eaLnBrk="0" hangingPunct="0">
              <a:defRPr/>
            </a:pPr>
            <a:r>
              <a:rPr lang="en-US" sz="2800" dirty="0">
                <a:solidFill>
                  <a:prstClr val="white"/>
                </a:solidFill>
                <a:latin typeface="Calibri"/>
                <a:ea typeface="ＭＳ Ｐゴシック" charset="-128"/>
              </a:rPr>
              <a:t>Patient = Underused Resource</a:t>
            </a:r>
          </a:p>
        </p:txBody>
      </p:sp>
      <p:sp>
        <p:nvSpPr>
          <p:cNvPr id="4" name="TextBox 9"/>
          <p:cNvSpPr txBox="1">
            <a:spLocks noChangeArrowheads="1"/>
          </p:cNvSpPr>
          <p:nvPr/>
        </p:nvSpPr>
        <p:spPr bwMode="auto">
          <a:xfrm>
            <a:off x="457200" y="190500"/>
            <a:ext cx="2057400" cy="523875"/>
          </a:xfrm>
          <a:prstGeom prst="rect">
            <a:avLst/>
          </a:prstGeom>
          <a:solidFill>
            <a:schemeClr val="tx1">
              <a:lumMod val="75000"/>
              <a:lumOff val="25000"/>
            </a:schemeClr>
          </a:solidFill>
          <a:ln w="9525">
            <a:noFill/>
            <a:miter lim="800000"/>
            <a:headEnd/>
            <a:tailEnd/>
          </a:ln>
        </p:spPr>
        <p:txBody>
          <a:bodyPr lIns="91435" tIns="45718" rIns="91435" bIns="45718">
            <a:spAutoFit/>
          </a:bodyPr>
          <a:lstStyle/>
          <a:p>
            <a:pPr algn="ctr" eaLnBrk="0" hangingPunct="0">
              <a:defRPr/>
            </a:pPr>
            <a:r>
              <a:rPr lang="en-US" sz="2800" dirty="0">
                <a:solidFill>
                  <a:prstClr val="white"/>
                </a:solidFill>
                <a:latin typeface="Calibri"/>
                <a:ea typeface="ＭＳ Ｐゴシック" charset="-128"/>
              </a:rPr>
              <a:t>Experts </a:t>
            </a:r>
          </a:p>
        </p:txBody>
      </p:sp>
      <p:sp>
        <p:nvSpPr>
          <p:cNvPr id="5" name="TextBox 9"/>
          <p:cNvSpPr txBox="1">
            <a:spLocks noChangeArrowheads="1"/>
          </p:cNvSpPr>
          <p:nvPr/>
        </p:nvSpPr>
        <p:spPr bwMode="auto">
          <a:xfrm>
            <a:off x="3581400" y="190500"/>
            <a:ext cx="2057400" cy="523875"/>
          </a:xfrm>
          <a:prstGeom prst="rect">
            <a:avLst/>
          </a:prstGeom>
          <a:solidFill>
            <a:schemeClr val="tx1">
              <a:lumMod val="75000"/>
              <a:lumOff val="25000"/>
            </a:schemeClr>
          </a:solidFill>
          <a:ln w="9525">
            <a:noFill/>
            <a:miter lim="800000"/>
            <a:headEnd/>
            <a:tailEnd/>
          </a:ln>
        </p:spPr>
        <p:txBody>
          <a:bodyPr lIns="91435" tIns="45718" rIns="91435" bIns="45718">
            <a:spAutoFit/>
          </a:bodyPr>
          <a:lstStyle/>
          <a:p>
            <a:pPr algn="ctr" eaLnBrk="0" hangingPunct="0">
              <a:defRPr/>
            </a:pPr>
            <a:r>
              <a:rPr lang="en-US" sz="2800" dirty="0">
                <a:solidFill>
                  <a:prstClr val="white"/>
                </a:solidFill>
                <a:latin typeface="Calibri"/>
                <a:ea typeface="ＭＳ Ｐゴシック" charset="-128"/>
              </a:rPr>
              <a:t>Devices</a:t>
            </a:r>
          </a:p>
        </p:txBody>
      </p:sp>
      <p:sp>
        <p:nvSpPr>
          <p:cNvPr id="6" name="TextBox 9"/>
          <p:cNvSpPr txBox="1">
            <a:spLocks noChangeArrowheads="1"/>
          </p:cNvSpPr>
          <p:nvPr/>
        </p:nvSpPr>
        <p:spPr bwMode="auto">
          <a:xfrm>
            <a:off x="6629400" y="190500"/>
            <a:ext cx="2057400" cy="523875"/>
          </a:xfrm>
          <a:prstGeom prst="rect">
            <a:avLst/>
          </a:prstGeom>
          <a:solidFill>
            <a:schemeClr val="tx1">
              <a:lumMod val="75000"/>
              <a:lumOff val="25000"/>
            </a:schemeClr>
          </a:solidFill>
          <a:ln w="9525">
            <a:noFill/>
            <a:miter lim="800000"/>
            <a:headEnd/>
            <a:tailEnd/>
          </a:ln>
        </p:spPr>
        <p:txBody>
          <a:bodyPr lIns="91435" tIns="45718" rIns="91435" bIns="45718">
            <a:spAutoFit/>
          </a:bodyPr>
          <a:lstStyle/>
          <a:p>
            <a:pPr algn="ctr" eaLnBrk="0" hangingPunct="0">
              <a:defRPr/>
            </a:pPr>
            <a:r>
              <a:rPr lang="en-US" sz="2800" dirty="0">
                <a:solidFill>
                  <a:prstClr val="white"/>
                </a:solidFill>
                <a:latin typeface="Calibri"/>
                <a:ea typeface="ＭＳ Ｐゴシック" charset="-128"/>
              </a:rPr>
              <a:t>Patients</a:t>
            </a:r>
          </a:p>
        </p:txBody>
      </p:sp>
      <p:sp>
        <p:nvSpPr>
          <p:cNvPr id="2" name="Right Arrow 1"/>
          <p:cNvSpPr/>
          <p:nvPr/>
        </p:nvSpPr>
        <p:spPr>
          <a:xfrm>
            <a:off x="2819400" y="374650"/>
            <a:ext cx="457200" cy="34925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ight Arrow 7"/>
          <p:cNvSpPr/>
          <p:nvPr/>
        </p:nvSpPr>
        <p:spPr>
          <a:xfrm>
            <a:off x="5867400" y="374650"/>
            <a:ext cx="457200" cy="34925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8002" name="TextBox 46"/>
          <p:cNvSpPr txBox="1">
            <a:spLocks noChangeArrowheads="1"/>
          </p:cNvSpPr>
          <p:nvPr/>
        </p:nvSpPr>
        <p:spPr bwMode="auto">
          <a:xfrm>
            <a:off x="0" y="5842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600">
                <a:solidFill>
                  <a:srgbClr val="000000"/>
                </a:solidFill>
                <a:latin typeface="Calibri" pitchFamily="34" charset="0"/>
              </a:rPr>
              <a:t>CATRA:  Radar  for  Cloud  Cover</a:t>
            </a:r>
          </a:p>
        </p:txBody>
      </p:sp>
      <p:sp>
        <p:nvSpPr>
          <p:cNvPr id="50179" name="TextBox 7"/>
          <p:cNvSpPr txBox="1">
            <a:spLocks noChangeArrowheads="1"/>
          </p:cNvSpPr>
          <p:nvPr/>
        </p:nvSpPr>
        <p:spPr bwMode="auto">
          <a:xfrm>
            <a:off x="474663" y="3176588"/>
            <a:ext cx="11239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b="1" dirty="0" smtClean="0">
                <a:solidFill>
                  <a:schemeClr val="tx1">
                    <a:lumMod val="50000"/>
                    <a:lumOff val="50000"/>
                  </a:schemeClr>
                </a:solidFill>
                <a:latin typeface="Calibri" pitchFamily="34" charset="0"/>
              </a:rPr>
              <a:t>Moving</a:t>
            </a:r>
          </a:p>
          <a:p>
            <a:pPr algn="ctr">
              <a:defRPr/>
            </a:pPr>
            <a:r>
              <a:rPr lang="en-US" b="1" dirty="0" smtClean="0">
                <a:solidFill>
                  <a:schemeClr val="tx1">
                    <a:lumMod val="50000"/>
                    <a:lumOff val="50000"/>
                  </a:schemeClr>
                </a:solidFill>
                <a:latin typeface="Calibri" pitchFamily="34" charset="0"/>
              </a:rPr>
              <a:t>patterns </a:t>
            </a:r>
          </a:p>
          <a:p>
            <a:pPr algn="ctr">
              <a:defRPr/>
            </a:pPr>
            <a:r>
              <a:rPr lang="en-US" b="1" dirty="0" smtClean="0">
                <a:solidFill>
                  <a:schemeClr val="tx1">
                    <a:lumMod val="50000"/>
                    <a:lumOff val="50000"/>
                  </a:schemeClr>
                </a:solidFill>
                <a:latin typeface="Calibri" pitchFamily="34" charset="0"/>
              </a:rPr>
              <a:t>on Screen</a:t>
            </a:r>
          </a:p>
        </p:txBody>
      </p:sp>
      <p:sp>
        <p:nvSpPr>
          <p:cNvPr id="41" name="Rectangle 40"/>
          <p:cNvSpPr/>
          <p:nvPr/>
        </p:nvSpPr>
        <p:spPr>
          <a:xfrm>
            <a:off x="1981200" y="2671763"/>
            <a:ext cx="304800" cy="27432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a:p>
        </p:txBody>
      </p:sp>
      <p:sp>
        <p:nvSpPr>
          <p:cNvPr id="42" name="Rectangle 41"/>
          <p:cNvSpPr/>
          <p:nvPr/>
        </p:nvSpPr>
        <p:spPr>
          <a:xfrm>
            <a:off x="2295525" y="3128963"/>
            <a:ext cx="371475" cy="12192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grpSp>
        <p:nvGrpSpPr>
          <p:cNvPr id="128006" name="Group 62"/>
          <p:cNvGrpSpPr>
            <a:grpSpLocks/>
          </p:cNvGrpSpPr>
          <p:nvPr/>
        </p:nvGrpSpPr>
        <p:grpSpPr bwMode="auto">
          <a:xfrm>
            <a:off x="3910013" y="1554163"/>
            <a:ext cx="3956050" cy="4821237"/>
            <a:chOff x="5105402" y="1204200"/>
            <a:chExt cx="2732107" cy="2682000"/>
          </a:xfrm>
        </p:grpSpPr>
        <p:sp>
          <p:nvSpPr>
            <p:cNvPr id="47" name="Oval 46"/>
            <p:cNvSpPr/>
            <p:nvPr/>
          </p:nvSpPr>
          <p:spPr>
            <a:xfrm>
              <a:off x="5105402" y="1879778"/>
              <a:ext cx="1371535" cy="1371468"/>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49" name="Freeform 48"/>
            <p:cNvSpPr/>
            <p:nvPr/>
          </p:nvSpPr>
          <p:spPr>
            <a:xfrm>
              <a:off x="5477065" y="1204200"/>
              <a:ext cx="2360444"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50" name="Freeform 49"/>
            <p:cNvSpPr/>
            <p:nvPr/>
          </p:nvSpPr>
          <p:spPr>
            <a:xfrm>
              <a:off x="5193110" y="1929232"/>
              <a:ext cx="1270671" cy="1270793"/>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51" name="Freeform 50"/>
            <p:cNvSpPr/>
            <p:nvPr/>
          </p:nvSpPr>
          <p:spPr>
            <a:xfrm>
              <a:off x="5513245" y="1267784"/>
              <a:ext cx="2273832" cy="2554832"/>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53" name="Oval 52"/>
            <p:cNvSpPr/>
            <p:nvPr/>
          </p:nvSpPr>
          <p:spPr>
            <a:xfrm>
              <a:off x="5473776" y="1962790"/>
              <a:ext cx="418806" cy="1217807"/>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grpSp>
      <p:sp>
        <p:nvSpPr>
          <p:cNvPr id="54" name="Oval 53"/>
          <p:cNvSpPr/>
          <p:nvPr/>
        </p:nvSpPr>
        <p:spPr>
          <a:xfrm>
            <a:off x="3048000" y="3078163"/>
            <a:ext cx="304800" cy="13208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128008" name="TextBox 87"/>
          <p:cNvSpPr txBox="1">
            <a:spLocks noChangeArrowheads="1"/>
          </p:cNvSpPr>
          <p:nvPr/>
        </p:nvSpPr>
        <p:spPr bwMode="auto">
          <a:xfrm>
            <a:off x="1687513" y="5499100"/>
            <a:ext cx="903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b="1">
                <a:solidFill>
                  <a:srgbClr val="000000"/>
                </a:solidFill>
                <a:latin typeface="Calibri" pitchFamily="34" charset="0"/>
              </a:rPr>
              <a:t>Cell Phone Display</a:t>
            </a:r>
          </a:p>
        </p:txBody>
      </p:sp>
      <p:sp>
        <p:nvSpPr>
          <p:cNvPr id="128009" name="TextBox 88"/>
          <p:cNvSpPr txBox="1">
            <a:spLocks noChangeArrowheads="1"/>
          </p:cNvSpPr>
          <p:nvPr/>
        </p:nvSpPr>
        <p:spPr bwMode="auto">
          <a:xfrm>
            <a:off x="2295525" y="4357688"/>
            <a:ext cx="90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a:solidFill>
                  <a:srgbClr val="000000"/>
                </a:solidFill>
                <a:latin typeface="Calibri" pitchFamily="34" charset="0"/>
              </a:rPr>
              <a:t>Pinhole</a:t>
            </a:r>
          </a:p>
        </p:txBody>
      </p:sp>
      <p:sp>
        <p:nvSpPr>
          <p:cNvPr id="62" name="Oval 61"/>
          <p:cNvSpPr/>
          <p:nvPr/>
        </p:nvSpPr>
        <p:spPr>
          <a:xfrm>
            <a:off x="4572000" y="3544995"/>
            <a:ext cx="362856" cy="904724"/>
          </a:xfrm>
          <a:prstGeom prst="ellipse">
            <a:avLst/>
          </a:prstGeom>
          <a:gradFill flip="none" rotWithShape="1">
            <a:gsLst>
              <a:gs pos="0">
                <a:schemeClr val="tx1">
                  <a:lumMod val="50000"/>
                  <a:lumOff val="50000"/>
                </a:schemeClr>
              </a:gs>
              <a:gs pos="50000">
                <a:schemeClr val="bg1"/>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013" name="TextBox 88"/>
          <p:cNvSpPr txBox="1">
            <a:spLocks noChangeArrowheads="1"/>
          </p:cNvSpPr>
          <p:nvPr/>
        </p:nvSpPr>
        <p:spPr bwMode="auto">
          <a:xfrm>
            <a:off x="2760663" y="2584450"/>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a:solidFill>
                  <a:srgbClr val="000000"/>
                </a:solidFill>
                <a:latin typeface="Calibri" pitchFamily="34" charset="0"/>
              </a:rPr>
              <a:t>Lens</a:t>
            </a:r>
          </a:p>
        </p:txBody>
      </p:sp>
      <p:sp>
        <p:nvSpPr>
          <p:cNvPr id="65" name="Oval 64"/>
          <p:cNvSpPr/>
          <p:nvPr/>
        </p:nvSpPr>
        <p:spPr>
          <a:xfrm>
            <a:off x="2590800" y="3619500"/>
            <a:ext cx="152400" cy="203200"/>
          </a:xfrm>
          <a:prstGeom prst="ellipse">
            <a:avLst/>
          </a:prstGeom>
          <a:solidFill>
            <a:schemeClr val="bg1"/>
          </a:soli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grpSp>
        <p:nvGrpSpPr>
          <p:cNvPr id="3" name="Group 34"/>
          <p:cNvGrpSpPr>
            <a:grpSpLocks/>
          </p:cNvGrpSpPr>
          <p:nvPr/>
        </p:nvGrpSpPr>
        <p:grpSpPr bwMode="auto">
          <a:xfrm>
            <a:off x="2251075" y="3454400"/>
            <a:ext cx="6054725" cy="1046163"/>
            <a:chOff x="1946272" y="3025778"/>
            <a:chExt cx="6054728" cy="784222"/>
          </a:xfrm>
        </p:grpSpPr>
        <p:cxnSp>
          <p:nvCxnSpPr>
            <p:cNvPr id="67" name="Straight Arrow Connector 66"/>
            <p:cNvCxnSpPr/>
            <p:nvPr/>
          </p:nvCxnSpPr>
          <p:spPr>
            <a:xfrm rot="10800000" flipV="1">
              <a:off x="4457698" y="3388734"/>
              <a:ext cx="3016251" cy="41650"/>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p:nvPr/>
          </p:nvCxnSpPr>
          <p:spPr>
            <a:xfrm rot="10800000" flipV="1">
              <a:off x="2930522" y="3480365"/>
              <a:ext cx="1292226" cy="7140"/>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sp>
          <p:nvSpPr>
            <p:cNvPr id="69" name="Oval 68"/>
            <p:cNvSpPr/>
            <p:nvPr/>
          </p:nvSpPr>
          <p:spPr>
            <a:xfrm>
              <a:off x="1946272" y="3025778"/>
              <a:ext cx="77788" cy="74971"/>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0" name="Oval 69"/>
            <p:cNvSpPr/>
            <p:nvPr/>
          </p:nvSpPr>
          <p:spPr>
            <a:xfrm>
              <a:off x="7543800" y="3055257"/>
              <a:ext cx="457200" cy="754743"/>
            </a:xfrm>
            <a:prstGeom prst="ellipse">
              <a:avLst/>
            </a:prstGeom>
            <a:gradFill flip="none" rotWithShape="1">
              <a:gsLst>
                <a:gs pos="0">
                  <a:srgbClr val="00D20A"/>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1" name="Straight Arrow Connector 70"/>
            <p:cNvCxnSpPr/>
            <p:nvPr/>
          </p:nvCxnSpPr>
          <p:spPr>
            <a:xfrm rot="10800000">
              <a:off x="4610098" y="3506545"/>
              <a:ext cx="647700" cy="74971"/>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72" name="Straight Arrow Connector 71"/>
            <p:cNvCxnSpPr/>
            <p:nvPr/>
          </p:nvCxnSpPr>
          <p:spPr>
            <a:xfrm rot="10800000" flipV="1">
              <a:off x="4571998" y="3276872"/>
              <a:ext cx="685800" cy="76161"/>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73" name="Straight Connector 72"/>
            <p:cNvCxnSpPr/>
            <p:nvPr/>
          </p:nvCxnSpPr>
          <p:spPr>
            <a:xfrm>
              <a:off x="2000247" y="3062669"/>
              <a:ext cx="876300" cy="410556"/>
            </a:xfrm>
            <a:prstGeom prst="line">
              <a:avLst/>
            </a:prstGeom>
            <a:ln w="12700">
              <a:solidFill>
                <a:srgbClr val="00D20A"/>
              </a:solidFill>
              <a:prstDash val="dash"/>
              <a:tailEnd type="arrow"/>
            </a:ln>
          </p:spPr>
          <p:style>
            <a:lnRef idx="1">
              <a:schemeClr val="accent2"/>
            </a:lnRef>
            <a:fillRef idx="0">
              <a:schemeClr val="accent2"/>
            </a:fillRef>
            <a:effectRef idx="0">
              <a:schemeClr val="accent2"/>
            </a:effectRef>
            <a:fontRef idx="minor">
              <a:schemeClr val="tx1"/>
            </a:fontRef>
          </p:style>
        </p:cxnSp>
      </p:grpSp>
      <p:grpSp>
        <p:nvGrpSpPr>
          <p:cNvPr id="4" name="Group 73"/>
          <p:cNvGrpSpPr>
            <a:grpSpLocks/>
          </p:cNvGrpSpPr>
          <p:nvPr/>
        </p:nvGrpSpPr>
        <p:grpSpPr bwMode="auto">
          <a:xfrm>
            <a:off x="2251075" y="3687763"/>
            <a:ext cx="5861050" cy="339725"/>
            <a:chOff x="1946272" y="3200400"/>
            <a:chExt cx="5861053" cy="255587"/>
          </a:xfrm>
        </p:grpSpPr>
        <p:grpSp>
          <p:nvGrpSpPr>
            <p:cNvPr id="128024" name="Group 34"/>
            <p:cNvGrpSpPr>
              <a:grpSpLocks/>
            </p:cNvGrpSpPr>
            <p:nvPr/>
          </p:nvGrpSpPr>
          <p:grpSpPr bwMode="auto">
            <a:xfrm>
              <a:off x="1946272" y="3200400"/>
              <a:ext cx="5528949" cy="198120"/>
              <a:chOff x="1946272" y="3201038"/>
              <a:chExt cx="5528949" cy="198120"/>
            </a:xfrm>
          </p:grpSpPr>
          <p:cxnSp>
            <p:nvCxnSpPr>
              <p:cNvPr id="79" name="Straight Arrow Connector 78"/>
              <p:cNvCxnSpPr/>
              <p:nvPr/>
            </p:nvCxnSpPr>
            <p:spPr>
              <a:xfrm rot="10800000">
                <a:off x="4457698" y="3233285"/>
                <a:ext cx="3017840" cy="166013"/>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p:nvPr/>
            </p:nvCxnSpPr>
            <p:spPr>
              <a:xfrm rot="10800000" flipV="1">
                <a:off x="2930523" y="3239257"/>
                <a:ext cx="1292226" cy="8360"/>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sp>
            <p:nvSpPr>
              <p:cNvPr id="82" name="Oval 81"/>
              <p:cNvSpPr/>
              <p:nvPr/>
            </p:nvSpPr>
            <p:spPr>
              <a:xfrm>
                <a:off x="1946272" y="3201038"/>
                <a:ext cx="77788" cy="75243"/>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cxnSp>
            <p:nvCxnSpPr>
              <p:cNvPr id="83" name="Straight Connector 82"/>
              <p:cNvCxnSpPr/>
              <p:nvPr/>
            </p:nvCxnSpPr>
            <p:spPr>
              <a:xfrm rot="10800000" flipH="1" flipV="1">
                <a:off x="2027235" y="3230896"/>
                <a:ext cx="904875" cy="8361"/>
              </a:xfrm>
              <a:prstGeom prst="line">
                <a:avLst/>
              </a:prstGeom>
              <a:ln w="12700">
                <a:solidFill>
                  <a:srgbClr val="00D20A"/>
                </a:solidFill>
                <a:prstDash val="dash"/>
                <a:tailEnd type="arrow"/>
              </a:ln>
            </p:spPr>
            <p:style>
              <a:lnRef idx="1">
                <a:schemeClr val="accent2"/>
              </a:lnRef>
              <a:fillRef idx="0">
                <a:schemeClr val="accent2"/>
              </a:fillRef>
              <a:effectRef idx="0">
                <a:schemeClr val="accent2"/>
              </a:effectRef>
              <a:fontRef idx="minor">
                <a:schemeClr val="tx1"/>
              </a:fontRef>
            </p:style>
          </p:cxnSp>
        </p:grpSp>
        <p:sp>
          <p:nvSpPr>
            <p:cNvPr id="77" name="Oval 76"/>
            <p:cNvSpPr/>
            <p:nvPr/>
          </p:nvSpPr>
          <p:spPr>
            <a:xfrm>
              <a:off x="7729538" y="3381938"/>
              <a:ext cx="77787" cy="74049"/>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grpSp>
      <p:grpSp>
        <p:nvGrpSpPr>
          <p:cNvPr id="6" name="Group 84"/>
          <p:cNvGrpSpPr>
            <a:grpSpLocks/>
          </p:cNvGrpSpPr>
          <p:nvPr/>
        </p:nvGrpSpPr>
        <p:grpSpPr bwMode="auto">
          <a:xfrm>
            <a:off x="2254250" y="3424238"/>
            <a:ext cx="5861050" cy="606425"/>
            <a:chOff x="1936747" y="3231830"/>
            <a:chExt cx="5861053" cy="454345"/>
          </a:xfrm>
        </p:grpSpPr>
        <p:grpSp>
          <p:nvGrpSpPr>
            <p:cNvPr id="128018" name="Group 34"/>
            <p:cNvGrpSpPr>
              <a:grpSpLocks/>
            </p:cNvGrpSpPr>
            <p:nvPr/>
          </p:nvGrpSpPr>
          <p:grpSpPr bwMode="auto">
            <a:xfrm>
              <a:off x="1936747" y="3231830"/>
              <a:ext cx="5518154" cy="444820"/>
              <a:chOff x="1936747" y="3232468"/>
              <a:chExt cx="5518154" cy="444820"/>
            </a:xfrm>
          </p:grpSpPr>
          <p:cxnSp>
            <p:nvCxnSpPr>
              <p:cNvPr id="90" name="Straight Arrow Connector 89"/>
              <p:cNvCxnSpPr/>
              <p:nvPr/>
            </p:nvCxnSpPr>
            <p:spPr>
              <a:xfrm rot="10800000">
                <a:off x="4457698" y="3232468"/>
                <a:ext cx="2997202" cy="387739"/>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91" name="Straight Arrow Connector 90"/>
              <p:cNvCxnSpPr/>
              <p:nvPr/>
            </p:nvCxnSpPr>
            <p:spPr>
              <a:xfrm rot="10800000" flipV="1">
                <a:off x="2930523" y="3238415"/>
                <a:ext cx="1292226" cy="8326"/>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sp>
            <p:nvSpPr>
              <p:cNvPr id="92" name="Oval 91"/>
              <p:cNvSpPr/>
              <p:nvPr/>
            </p:nvSpPr>
            <p:spPr>
              <a:xfrm>
                <a:off x="1936747" y="3602366"/>
                <a:ext cx="77788" cy="74932"/>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cxnSp>
            <p:nvCxnSpPr>
              <p:cNvPr id="94" name="Straight Connector 93"/>
              <p:cNvCxnSpPr/>
              <p:nvPr/>
            </p:nvCxnSpPr>
            <p:spPr>
              <a:xfrm flipV="1">
                <a:off x="1968497" y="3246741"/>
                <a:ext cx="927101" cy="382982"/>
              </a:xfrm>
              <a:prstGeom prst="line">
                <a:avLst/>
              </a:prstGeom>
              <a:ln w="12700">
                <a:solidFill>
                  <a:srgbClr val="00D20A"/>
                </a:solidFill>
                <a:prstDash val="dash"/>
                <a:tailEnd type="arrow"/>
              </a:ln>
            </p:spPr>
            <p:style>
              <a:lnRef idx="1">
                <a:schemeClr val="accent2"/>
              </a:lnRef>
              <a:fillRef idx="0">
                <a:schemeClr val="accent2"/>
              </a:fillRef>
              <a:effectRef idx="0">
                <a:schemeClr val="accent2"/>
              </a:effectRef>
              <a:fontRef idx="minor">
                <a:schemeClr val="tx1"/>
              </a:fontRef>
            </p:style>
          </p:cxnSp>
        </p:grpSp>
        <p:sp>
          <p:nvSpPr>
            <p:cNvPr id="87" name="Oval 86"/>
            <p:cNvSpPr/>
            <p:nvPr/>
          </p:nvSpPr>
          <p:spPr>
            <a:xfrm>
              <a:off x="7720013" y="3611243"/>
              <a:ext cx="77787" cy="74932"/>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gr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xit" presetSubtype="0" fill="hold" nodeType="afterEffect">
                                  <p:stCondLst>
                                    <p:cond delay="1000"/>
                                  </p:stCondLst>
                                  <p:childTnLst>
                                    <p:set>
                                      <p:cBhvr>
                                        <p:cTn id="9" dur="1" fill="hold">
                                          <p:stCondLst>
                                            <p:cond delay="0"/>
                                          </p:stCondLst>
                                        </p:cTn>
                                        <p:tgtEl>
                                          <p:spTgt spid="6"/>
                                        </p:tgtEl>
                                        <p:attrNameLst>
                                          <p:attrName>style.visibility</p:attrName>
                                        </p:attrNameLst>
                                      </p:cBhvr>
                                      <p:to>
                                        <p:strVal val="hidden"/>
                                      </p:to>
                                    </p:set>
                                  </p:childTnLst>
                                </p:cTn>
                              </p:par>
                              <p:par>
                                <p:cTn id="10" presetID="1" presetClass="entr" presetSubtype="0"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xit"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100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xit" presetSubtype="0" fill="hold" nodeType="afterEffect">
                                  <p:stCondLst>
                                    <p:cond delay="100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ntr" presetSubtype="0"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xit" presetSubtype="0" fill="hold" nodeType="afterEffect">
                                  <p:stCondLst>
                                    <p:cond delay="100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100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nodeType="afterGroup">
                            <p:stCondLst>
                              <p:cond delay="4000"/>
                            </p:stCondLst>
                            <p:childTnLst>
                              <p:par>
                                <p:cTn id="28" presetID="1" presetClass="exit" presetSubtype="0" fill="hold" nodeType="afterEffect">
                                  <p:stCondLst>
                                    <p:cond delay="100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ntr" presetSubtype="0" fill="hold" nodeType="withEffect">
                                  <p:stCondLst>
                                    <p:cond delay="1000"/>
                                  </p:stCondLst>
                                  <p:childTnLst>
                                    <p:set>
                                      <p:cBhvr>
                                        <p:cTn id="31" dur="1" fill="hold">
                                          <p:stCondLst>
                                            <p:cond delay="0"/>
                                          </p:stCondLst>
                                        </p:cTn>
                                        <p:tgtEl>
                                          <p:spTgt spid="3"/>
                                        </p:tgtEl>
                                        <p:attrNameLst>
                                          <p:attrName>style.visibility</p:attrName>
                                        </p:attrNameLst>
                                      </p:cBhvr>
                                      <p:to>
                                        <p:strVal val="visible"/>
                                      </p:to>
                                    </p:set>
                                  </p:childTnLst>
                                </p:cTn>
                              </p:par>
                            </p:childTnLst>
                          </p:cTn>
                        </p:par>
                        <p:par>
                          <p:cTn id="32" fill="hold" nodeType="afterGroup">
                            <p:stCondLst>
                              <p:cond delay="5000"/>
                            </p:stCondLst>
                            <p:childTnLst>
                              <p:par>
                                <p:cTn id="33" presetID="1" presetClass="exit" presetSubtype="0" fill="hold" nodeType="afterEffect">
                                  <p:stCondLst>
                                    <p:cond delay="100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endParaRPr lang="en-US" smtClean="0"/>
          </a:p>
        </p:txBody>
      </p:sp>
      <p:sp>
        <p:nvSpPr>
          <p:cNvPr id="129027" name="Content Placeholder 2"/>
          <p:cNvSpPr>
            <a:spLocks noGrp="1"/>
          </p:cNvSpPr>
          <p:nvPr>
            <p:ph idx="1"/>
          </p:nvPr>
        </p:nvSpPr>
        <p:spPr/>
        <p:txBody>
          <a:bodyPr/>
          <a:lstStyle/>
          <a:p>
            <a:endParaRPr lang="en-US" smtClean="0"/>
          </a:p>
        </p:txBody>
      </p:sp>
      <p:pic>
        <p:nvPicPr>
          <p:cNvPr id="1290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188" y="-125413"/>
            <a:ext cx="11903076" cy="698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106363"/>
            <a:ext cx="2133600" cy="739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363"/>
            <a:ext cx="7391400" cy="739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itle 4"/>
          <p:cNvSpPr>
            <a:spLocks noGrp="1"/>
          </p:cNvSpPr>
          <p:nvPr>
            <p:ph type="ctrTitle"/>
          </p:nvPr>
        </p:nvSpPr>
        <p:spPr>
          <a:xfrm>
            <a:off x="-533400" y="5313363"/>
            <a:ext cx="5916613" cy="1468437"/>
          </a:xfrm>
        </p:spPr>
        <p:txBody>
          <a:bodyPr/>
          <a:lstStyle/>
          <a:p>
            <a:r>
              <a:rPr lang="en-US" sz="3600" smtClean="0">
                <a:solidFill>
                  <a:schemeClr val="bg1"/>
                </a:solidFill>
                <a:ea typeface="ＭＳ Ｐゴシック" pitchFamily="-128" charset="-128"/>
              </a:rPr>
              <a:t>Mobile Mates for Health</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Content Placeholder 3" descr="Cataract_NETRA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685800"/>
            <a:ext cx="7899400" cy="5926138"/>
          </a:xfrm>
        </p:spPr>
      </p:pic>
      <p:pic>
        <p:nvPicPr>
          <p:cNvPr id="131075" name="Picture 4" descr="LVPEI Logo_Black (1).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2463"/>
            <a:ext cx="104298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Title 1"/>
          <p:cNvSpPr>
            <a:spLocks noGrp="1"/>
          </p:cNvSpPr>
          <p:nvPr>
            <p:ph type="title"/>
          </p:nvPr>
        </p:nvSpPr>
        <p:spPr>
          <a:xfrm>
            <a:off x="152400" y="355600"/>
            <a:ext cx="8853488" cy="1143000"/>
          </a:xfrm>
        </p:spPr>
        <p:txBody>
          <a:bodyPr/>
          <a:lstStyle/>
          <a:p>
            <a:pPr eaLnBrk="1" hangingPunct="1"/>
            <a:r>
              <a:rPr lang="en-US" smtClean="0">
                <a:ea typeface="ＭＳ Ｐゴシック" pitchFamily="-128" charset="-128"/>
              </a:rPr>
              <a:t>OneSight, Kenya</a:t>
            </a:r>
          </a:p>
        </p:txBody>
      </p:sp>
      <p:pic>
        <p:nvPicPr>
          <p:cNvPr id="132099" name="Picture 13" descr="IMG_2530.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4759325" y="4037013"/>
            <a:ext cx="29368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15" descr="samburo sight oone 1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93838"/>
            <a:ext cx="289718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17" descr="ed_.jpg"/>
          <p:cNvPicPr>
            <a:picLocks noChangeAspect="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5486400" y="1371600"/>
            <a:ext cx="292576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12" descr="IMG_2545.jpg"/>
          <p:cNvPicPr>
            <a:picLocks noChangeAspect="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219200" y="4037013"/>
            <a:ext cx="290353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18" descr="imag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9300" y="58738"/>
            <a:ext cx="19812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2"/>
          <p:cNvSpPr txBox="1">
            <a:spLocks noChangeArrowheads="1"/>
          </p:cNvSpPr>
          <p:nvPr/>
        </p:nvSpPr>
        <p:spPr bwMode="auto">
          <a:xfrm>
            <a:off x="876300" y="5822950"/>
            <a:ext cx="826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defRPr/>
            </a:pPr>
            <a:r>
              <a:rPr lang="en-US" dirty="0" err="1" smtClean="0">
                <a:solidFill>
                  <a:srgbClr val="000000"/>
                </a:solidFill>
                <a:latin typeface="+mj-lt"/>
              </a:rPr>
              <a:t>Vitor</a:t>
            </a:r>
            <a:r>
              <a:rPr lang="en-US" dirty="0" smtClean="0">
                <a:solidFill>
                  <a:srgbClr val="000000"/>
                </a:solidFill>
                <a:latin typeface="+mj-lt"/>
              </a:rPr>
              <a:t> Pamplona, </a:t>
            </a:r>
            <a:r>
              <a:rPr lang="en-US" dirty="0" err="1" smtClean="0">
                <a:solidFill>
                  <a:srgbClr val="000000"/>
                </a:solidFill>
                <a:latin typeface="+mj-lt"/>
              </a:rPr>
              <a:t>Ankit</a:t>
            </a:r>
            <a:r>
              <a:rPr lang="en-US" dirty="0" smtClean="0">
                <a:solidFill>
                  <a:srgbClr val="000000"/>
                </a:solidFill>
                <a:latin typeface="+mj-lt"/>
              </a:rPr>
              <a:t> Mohan, Manuel Oliveira, Ramesh </a:t>
            </a:r>
            <a:r>
              <a:rPr lang="en-US" dirty="0" err="1" smtClean="0">
                <a:solidFill>
                  <a:srgbClr val="000000"/>
                </a:solidFill>
                <a:latin typeface="+mj-lt"/>
              </a:rPr>
              <a:t>Raskar</a:t>
            </a:r>
            <a:r>
              <a:rPr lang="en-US" dirty="0" smtClean="0">
                <a:solidFill>
                  <a:srgbClr val="000000"/>
                </a:solidFill>
                <a:latin typeface="+mj-lt"/>
              </a:rPr>
              <a:t>    SIGGRAPH 2010</a:t>
            </a:r>
          </a:p>
        </p:txBody>
      </p:sp>
      <p:sp>
        <p:nvSpPr>
          <p:cNvPr id="77827" name="Title 1"/>
          <p:cNvSpPr txBox="1">
            <a:spLocks/>
          </p:cNvSpPr>
          <p:nvPr/>
        </p:nvSpPr>
        <p:spPr bwMode="auto">
          <a:xfrm>
            <a:off x="381000" y="322263"/>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600">
                <a:solidFill>
                  <a:srgbClr val="000000"/>
                </a:solidFill>
                <a:latin typeface="Calibri" pitchFamily="34" charset="0"/>
              </a:rPr>
              <a:t>NETRA </a:t>
            </a:r>
            <a:br>
              <a:rPr lang="en-US" sz="3600">
                <a:solidFill>
                  <a:srgbClr val="000000"/>
                </a:solidFill>
                <a:latin typeface="Calibri" pitchFamily="34" charset="0"/>
              </a:rPr>
            </a:br>
            <a:r>
              <a:rPr lang="en-US" sz="3600" b="1">
                <a:solidFill>
                  <a:srgbClr val="000000"/>
                </a:solidFill>
                <a:latin typeface="Calibri" pitchFamily="34" charset="0"/>
              </a:rPr>
              <a:t>N</a:t>
            </a:r>
            <a:r>
              <a:rPr lang="en-US" sz="3600">
                <a:solidFill>
                  <a:srgbClr val="000000"/>
                </a:solidFill>
                <a:latin typeface="Calibri" pitchFamily="34" charset="0"/>
              </a:rPr>
              <a:t>ear </a:t>
            </a:r>
            <a:r>
              <a:rPr lang="en-US" sz="3600" b="1">
                <a:solidFill>
                  <a:srgbClr val="000000"/>
                </a:solidFill>
                <a:latin typeface="Calibri" pitchFamily="34" charset="0"/>
              </a:rPr>
              <a:t>E</a:t>
            </a:r>
            <a:r>
              <a:rPr lang="en-US" sz="3600">
                <a:solidFill>
                  <a:srgbClr val="000000"/>
                </a:solidFill>
                <a:latin typeface="Calibri" pitchFamily="34" charset="0"/>
              </a:rPr>
              <a:t>ye </a:t>
            </a:r>
            <a:r>
              <a:rPr lang="en-US" sz="3600" b="1">
                <a:solidFill>
                  <a:srgbClr val="000000"/>
                </a:solidFill>
                <a:latin typeface="Calibri" pitchFamily="34" charset="0"/>
              </a:rPr>
              <a:t>T</a:t>
            </a:r>
            <a:r>
              <a:rPr lang="en-US" sz="3600">
                <a:solidFill>
                  <a:srgbClr val="000000"/>
                </a:solidFill>
                <a:latin typeface="Calibri" pitchFamily="34" charset="0"/>
              </a:rPr>
              <a:t>ool for </a:t>
            </a:r>
            <a:r>
              <a:rPr lang="en-US" sz="3600" b="1">
                <a:solidFill>
                  <a:srgbClr val="000000"/>
                </a:solidFill>
                <a:latin typeface="Calibri" pitchFamily="34" charset="0"/>
              </a:rPr>
              <a:t>R</a:t>
            </a:r>
            <a:r>
              <a:rPr lang="en-US" sz="3600">
                <a:solidFill>
                  <a:srgbClr val="000000"/>
                </a:solidFill>
                <a:latin typeface="Calibri" pitchFamily="34" charset="0"/>
              </a:rPr>
              <a:t>efractive </a:t>
            </a:r>
            <a:r>
              <a:rPr lang="en-US" sz="3600" b="1">
                <a:solidFill>
                  <a:srgbClr val="000000"/>
                </a:solidFill>
                <a:latin typeface="Calibri" pitchFamily="34" charset="0"/>
              </a:rPr>
              <a:t>A</a:t>
            </a:r>
            <a:r>
              <a:rPr lang="en-US" sz="3600">
                <a:solidFill>
                  <a:srgbClr val="000000"/>
                </a:solidFill>
                <a:latin typeface="Calibri" pitchFamily="34" charset="0"/>
              </a:rPr>
              <a:t>ssessment</a:t>
            </a:r>
          </a:p>
        </p:txBody>
      </p:sp>
      <p:pic>
        <p:nvPicPr>
          <p:cNvPr id="77828" name="Picture 5" descr="netra using.jpg"/>
          <p:cNvPicPr>
            <a:picLocks noChangeAspect="1"/>
          </p:cNvPicPr>
          <p:nvPr/>
        </p:nvPicPr>
        <p:blipFill>
          <a:blip r:embed="rId4">
            <a:extLst>
              <a:ext uri="{28A0092B-C50C-407E-A947-70E740481C1C}">
                <a14:useLocalDpi xmlns:a14="http://schemas.microsoft.com/office/drawing/2010/main" val="0"/>
              </a:ext>
            </a:extLst>
          </a:blip>
          <a:srcRect l="2876" r="6776"/>
          <a:stretch>
            <a:fillRect/>
          </a:stretch>
        </p:blipFill>
        <p:spPr bwMode="auto">
          <a:xfrm>
            <a:off x="2851150" y="1770063"/>
            <a:ext cx="312102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6" descr="netra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1770063"/>
            <a:ext cx="26574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descr="results.JPG"/>
          <p:cNvPicPr>
            <a:picLocks noChangeAspect="1"/>
          </p:cNvPicPr>
          <p:nvPr/>
        </p:nvPicPr>
        <p:blipFill>
          <a:blip r:embed="rId6">
            <a:extLst>
              <a:ext uri="{28A0092B-C50C-407E-A947-70E740481C1C}">
                <a14:useLocalDpi xmlns:a14="http://schemas.microsoft.com/office/drawing/2010/main" val="0"/>
              </a:ext>
            </a:extLst>
          </a:blip>
          <a:srcRect l="39493" t="18750" r="26549" b="18750"/>
          <a:stretch>
            <a:fillRect/>
          </a:stretch>
        </p:blipFill>
        <p:spPr bwMode="auto">
          <a:xfrm>
            <a:off x="6103938" y="1770063"/>
            <a:ext cx="288766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rot="5400000">
            <a:off x="-49212" y="608012"/>
            <a:ext cx="5588000" cy="5337175"/>
          </a:xfrm>
          <a:prstGeom prst="ellipse">
            <a:avLst/>
          </a:prstGeom>
          <a:solidFill>
            <a:schemeClr val="tx2">
              <a:lumMod val="75000"/>
            </a:schemeClr>
          </a:soli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mj-lt"/>
            </a:endParaRPr>
          </a:p>
        </p:txBody>
      </p:sp>
      <p:sp>
        <p:nvSpPr>
          <p:cNvPr id="15" name="Pie 14"/>
          <p:cNvSpPr/>
          <p:nvPr/>
        </p:nvSpPr>
        <p:spPr>
          <a:xfrm rot="5400000">
            <a:off x="165100" y="812801"/>
            <a:ext cx="5159375" cy="4927600"/>
          </a:xfrm>
          <a:prstGeom prst="pie">
            <a:avLst>
              <a:gd name="adj1" fmla="val 1396751"/>
              <a:gd name="adj2" fmla="val 1617479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black"/>
              </a:solidFill>
              <a:latin typeface="+mj-lt"/>
            </a:endParaRPr>
          </a:p>
        </p:txBody>
      </p:sp>
      <p:sp>
        <p:nvSpPr>
          <p:cNvPr id="16" name="Pie 15"/>
          <p:cNvSpPr/>
          <p:nvPr/>
        </p:nvSpPr>
        <p:spPr>
          <a:xfrm rot="5400000">
            <a:off x="358775" y="990600"/>
            <a:ext cx="4775200" cy="4559300"/>
          </a:xfrm>
          <a:prstGeom prst="pie">
            <a:avLst>
              <a:gd name="adj1" fmla="val 9513760"/>
              <a:gd name="adj2" fmla="val 16186976"/>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latin typeface="+mj-lt"/>
            </a:endParaRPr>
          </a:p>
        </p:txBody>
      </p:sp>
      <p:sp>
        <p:nvSpPr>
          <p:cNvPr id="17" name="Pie 16"/>
          <p:cNvSpPr/>
          <p:nvPr/>
        </p:nvSpPr>
        <p:spPr>
          <a:xfrm rot="5400000">
            <a:off x="560388" y="1184275"/>
            <a:ext cx="4368800" cy="4171950"/>
          </a:xfrm>
          <a:prstGeom prst="pie">
            <a:avLst>
              <a:gd name="adj1" fmla="val 13661743"/>
              <a:gd name="adj2" fmla="val 16187623"/>
            </a:avLst>
          </a:prstGeom>
          <a:solidFill>
            <a:srgbClr val="FF0000"/>
          </a:solid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mj-lt"/>
            </a:endParaRPr>
          </a:p>
        </p:txBody>
      </p:sp>
      <p:sp>
        <p:nvSpPr>
          <p:cNvPr id="27654" name="TextBox 17"/>
          <p:cNvSpPr txBox="1">
            <a:spLocks noChangeArrowheads="1"/>
          </p:cNvSpPr>
          <p:nvPr/>
        </p:nvSpPr>
        <p:spPr bwMode="auto">
          <a:xfrm>
            <a:off x="2743200" y="4572000"/>
            <a:ext cx="2401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sz="2400" b="1" dirty="0" smtClean="0">
                <a:latin typeface="+mj-lt"/>
              </a:rPr>
              <a:t>7 Billion </a:t>
            </a:r>
          </a:p>
          <a:p>
            <a:pPr algn="ctr" eaLnBrk="1" hangingPunct="1">
              <a:defRPr/>
            </a:pPr>
            <a:r>
              <a:rPr lang="en-US" sz="2400" b="1" dirty="0" smtClean="0">
                <a:latin typeface="+mj-lt"/>
              </a:rPr>
              <a:t>people</a:t>
            </a:r>
          </a:p>
        </p:txBody>
      </p:sp>
      <p:sp>
        <p:nvSpPr>
          <p:cNvPr id="27655" name="TextBox 18"/>
          <p:cNvSpPr txBox="1">
            <a:spLocks noChangeArrowheads="1"/>
          </p:cNvSpPr>
          <p:nvPr/>
        </p:nvSpPr>
        <p:spPr bwMode="auto">
          <a:xfrm>
            <a:off x="128588" y="2779713"/>
            <a:ext cx="3059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dirty="0" smtClean="0">
                <a:solidFill>
                  <a:srgbClr val="000000"/>
                </a:solidFill>
                <a:latin typeface="+mj-lt"/>
              </a:rPr>
              <a:t>4.5B</a:t>
            </a:r>
          </a:p>
          <a:p>
            <a:pPr algn="ctr" eaLnBrk="1" hangingPunct="1">
              <a:defRPr/>
            </a:pPr>
            <a:r>
              <a:rPr lang="en-US" dirty="0" smtClean="0">
                <a:solidFill>
                  <a:srgbClr val="000000"/>
                </a:solidFill>
                <a:latin typeface="+mj-lt"/>
              </a:rPr>
              <a:t>cell phones</a:t>
            </a:r>
          </a:p>
        </p:txBody>
      </p:sp>
      <p:sp>
        <p:nvSpPr>
          <p:cNvPr id="27656" name="TextBox 19"/>
          <p:cNvSpPr txBox="1">
            <a:spLocks noChangeArrowheads="1"/>
          </p:cNvSpPr>
          <p:nvPr/>
        </p:nvSpPr>
        <p:spPr bwMode="auto">
          <a:xfrm>
            <a:off x="2162175" y="1092200"/>
            <a:ext cx="1887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dirty="0" smtClean="0">
                <a:solidFill>
                  <a:srgbClr val="000000"/>
                </a:solidFill>
                <a:latin typeface="+mj-lt"/>
              </a:rPr>
              <a:t>2B</a:t>
            </a:r>
          </a:p>
          <a:p>
            <a:pPr algn="ctr" eaLnBrk="1" hangingPunct="1">
              <a:defRPr/>
            </a:pPr>
            <a:r>
              <a:rPr lang="en-US" dirty="0" smtClean="0">
                <a:solidFill>
                  <a:srgbClr val="000000"/>
                </a:solidFill>
                <a:latin typeface="+mj-lt"/>
              </a:rPr>
              <a:t>refractive </a:t>
            </a:r>
            <a:br>
              <a:rPr lang="en-US" dirty="0" smtClean="0">
                <a:solidFill>
                  <a:srgbClr val="000000"/>
                </a:solidFill>
                <a:latin typeface="+mj-lt"/>
              </a:rPr>
            </a:br>
            <a:r>
              <a:rPr lang="en-US" dirty="0" smtClean="0">
                <a:solidFill>
                  <a:srgbClr val="000000"/>
                </a:solidFill>
                <a:latin typeface="+mj-lt"/>
              </a:rPr>
              <a:t>errors</a:t>
            </a:r>
          </a:p>
        </p:txBody>
      </p:sp>
      <p:sp>
        <p:nvSpPr>
          <p:cNvPr id="27657" name="TextBox 20"/>
          <p:cNvSpPr txBox="1">
            <a:spLocks noChangeArrowheads="1"/>
          </p:cNvSpPr>
          <p:nvPr/>
        </p:nvSpPr>
        <p:spPr bwMode="auto">
          <a:xfrm>
            <a:off x="3733800" y="527050"/>
            <a:ext cx="3130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sz="2800" dirty="0" smtClean="0">
                <a:solidFill>
                  <a:srgbClr val="FF0000"/>
                </a:solidFill>
                <a:latin typeface="+mj-lt"/>
              </a:rPr>
              <a:t>0.6B without glasses</a:t>
            </a:r>
          </a:p>
        </p:txBody>
      </p:sp>
      <p:pic>
        <p:nvPicPr>
          <p:cNvPr id="10" name="Picture 28" descr="IMGP1025 (1).JPG"/>
          <p:cNvPicPr>
            <a:picLocks noChangeAspect="1"/>
          </p:cNvPicPr>
          <p:nvPr/>
        </p:nvPicPr>
        <p:blipFill>
          <a:blip r:embed="rId4" cstate="print"/>
          <a:srcRect/>
          <a:stretch>
            <a:fillRect/>
          </a:stretch>
        </p:blipFill>
        <p:spPr bwMode="auto">
          <a:xfrm>
            <a:off x="5943601" y="1092202"/>
            <a:ext cx="3104887" cy="4212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859" name="TextBox 12"/>
          <p:cNvSpPr txBox="1">
            <a:spLocks noChangeArrowheads="1"/>
          </p:cNvSpPr>
          <p:nvPr/>
        </p:nvSpPr>
        <p:spPr bwMode="auto">
          <a:xfrm>
            <a:off x="7315200" y="5881688"/>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r"/>
            <a:r>
              <a:rPr lang="en-US" sz="1400">
                <a:solidFill>
                  <a:srgbClr val="000000"/>
                </a:solidFill>
              </a:rPr>
              <a:t>NETRA at </a:t>
            </a:r>
            <a:br>
              <a:rPr lang="en-US" sz="1400">
                <a:solidFill>
                  <a:srgbClr val="000000"/>
                </a:solidFill>
              </a:rPr>
            </a:br>
            <a:r>
              <a:rPr lang="en-US" sz="1400">
                <a:solidFill>
                  <a:srgbClr val="000000"/>
                </a:solidFill>
              </a:rPr>
              <a:t>LVP Eye Institute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6" descr="DSC0197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2475" y="2311400"/>
            <a:ext cx="27019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20" descr="doctor_allegr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678363"/>
            <a:ext cx="2667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525" y="812800"/>
            <a:ext cx="2143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25" y="914400"/>
            <a:ext cx="223837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itle 1"/>
          <p:cNvSpPr txBox="1">
            <a:spLocks/>
          </p:cNvSpPr>
          <p:nvPr/>
        </p:nvSpPr>
        <p:spPr bwMode="auto">
          <a:xfrm>
            <a:off x="381000" y="-228600"/>
            <a:ext cx="411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600">
                <a:solidFill>
                  <a:srgbClr val="000000"/>
                </a:solidFill>
                <a:latin typeface="Calibri" pitchFamily="34" charset="0"/>
              </a:rPr>
              <a:t>Diagnostics</a:t>
            </a:r>
          </a:p>
        </p:txBody>
      </p:sp>
      <p:sp>
        <p:nvSpPr>
          <p:cNvPr id="79879" name="Title 1"/>
          <p:cNvSpPr txBox="1">
            <a:spLocks/>
          </p:cNvSpPr>
          <p:nvPr/>
        </p:nvSpPr>
        <p:spPr bwMode="auto">
          <a:xfrm>
            <a:off x="4876800" y="-228600"/>
            <a:ext cx="411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600">
                <a:solidFill>
                  <a:srgbClr val="000000"/>
                </a:solidFill>
                <a:latin typeface="Calibri" pitchFamily="34" charset="0"/>
              </a:rPr>
              <a:t>Dispensing Glasses</a:t>
            </a:r>
          </a:p>
        </p:txBody>
      </p:sp>
      <p:sp>
        <p:nvSpPr>
          <p:cNvPr id="79880" name="TextBox 24"/>
          <p:cNvSpPr txBox="1">
            <a:spLocks noChangeArrowheads="1"/>
          </p:cNvSpPr>
          <p:nvPr/>
        </p:nvSpPr>
        <p:spPr bwMode="auto">
          <a:xfrm>
            <a:off x="381000" y="6351588"/>
            <a:ext cx="449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a:solidFill>
                  <a:srgbClr val="000000"/>
                </a:solidFill>
              </a:rPr>
              <a:t>Bulky Equipment , Trained Professionals</a:t>
            </a:r>
          </a:p>
        </p:txBody>
      </p:sp>
      <p:sp>
        <p:nvSpPr>
          <p:cNvPr id="79881" name="TextBox 24"/>
          <p:cNvSpPr txBox="1">
            <a:spLocks noChangeArrowheads="1"/>
          </p:cNvSpPr>
          <p:nvPr/>
        </p:nvSpPr>
        <p:spPr bwMode="auto">
          <a:xfrm>
            <a:off x="5257800" y="6256338"/>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a:solidFill>
                  <a:srgbClr val="000000"/>
                </a:solidFill>
              </a:rPr>
              <a:t>Increasingly cheap and easy</a:t>
            </a:r>
          </a:p>
        </p:txBody>
      </p:sp>
      <p:cxnSp>
        <p:nvCxnSpPr>
          <p:cNvPr id="23" name="Straight Connector 22"/>
          <p:cNvCxnSpPr/>
          <p:nvPr/>
        </p:nvCxnSpPr>
        <p:spPr>
          <a:xfrm rot="5400000">
            <a:off x="1705768" y="3475832"/>
            <a:ext cx="6494463"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79883" name="Picture 1"/>
          <p:cNvPicPr>
            <a:picLocks noChangeAspect="1"/>
          </p:cNvPicPr>
          <p:nvPr/>
        </p:nvPicPr>
        <p:blipFill>
          <a:blip r:embed="rId8">
            <a:extLst>
              <a:ext uri="{28A0092B-C50C-407E-A947-70E740481C1C}">
                <a14:useLocalDpi xmlns:a14="http://schemas.microsoft.com/office/drawing/2010/main" val="0"/>
              </a:ext>
            </a:extLst>
          </a:blip>
          <a:srcRect t="9479" b="4799"/>
          <a:stretch>
            <a:fillRect/>
          </a:stretch>
        </p:blipFill>
        <p:spPr bwMode="auto">
          <a:xfrm>
            <a:off x="6288088" y="2265363"/>
            <a:ext cx="2819400"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3" y="1498600"/>
            <a:ext cx="422433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1"/>
          <p:cNvSpPr>
            <a:spLocks noGrp="1"/>
          </p:cNvSpPr>
          <p:nvPr>
            <p:ph type="title"/>
          </p:nvPr>
        </p:nvSpPr>
        <p:spPr>
          <a:xfrm>
            <a:off x="4572000" y="5029200"/>
            <a:ext cx="3749675" cy="1143000"/>
          </a:xfrm>
        </p:spPr>
        <p:txBody>
          <a:bodyPr/>
          <a:lstStyle/>
          <a:p>
            <a:r>
              <a:rPr lang="en-US" sz="3200" smtClean="0">
                <a:ea typeface="ＭＳ Ｐゴシック" pitchFamily="-128" charset="-128"/>
              </a:rPr>
              <a:t>Shack-Hartmann WS</a:t>
            </a:r>
          </a:p>
        </p:txBody>
      </p:sp>
      <p:pic>
        <p:nvPicPr>
          <p:cNvPr id="80900" name="Picture 20" descr="doctor_allegr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97000"/>
            <a:ext cx="324643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22" descr="doctor_las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897313"/>
            <a:ext cx="32464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Box 7"/>
          <p:cNvSpPr txBox="1">
            <a:spLocks noChangeArrowheads="1"/>
          </p:cNvSpPr>
          <p:nvPr/>
        </p:nvSpPr>
        <p:spPr bwMode="auto">
          <a:xfrm>
            <a:off x="1108075" y="3465513"/>
            <a:ext cx="2417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a:solidFill>
                  <a:srgbClr val="000000"/>
                </a:solidFill>
                <a:latin typeface="Calibri" pitchFamily="34" charset="0"/>
              </a:rPr>
              <a:t>Wavefront aberrometer</a:t>
            </a:r>
          </a:p>
        </p:txBody>
      </p:sp>
      <p:sp>
        <p:nvSpPr>
          <p:cNvPr id="80903" name="Title 1"/>
          <p:cNvSpPr txBox="1">
            <a:spLocks/>
          </p:cNvSpPr>
          <p:nvPr/>
        </p:nvSpPr>
        <p:spPr bwMode="auto">
          <a:xfrm>
            <a:off x="914400" y="254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200">
                <a:latin typeface="Calibri" pitchFamily="34" charset="0"/>
              </a:rPr>
              <a:t>Refraction Map using Wavefront Sensor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21082</TotalTime>
  <Words>4003</Words>
  <Application>Microsoft Office PowerPoint</Application>
  <PresentationFormat>On-screen Show (4:3)</PresentationFormat>
  <Paragraphs>492</Paragraphs>
  <Slides>59</Slides>
  <Notes>53</Notes>
  <HiddenSlides>1</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59</vt:i4>
      </vt:variant>
    </vt:vector>
  </HeadingPairs>
  <TitlesOfParts>
    <vt:vector size="69" baseType="lpstr">
      <vt:lpstr>Arial</vt:lpstr>
      <vt:lpstr>ＭＳ Ｐゴシック</vt:lpstr>
      <vt:lpstr>Calibri</vt:lpstr>
      <vt:lpstr>Arial Unicode MS</vt:lpstr>
      <vt:lpstr>Office Theme</vt:lpstr>
      <vt:lpstr>9_Office Theme</vt:lpstr>
      <vt:lpstr>13_Office Theme</vt:lpstr>
      <vt:lpstr>10_Office Theme</vt:lpstr>
      <vt:lpstr>2_Office Theme</vt:lpstr>
      <vt:lpstr>1_Office Theme</vt:lpstr>
      <vt:lpstr>PowerPoint Presentation</vt:lpstr>
      <vt:lpstr>Medical Diagnostic Devices</vt:lpstr>
      <vt:lpstr>PowerPoint Presentation</vt:lpstr>
      <vt:lpstr>PowerPoint Presentation</vt:lpstr>
      <vt:lpstr>Reading Charts</vt:lpstr>
      <vt:lpstr>PowerPoint Presentation</vt:lpstr>
      <vt:lpstr>PowerPoint Presentation</vt:lpstr>
      <vt:lpstr>PowerPoint Presentation</vt:lpstr>
      <vt:lpstr>Shack-Hartmann WS</vt:lpstr>
      <vt:lpstr>PowerPoint Presentation</vt:lpstr>
      <vt:lpstr>PowerPoint Presentation</vt:lpstr>
      <vt:lpstr>NETRA Worldwide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Ecosystem</vt:lpstr>
      <vt:lpstr>PowerPoint Presentation</vt:lpstr>
      <vt:lpstr>PowerPoint Presentation</vt:lpstr>
      <vt:lpstr>Hardware  App  Store</vt:lpstr>
      <vt:lpstr>Hardware  App  Store</vt:lpstr>
      <vt:lpstr>Mobile Mates for Health</vt:lpstr>
      <vt:lpstr>PowerPoint Presentation</vt:lpstr>
      <vt:lpstr>PowerPoint Presentation</vt:lpstr>
      <vt:lpstr>PowerPoint Presentation</vt:lpstr>
      <vt:lpstr>Eye is a Mirror of Health</vt:lpstr>
      <vt:lpstr>Mobile Mates for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Democratizing Health  Diagnostics</vt:lpstr>
      <vt:lpstr>END</vt:lpstr>
      <vt:lpstr>PowerPoint Presentation</vt:lpstr>
      <vt:lpstr>PowerPoint Presentation</vt:lpstr>
      <vt:lpstr>PowerPoint Presentation</vt:lpstr>
      <vt:lpstr>PowerPoint Presentation</vt:lpstr>
      <vt:lpstr>Mobile Mates for Health</vt:lpstr>
      <vt:lpstr>PowerPoint Presentation</vt:lpstr>
      <vt:lpstr>OneSight, Kenya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raskar</dc:creator>
  <cp:lastModifiedBy>user</cp:lastModifiedBy>
  <cp:revision>664</cp:revision>
  <cp:lastPrinted>1601-01-01T00:00:00Z</cp:lastPrinted>
  <dcterms:created xsi:type="dcterms:W3CDTF">2010-06-09T04:23:43Z</dcterms:created>
  <dcterms:modified xsi:type="dcterms:W3CDTF">2012-03-05T08:28:56Z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